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98" r:id="rId2"/>
    <p:sldMasterId id="2147483721" r:id="rId3"/>
  </p:sldMasterIdLst>
  <p:notesMasterIdLst>
    <p:notesMasterId r:id="rId45"/>
  </p:notesMasterIdLst>
  <p:sldIdLst>
    <p:sldId id="822" r:id="rId4"/>
    <p:sldId id="823" r:id="rId5"/>
    <p:sldId id="824" r:id="rId6"/>
    <p:sldId id="494" r:id="rId7"/>
    <p:sldId id="260" r:id="rId8"/>
    <p:sldId id="293" r:id="rId9"/>
    <p:sldId id="532" r:id="rId10"/>
    <p:sldId id="266" r:id="rId11"/>
    <p:sldId id="796" r:id="rId12"/>
    <p:sldId id="800" r:id="rId13"/>
    <p:sldId id="801" r:id="rId14"/>
    <p:sldId id="802" r:id="rId15"/>
    <p:sldId id="798" r:id="rId16"/>
    <p:sldId id="803" r:id="rId17"/>
    <p:sldId id="799" r:id="rId18"/>
    <p:sldId id="804" r:id="rId19"/>
    <p:sldId id="805" r:id="rId20"/>
    <p:sldId id="815" r:id="rId21"/>
    <p:sldId id="816" r:id="rId22"/>
    <p:sldId id="817" r:id="rId23"/>
    <p:sldId id="819" r:id="rId24"/>
    <p:sldId id="818" r:id="rId25"/>
    <p:sldId id="421" r:id="rId26"/>
    <p:sldId id="772" r:id="rId27"/>
    <p:sldId id="763" r:id="rId28"/>
    <p:sldId id="256" r:id="rId29"/>
    <p:sldId id="259" r:id="rId30"/>
    <p:sldId id="757" r:id="rId31"/>
    <p:sldId id="370" r:id="rId32"/>
    <p:sldId id="771" r:id="rId33"/>
    <p:sldId id="747" r:id="rId34"/>
    <p:sldId id="748" r:id="rId35"/>
    <p:sldId id="743" r:id="rId36"/>
    <p:sldId id="750" r:id="rId37"/>
    <p:sldId id="773" r:id="rId38"/>
    <p:sldId id="774" r:id="rId39"/>
    <p:sldId id="749" r:id="rId40"/>
    <p:sldId id="279" r:id="rId41"/>
    <p:sldId id="821" r:id="rId42"/>
    <p:sldId id="820" r:id="rId43"/>
    <p:sldId id="825" r:id="rId44"/>
  </p:sldIdLst>
  <p:sldSz cx="14630400" cy="8229600"/>
  <p:notesSz cx="8229600" cy="14630400"/>
  <p:embeddedFontLst>
    <p:embeddedFont>
      <p:font typeface="Instrument Sans Medium" panose="020B0604020202020204" charset="0"/>
      <p:regular r:id="rId46"/>
    </p:embeddedFont>
    <p:embeddedFont>
      <p:font typeface="Instrument Sans Semi Bold" panose="020B0604020202020204" charset="0"/>
      <p:regular r:id="rId47"/>
    </p:embeddedFont>
    <p:embeddedFont>
      <p:font typeface="Lato" panose="020F0502020204030203" pitchFamily="34" charset="0"/>
      <p:regular r:id="rId48"/>
      <p:bold r:id="rId49"/>
      <p:italic r:id="rId50"/>
      <p:boldItalic r:id="rId51"/>
    </p:embeddedFont>
    <p:embeddedFont>
      <p:font typeface="Lato Light" panose="020F0502020204030203" pitchFamily="34" charset="0"/>
      <p:regular r:id="rId52"/>
      <p:italic r:id="rId53"/>
    </p:embeddedFont>
    <p:embeddedFont>
      <p:font typeface="Montserrat" panose="00000500000000000000" pitchFamily="2" charset="0"/>
      <p:regular r:id="rId54"/>
      <p:bold r:id="rId55"/>
      <p:italic r:id="rId56"/>
      <p:boldItalic r:id="rId57"/>
    </p:embeddedFont>
    <p:embeddedFont>
      <p:font typeface="Montserrat Bold" panose="00000800000000000000" charset="0"/>
      <p:bold r:id="rId58"/>
    </p:embeddedFont>
    <p:embeddedFont>
      <p:font typeface="Norwester" panose="020B0604020202020204" charset="0"/>
      <p:regular r:id="rId59"/>
      <p:bold r:id="rId60"/>
      <p:italic r:id="rId61"/>
      <p:boldItalic r:id="rId62"/>
    </p:embeddedFont>
    <p:embeddedFont>
      <p:font typeface="Raleway" pitchFamily="2" charset="0"/>
      <p:regular r:id="rId63"/>
      <p:bold r:id="rId64"/>
      <p:italic r:id="rId65"/>
      <p:boldItalic r:id="rId66"/>
    </p:embeddedFont>
    <p:embeddedFont>
      <p:font typeface="Segoe UI" panose="020B0502040204020203" pitchFamily="34"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
      <p:font typeface="Work Sans" pitchFamily="2" charset="0"/>
      <p:regular r:id="rId75"/>
      <p:bold r:id="rId76"/>
      <p:italic r:id="rId77"/>
      <p:boldItalic r:id="rId78"/>
    </p:embeddedFont>
    <p:embeddedFont>
      <p:font typeface="Work Sans Black" pitchFamily="2" charset="0"/>
      <p:bold r:id="rId79"/>
      <p:boldItalic r:id="rId80"/>
    </p:embeddedFont>
    <p:embeddedFont>
      <p:font typeface="Work Sans Light" pitchFamily="2" charset="0"/>
      <p:regular r:id="rId81"/>
      <p:italic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FE"/>
    <a:srgbClr val="F1F1F1"/>
    <a:srgbClr val="FBFAFC"/>
    <a:srgbClr val="E2584A"/>
    <a:srgbClr val="FFFF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3406" autoAdjust="0"/>
  </p:normalViewPr>
  <p:slideViewPr>
    <p:cSldViewPr snapToGrid="0" snapToObjects="1">
      <p:cViewPr varScale="1">
        <p:scale>
          <a:sx n="84" d="100"/>
          <a:sy n="84" d="100"/>
        </p:scale>
        <p:origin x="41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5.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4.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notesMaster" Target="notesMasters/notesMaster1.xml"/><Relationship Id="rId66" Type="http://schemas.openxmlformats.org/officeDocument/2006/relationships/font" Target="fonts/font21.fntdata"/><Relationship Id="rId61" Type="http://schemas.openxmlformats.org/officeDocument/2006/relationships/font" Target="fonts/font16.fntdata"/><Relationship Id="rId82" Type="http://schemas.openxmlformats.org/officeDocument/2006/relationships/font" Target="fonts/font3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3771E-0301-46FA-B914-1E1C84207BEE}"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14F3A8DC-FD4E-4E8E-A2B4-30718B5862A8}">
      <dgm:prSet/>
      <dgm:spPr/>
      <dgm:t>
        <a:bodyPr/>
        <a:lstStyle/>
        <a:p>
          <a:r>
            <a:rPr lang="en-US" b="1"/>
            <a:t>Asset Location</a:t>
          </a:r>
          <a:endParaRPr lang="en-US"/>
        </a:p>
      </dgm:t>
    </dgm:pt>
    <dgm:pt modelId="{8C1645BB-0847-4330-B1C1-01AFA88245E8}" type="parTrans" cxnId="{99124494-7B2A-4A34-842D-E4B020714C74}">
      <dgm:prSet/>
      <dgm:spPr/>
      <dgm:t>
        <a:bodyPr/>
        <a:lstStyle/>
        <a:p>
          <a:endParaRPr lang="en-US"/>
        </a:p>
      </dgm:t>
    </dgm:pt>
    <dgm:pt modelId="{A4D16885-901B-407E-A771-1D88269247FF}" type="sibTrans" cxnId="{99124494-7B2A-4A34-842D-E4B020714C74}">
      <dgm:prSet/>
      <dgm:spPr/>
      <dgm:t>
        <a:bodyPr/>
        <a:lstStyle/>
        <a:p>
          <a:endParaRPr lang="en-US"/>
        </a:p>
      </dgm:t>
    </dgm:pt>
    <dgm:pt modelId="{5C3BB12B-BDDC-484B-8A9F-6B6A369EFDAC}">
      <dgm:prSet/>
      <dgm:spPr/>
      <dgm:t>
        <a:bodyPr/>
        <a:lstStyle/>
        <a:p>
          <a:r>
            <a:rPr lang="en-US" b="1"/>
            <a:t>Tax Loss Harvesting</a:t>
          </a:r>
          <a:endParaRPr lang="en-US"/>
        </a:p>
      </dgm:t>
    </dgm:pt>
    <dgm:pt modelId="{18255602-9106-4A16-9919-987D6245BAC3}" type="parTrans" cxnId="{4A45D9B6-90DF-4E19-939F-38E580315A9A}">
      <dgm:prSet/>
      <dgm:spPr/>
      <dgm:t>
        <a:bodyPr/>
        <a:lstStyle/>
        <a:p>
          <a:endParaRPr lang="en-US"/>
        </a:p>
      </dgm:t>
    </dgm:pt>
    <dgm:pt modelId="{BF31E773-C3AB-4133-A9B5-6F3B7475FE94}" type="sibTrans" cxnId="{4A45D9B6-90DF-4E19-939F-38E580315A9A}">
      <dgm:prSet/>
      <dgm:spPr/>
      <dgm:t>
        <a:bodyPr/>
        <a:lstStyle/>
        <a:p>
          <a:endParaRPr lang="en-US"/>
        </a:p>
      </dgm:t>
    </dgm:pt>
    <dgm:pt modelId="{DCEDADD1-4C09-4179-B9B1-A0BD35766CFE}" type="pres">
      <dgm:prSet presAssocID="{ACF3771E-0301-46FA-B914-1E1C84207BEE}" presName="linear" presStyleCnt="0">
        <dgm:presLayoutVars>
          <dgm:dir/>
          <dgm:animLvl val="lvl"/>
          <dgm:resizeHandles val="exact"/>
        </dgm:presLayoutVars>
      </dgm:prSet>
      <dgm:spPr/>
    </dgm:pt>
    <dgm:pt modelId="{384F2F70-D910-47FA-8FD0-08E0D1EF1C83}" type="pres">
      <dgm:prSet presAssocID="{14F3A8DC-FD4E-4E8E-A2B4-30718B5862A8}" presName="parentLin" presStyleCnt="0"/>
      <dgm:spPr/>
    </dgm:pt>
    <dgm:pt modelId="{7BD6DD6F-1D4E-486F-8950-AE9242BB0787}" type="pres">
      <dgm:prSet presAssocID="{14F3A8DC-FD4E-4E8E-A2B4-30718B5862A8}" presName="parentLeftMargin" presStyleLbl="node1" presStyleIdx="0" presStyleCnt="2"/>
      <dgm:spPr/>
    </dgm:pt>
    <dgm:pt modelId="{679E9D09-95DA-4D17-955C-4E8D430DC30B}" type="pres">
      <dgm:prSet presAssocID="{14F3A8DC-FD4E-4E8E-A2B4-30718B5862A8}" presName="parentText" presStyleLbl="node1" presStyleIdx="0" presStyleCnt="2">
        <dgm:presLayoutVars>
          <dgm:chMax val="0"/>
          <dgm:bulletEnabled val="1"/>
        </dgm:presLayoutVars>
      </dgm:prSet>
      <dgm:spPr/>
    </dgm:pt>
    <dgm:pt modelId="{65EB8786-6125-440D-A11F-C7B66124C3E0}" type="pres">
      <dgm:prSet presAssocID="{14F3A8DC-FD4E-4E8E-A2B4-30718B5862A8}" presName="negativeSpace" presStyleCnt="0"/>
      <dgm:spPr/>
    </dgm:pt>
    <dgm:pt modelId="{A7FD8D93-CBF4-41B7-ADFC-C13414A73EF1}" type="pres">
      <dgm:prSet presAssocID="{14F3A8DC-FD4E-4E8E-A2B4-30718B5862A8}" presName="childText" presStyleLbl="conFgAcc1" presStyleIdx="0" presStyleCnt="2">
        <dgm:presLayoutVars>
          <dgm:bulletEnabled val="1"/>
        </dgm:presLayoutVars>
      </dgm:prSet>
      <dgm:spPr/>
    </dgm:pt>
    <dgm:pt modelId="{A62C7A22-D7F1-42B0-92D2-913B94DCDF13}" type="pres">
      <dgm:prSet presAssocID="{A4D16885-901B-407E-A771-1D88269247FF}" presName="spaceBetweenRectangles" presStyleCnt="0"/>
      <dgm:spPr/>
    </dgm:pt>
    <dgm:pt modelId="{AC5183E5-1A8A-4908-B51E-FC962CF82D32}" type="pres">
      <dgm:prSet presAssocID="{5C3BB12B-BDDC-484B-8A9F-6B6A369EFDAC}" presName="parentLin" presStyleCnt="0"/>
      <dgm:spPr/>
    </dgm:pt>
    <dgm:pt modelId="{AC4D85FD-1A7F-4295-868E-6EFBB2B162A9}" type="pres">
      <dgm:prSet presAssocID="{5C3BB12B-BDDC-484B-8A9F-6B6A369EFDAC}" presName="parentLeftMargin" presStyleLbl="node1" presStyleIdx="0" presStyleCnt="2"/>
      <dgm:spPr/>
    </dgm:pt>
    <dgm:pt modelId="{1D243A46-10AA-4D19-8525-2C810D994F4A}" type="pres">
      <dgm:prSet presAssocID="{5C3BB12B-BDDC-484B-8A9F-6B6A369EFDAC}" presName="parentText" presStyleLbl="node1" presStyleIdx="1" presStyleCnt="2">
        <dgm:presLayoutVars>
          <dgm:chMax val="0"/>
          <dgm:bulletEnabled val="1"/>
        </dgm:presLayoutVars>
      </dgm:prSet>
      <dgm:spPr/>
    </dgm:pt>
    <dgm:pt modelId="{4D706031-84F7-4ECC-B14A-98EC29F144D7}" type="pres">
      <dgm:prSet presAssocID="{5C3BB12B-BDDC-484B-8A9F-6B6A369EFDAC}" presName="negativeSpace" presStyleCnt="0"/>
      <dgm:spPr/>
    </dgm:pt>
    <dgm:pt modelId="{CF4BDDA9-350E-46AF-AE83-74AA71E266BE}" type="pres">
      <dgm:prSet presAssocID="{5C3BB12B-BDDC-484B-8A9F-6B6A369EFDAC}" presName="childText" presStyleLbl="conFgAcc1" presStyleIdx="1" presStyleCnt="2">
        <dgm:presLayoutVars>
          <dgm:bulletEnabled val="1"/>
        </dgm:presLayoutVars>
      </dgm:prSet>
      <dgm:spPr/>
    </dgm:pt>
  </dgm:ptLst>
  <dgm:cxnLst>
    <dgm:cxn modelId="{3E6E0820-D2DB-49D6-9DE4-8BC0BC34DA5D}" type="presOf" srcId="{5C3BB12B-BDDC-484B-8A9F-6B6A369EFDAC}" destId="{1D243A46-10AA-4D19-8525-2C810D994F4A}" srcOrd="1" destOrd="0" presId="urn:microsoft.com/office/officeart/2005/8/layout/list1"/>
    <dgm:cxn modelId="{4DE99D50-D6B6-40C7-AE05-3736F408BDEA}" type="presOf" srcId="{5C3BB12B-BDDC-484B-8A9F-6B6A369EFDAC}" destId="{AC4D85FD-1A7F-4295-868E-6EFBB2B162A9}" srcOrd="0" destOrd="0" presId="urn:microsoft.com/office/officeart/2005/8/layout/list1"/>
    <dgm:cxn modelId="{99124494-7B2A-4A34-842D-E4B020714C74}" srcId="{ACF3771E-0301-46FA-B914-1E1C84207BEE}" destId="{14F3A8DC-FD4E-4E8E-A2B4-30718B5862A8}" srcOrd="0" destOrd="0" parTransId="{8C1645BB-0847-4330-B1C1-01AFA88245E8}" sibTransId="{A4D16885-901B-407E-A771-1D88269247FF}"/>
    <dgm:cxn modelId="{46225A95-4236-432B-B371-734A2BD97B7C}" type="presOf" srcId="{ACF3771E-0301-46FA-B914-1E1C84207BEE}" destId="{DCEDADD1-4C09-4179-B9B1-A0BD35766CFE}" srcOrd="0" destOrd="0" presId="urn:microsoft.com/office/officeart/2005/8/layout/list1"/>
    <dgm:cxn modelId="{38B6E49A-5BF6-44FA-ACB5-4A6E42447557}" type="presOf" srcId="{14F3A8DC-FD4E-4E8E-A2B4-30718B5862A8}" destId="{679E9D09-95DA-4D17-955C-4E8D430DC30B}" srcOrd="1" destOrd="0" presId="urn:microsoft.com/office/officeart/2005/8/layout/list1"/>
    <dgm:cxn modelId="{4A45D9B6-90DF-4E19-939F-38E580315A9A}" srcId="{ACF3771E-0301-46FA-B914-1E1C84207BEE}" destId="{5C3BB12B-BDDC-484B-8A9F-6B6A369EFDAC}" srcOrd="1" destOrd="0" parTransId="{18255602-9106-4A16-9919-987D6245BAC3}" sibTransId="{BF31E773-C3AB-4133-A9B5-6F3B7475FE94}"/>
    <dgm:cxn modelId="{4BB257FA-333C-41E4-9811-254A2FD3EA1C}" type="presOf" srcId="{14F3A8DC-FD4E-4E8E-A2B4-30718B5862A8}" destId="{7BD6DD6F-1D4E-486F-8950-AE9242BB0787}" srcOrd="0" destOrd="0" presId="urn:microsoft.com/office/officeart/2005/8/layout/list1"/>
    <dgm:cxn modelId="{59554443-90DE-41AC-826F-DA005154EC6B}" type="presParOf" srcId="{DCEDADD1-4C09-4179-B9B1-A0BD35766CFE}" destId="{384F2F70-D910-47FA-8FD0-08E0D1EF1C83}" srcOrd="0" destOrd="0" presId="urn:microsoft.com/office/officeart/2005/8/layout/list1"/>
    <dgm:cxn modelId="{8FAC91E5-03FF-4A2C-8F71-38E7DF3EC493}" type="presParOf" srcId="{384F2F70-D910-47FA-8FD0-08E0D1EF1C83}" destId="{7BD6DD6F-1D4E-486F-8950-AE9242BB0787}" srcOrd="0" destOrd="0" presId="urn:microsoft.com/office/officeart/2005/8/layout/list1"/>
    <dgm:cxn modelId="{6AA144FC-A978-48C2-8F54-440CA5D1F893}" type="presParOf" srcId="{384F2F70-D910-47FA-8FD0-08E0D1EF1C83}" destId="{679E9D09-95DA-4D17-955C-4E8D430DC30B}" srcOrd="1" destOrd="0" presId="urn:microsoft.com/office/officeart/2005/8/layout/list1"/>
    <dgm:cxn modelId="{EC5939D1-7EF2-4589-9805-AF8926F1BF9E}" type="presParOf" srcId="{DCEDADD1-4C09-4179-B9B1-A0BD35766CFE}" destId="{65EB8786-6125-440D-A11F-C7B66124C3E0}" srcOrd="1" destOrd="0" presId="urn:microsoft.com/office/officeart/2005/8/layout/list1"/>
    <dgm:cxn modelId="{EC5F0A73-011F-4A27-A698-AFF59C9C9D73}" type="presParOf" srcId="{DCEDADD1-4C09-4179-B9B1-A0BD35766CFE}" destId="{A7FD8D93-CBF4-41B7-ADFC-C13414A73EF1}" srcOrd="2" destOrd="0" presId="urn:microsoft.com/office/officeart/2005/8/layout/list1"/>
    <dgm:cxn modelId="{8116ECEC-8BAB-48FE-AB9F-9DC73A45FF91}" type="presParOf" srcId="{DCEDADD1-4C09-4179-B9B1-A0BD35766CFE}" destId="{A62C7A22-D7F1-42B0-92D2-913B94DCDF13}" srcOrd="3" destOrd="0" presId="urn:microsoft.com/office/officeart/2005/8/layout/list1"/>
    <dgm:cxn modelId="{5074468F-9462-4CF3-83D2-A616833348D6}" type="presParOf" srcId="{DCEDADD1-4C09-4179-B9B1-A0BD35766CFE}" destId="{AC5183E5-1A8A-4908-B51E-FC962CF82D32}" srcOrd="4" destOrd="0" presId="urn:microsoft.com/office/officeart/2005/8/layout/list1"/>
    <dgm:cxn modelId="{BE00BB1B-8440-4C68-B524-6FFD535E7AEF}" type="presParOf" srcId="{AC5183E5-1A8A-4908-B51E-FC962CF82D32}" destId="{AC4D85FD-1A7F-4295-868E-6EFBB2B162A9}" srcOrd="0" destOrd="0" presId="urn:microsoft.com/office/officeart/2005/8/layout/list1"/>
    <dgm:cxn modelId="{2F268128-5434-4E81-8CAA-60535A61ABFD}" type="presParOf" srcId="{AC5183E5-1A8A-4908-B51E-FC962CF82D32}" destId="{1D243A46-10AA-4D19-8525-2C810D994F4A}" srcOrd="1" destOrd="0" presId="urn:microsoft.com/office/officeart/2005/8/layout/list1"/>
    <dgm:cxn modelId="{331E51CA-1461-4CFF-82BE-82C6C1D5A826}" type="presParOf" srcId="{DCEDADD1-4C09-4179-B9B1-A0BD35766CFE}" destId="{4D706031-84F7-4ECC-B14A-98EC29F144D7}" srcOrd="5" destOrd="0" presId="urn:microsoft.com/office/officeart/2005/8/layout/list1"/>
    <dgm:cxn modelId="{803F5F2D-15BE-4D41-B25C-B44924C50AEB}" type="presParOf" srcId="{DCEDADD1-4C09-4179-B9B1-A0BD35766CFE}" destId="{CF4BDDA9-350E-46AF-AE83-74AA71E266B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D8D93-CBF4-41B7-ADFC-C13414A73EF1}">
      <dsp:nvSpPr>
        <dsp:cNvPr id="0" name=""/>
        <dsp:cNvSpPr/>
      </dsp:nvSpPr>
      <dsp:spPr>
        <a:xfrm>
          <a:off x="0" y="1905252"/>
          <a:ext cx="8000200" cy="123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79E9D09-95DA-4D17-955C-4E8D430DC30B}">
      <dsp:nvSpPr>
        <dsp:cNvPr id="0" name=""/>
        <dsp:cNvSpPr/>
      </dsp:nvSpPr>
      <dsp:spPr>
        <a:xfrm>
          <a:off x="400010" y="1182012"/>
          <a:ext cx="5600140" cy="1446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1672" tIns="0" rIns="211672" bIns="0" numCol="1" spcCol="1270" anchor="ctr" anchorCtr="0">
          <a:noAutofit/>
        </a:bodyPr>
        <a:lstStyle/>
        <a:p>
          <a:pPr marL="0" lvl="0" indent="0" algn="l" defTabSz="2178050">
            <a:lnSpc>
              <a:spcPct val="90000"/>
            </a:lnSpc>
            <a:spcBef>
              <a:spcPct val="0"/>
            </a:spcBef>
            <a:spcAft>
              <a:spcPct val="35000"/>
            </a:spcAft>
            <a:buNone/>
          </a:pPr>
          <a:r>
            <a:rPr lang="en-US" sz="4900" b="1" kern="1200"/>
            <a:t>Asset Location</a:t>
          </a:r>
          <a:endParaRPr lang="en-US" sz="4900" kern="1200"/>
        </a:p>
      </dsp:txBody>
      <dsp:txXfrm>
        <a:off x="470621" y="1252623"/>
        <a:ext cx="5458918" cy="1305258"/>
      </dsp:txXfrm>
    </dsp:sp>
    <dsp:sp modelId="{CF4BDDA9-350E-46AF-AE83-74AA71E266BE}">
      <dsp:nvSpPr>
        <dsp:cNvPr id="0" name=""/>
        <dsp:cNvSpPr/>
      </dsp:nvSpPr>
      <dsp:spPr>
        <a:xfrm>
          <a:off x="0" y="4127892"/>
          <a:ext cx="8000200" cy="123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D243A46-10AA-4D19-8525-2C810D994F4A}">
      <dsp:nvSpPr>
        <dsp:cNvPr id="0" name=""/>
        <dsp:cNvSpPr/>
      </dsp:nvSpPr>
      <dsp:spPr>
        <a:xfrm>
          <a:off x="400010" y="3404652"/>
          <a:ext cx="5600140" cy="1446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1672" tIns="0" rIns="211672" bIns="0" numCol="1" spcCol="1270" anchor="ctr" anchorCtr="0">
          <a:noAutofit/>
        </a:bodyPr>
        <a:lstStyle/>
        <a:p>
          <a:pPr marL="0" lvl="0" indent="0" algn="l" defTabSz="2178050">
            <a:lnSpc>
              <a:spcPct val="90000"/>
            </a:lnSpc>
            <a:spcBef>
              <a:spcPct val="0"/>
            </a:spcBef>
            <a:spcAft>
              <a:spcPct val="35000"/>
            </a:spcAft>
            <a:buNone/>
          </a:pPr>
          <a:r>
            <a:rPr lang="en-US" sz="4900" b="1" kern="1200"/>
            <a:t>Tax Loss Harvesting</a:t>
          </a:r>
          <a:endParaRPr lang="en-US" sz="4900" kern="1200"/>
        </a:p>
      </dsp:txBody>
      <dsp:txXfrm>
        <a:off x="470621" y="3475263"/>
        <a:ext cx="5458918" cy="13052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54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Number one expense. </a:t>
            </a:r>
          </a:p>
          <a:p>
            <a:r>
              <a:rPr lang="en-US" dirty="0"/>
              <a:t>- Control what we can control to max what you have worked so hard to save. </a:t>
            </a:r>
          </a:p>
        </p:txBody>
      </p:sp>
    </p:spTree>
    <p:extLst>
      <p:ext uri="{BB962C8B-B14F-4D97-AF65-F5344CB8AC3E}">
        <p14:creationId xmlns:p14="http://schemas.microsoft.com/office/powerpoint/2010/main" val="1081359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Next era of high tax rates – 70’s (inflation, post Vietnam, high debt). </a:t>
            </a:r>
          </a:p>
        </p:txBody>
      </p:sp>
    </p:spTree>
    <p:extLst>
      <p:ext uri="{BB962C8B-B14F-4D97-AF65-F5344CB8AC3E}">
        <p14:creationId xmlns:p14="http://schemas.microsoft.com/office/powerpoint/2010/main" val="646835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19690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Current 37%. Half of the 1970’s and 1/3 of 1940s. Where do we go from here…</a:t>
            </a:r>
          </a:p>
        </p:txBody>
      </p:sp>
    </p:spTree>
    <p:extLst>
      <p:ext uri="{BB962C8B-B14F-4D97-AF65-F5344CB8AC3E}">
        <p14:creationId xmlns:p14="http://schemas.microsoft.com/office/powerpoint/2010/main" val="570401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1892955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FDIC/SIPC/MBS/PGBC all these promises… </a:t>
            </a:r>
          </a:p>
        </p:txBody>
      </p:sp>
    </p:spTree>
    <p:extLst>
      <p:ext uri="{BB962C8B-B14F-4D97-AF65-F5344CB8AC3E}">
        <p14:creationId xmlns:p14="http://schemas.microsoft.com/office/powerpoint/2010/main" val="243885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267451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 Tipping point </a:t>
            </a:r>
            <a:r>
              <a:rPr lang="en-US" dirty="0">
                <a:sym typeface="Wingdings" panose="05000000000000000000" pitchFamily="2" charset="2"/>
              </a:rPr>
              <a:t> 53 Trillion</a:t>
            </a:r>
            <a:r>
              <a:rPr lang="en-US" dirty="0"/>
              <a:t>. </a:t>
            </a:r>
          </a:p>
          <a:p>
            <a:r>
              <a:rPr lang="en-US" dirty="0"/>
              <a:t>- Entire GDP goes to debt service. </a:t>
            </a:r>
          </a:p>
        </p:txBody>
      </p:sp>
    </p:spTree>
    <p:extLst>
      <p:ext uri="{BB962C8B-B14F-4D97-AF65-F5344CB8AC3E}">
        <p14:creationId xmlns:p14="http://schemas.microsoft.com/office/powerpoint/2010/main" val="366389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117054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285366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4251861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3048">
              <a:defRPr/>
            </a:pPr>
            <a:r>
              <a:rPr lang="en-US" dirty="0">
                <a:latin typeface="Segoe UI" panose="020B0502040204020203" pitchFamily="34" charset="0"/>
              </a:rPr>
              <a:t>- Unique time </a:t>
            </a:r>
            <a:r>
              <a:rPr lang="en-US" dirty="0">
                <a:latin typeface="Segoe UI" panose="020B0502040204020203" pitchFamily="34" charset="0"/>
                <a:sym typeface="Wingdings" panose="05000000000000000000" pitchFamily="2" charset="2"/>
              </a:rPr>
              <a:t></a:t>
            </a:r>
            <a:r>
              <a:rPr lang="en-US" dirty="0">
                <a:latin typeface="Segoe UI" panose="020B0502040204020203" pitchFamily="34" charset="0"/>
              </a:rPr>
              <a:t> Gallop polls have made your generations greatest fear no longer dying but outliving your money. </a:t>
            </a:r>
          </a:p>
          <a:p>
            <a:pPr defTabSz="943048">
              <a:defRPr/>
            </a:pPr>
            <a:endParaRPr lang="en-US" dirty="0">
              <a:latin typeface="Segoe UI" panose="020B0502040204020203" pitchFamily="34" charset="0"/>
            </a:endParaRPr>
          </a:p>
          <a:p>
            <a:pPr defTabSz="943048">
              <a:defRPr/>
            </a:pPr>
            <a:r>
              <a:rPr lang="en-US" dirty="0">
                <a:latin typeface="Segoe UI" panose="020B0502040204020203" pitchFamily="34" charset="0"/>
              </a:rPr>
              <a:t>- The stock market is best wealth accumulation tool ever devised. </a:t>
            </a:r>
          </a:p>
          <a:p>
            <a:pPr defTabSz="943048">
              <a:defRPr/>
            </a:pPr>
            <a:endParaRPr lang="en-US" dirty="0">
              <a:latin typeface="Segoe UI" panose="020B0502040204020203" pitchFamily="34" charset="0"/>
            </a:endParaRPr>
          </a:p>
          <a:p>
            <a:pPr defTabSz="943048">
              <a:defRPr/>
            </a:pPr>
            <a:r>
              <a:rPr lang="en-US" dirty="0">
                <a:latin typeface="Segoe UI" panose="020B0502040204020203" pitchFamily="34" charset="0"/>
              </a:rPr>
              <a:t>- We’ve got some secrets to helping you stay solvent, avoid some big mistakes and a special offer for you for those who stick with me through this. </a:t>
            </a:r>
            <a:endParaRPr lang="en-US" dirty="0">
              <a:latin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2462217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426649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i="1" dirty="0"/>
              <a:t>Three types of taxes.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1. Ordinary = progressive. Explain the effect of additional dollar.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2. Cap gains: NII surtax (*3.8%) approx. 250k in cap gains triggers it. Complex calc. top cap gains is effectively 23.8% + state (5.6% ga)</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3. Estate tax – probably could roll back with future admin. </a:t>
            </a:r>
          </a:p>
          <a:p>
            <a:pPr marL="0" marR="0" lvl="0" indent="0" defTabSz="457200" eaLnBrk="1" fontAlgn="auto" latinLnBrk="0" hangingPunct="1">
              <a:lnSpc>
                <a:spcPct val="117999"/>
              </a:lnSpc>
              <a:spcBef>
                <a:spcPts val="0"/>
              </a:spcBef>
              <a:spcAft>
                <a:spcPts val="0"/>
              </a:spcAft>
              <a:buClrTx/>
              <a:buSzTx/>
              <a:buFontTx/>
              <a:buNone/>
              <a:tabLst/>
              <a:defRPr/>
            </a:pPr>
            <a:r>
              <a:rPr lang="en-US" dirty="0"/>
              <a:t>    Shadow taxes = IRMMA penalty</a:t>
            </a:r>
          </a:p>
          <a:p>
            <a:endParaRPr lang="en-US" dirty="0"/>
          </a:p>
        </p:txBody>
      </p:sp>
    </p:spTree>
    <p:extLst>
      <p:ext uri="{BB962C8B-B14F-4D97-AF65-F5344CB8AC3E}">
        <p14:creationId xmlns:p14="http://schemas.microsoft.com/office/powerpoint/2010/main" val="2353462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b="1" dirty="0"/>
              <a:t>Big Picture: Tax-Deferred Wealth in America</a:t>
            </a:r>
          </a:p>
          <a:p>
            <a:r>
              <a:rPr lang="en-US" dirty="0"/>
              <a:t>- There are 37 types of tax-deferred accounts.</a:t>
            </a:r>
          </a:p>
          <a:p>
            <a:r>
              <a:rPr lang="en-US" dirty="0"/>
              <a:t>- 91% of the average American’s net worth sits in tax-deferred assets.</a:t>
            </a:r>
          </a:p>
          <a:p>
            <a:r>
              <a:rPr lang="en-US" dirty="0"/>
              <a:t>- That represents roughly $32 trillion.</a:t>
            </a:r>
          </a:p>
          <a:p>
            <a:r>
              <a:rPr lang="en-US" dirty="0"/>
              <a:t>- In practical terms: 91% of the average American’s liquid net worth is tax-deferred</a:t>
            </a:r>
          </a:p>
        </p:txBody>
      </p:sp>
    </p:spTree>
    <p:extLst>
      <p:ext uri="{BB962C8B-B14F-4D97-AF65-F5344CB8AC3E}">
        <p14:creationId xmlns:p14="http://schemas.microsoft.com/office/powerpoint/2010/main" val="3975302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These are the basic must do’s…. Default should happen if you have an advisor. </a:t>
            </a:r>
          </a:p>
        </p:txBody>
      </p:sp>
    </p:spTree>
    <p:extLst>
      <p:ext uri="{BB962C8B-B14F-4D97-AF65-F5344CB8AC3E}">
        <p14:creationId xmlns:p14="http://schemas.microsoft.com/office/powerpoint/2010/main" val="2496458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free lunch I know of. No more risk but more net return. </a:t>
            </a:r>
          </a:p>
          <a:p>
            <a:endParaRPr lang="en-US" dirty="0"/>
          </a:p>
          <a:p>
            <a:r>
              <a:rPr lang="en-US" dirty="0"/>
              <a:t>
[Sources]
- https://www.schwab.com/learn/story/how-asset-location-can-help-save-on-taxes (0.14–0.41 percentage point annual after-tax return boost; $2,800–$8,200 annual reduction in tax drag example for $2M portfolio)
[/Sources]
</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Use examples </a:t>
            </a:r>
            <a:r>
              <a:rPr lang="en-US" dirty="0">
                <a:sym typeface="Wingdings" panose="05000000000000000000" pitchFamily="2" charset="2"/>
              </a:rPr>
              <a:t></a:t>
            </a:r>
            <a:r>
              <a:rPr lang="en-US" dirty="0"/>
              <a:t> IE if you bought NVIDIA five years ago where do you wish you held it? </a:t>
            </a:r>
            <a:r>
              <a:rPr lang="en-US" dirty="0">
                <a:sym typeface="Wingdings" panose="05000000000000000000" pitchFamily="2" charset="2"/>
              </a:rPr>
              <a:t> </a:t>
            </a:r>
            <a:r>
              <a:rPr lang="en-US" dirty="0"/>
              <a:t>Ira/Roth or taxable? </a:t>
            </a:r>
            <a:r>
              <a:rPr lang="en-US" dirty="0">
                <a:sym typeface="Wingdings" panose="05000000000000000000" pitchFamily="2" charset="2"/>
              </a:rPr>
              <a:t></a:t>
            </a:r>
            <a:r>
              <a:rPr lang="en-US" dirty="0"/>
              <a:t> Roth clearly. </a:t>
            </a:r>
          </a:p>
          <a:p>
            <a:endParaRPr lang="en-US" dirty="0"/>
          </a:p>
          <a:p>
            <a:r>
              <a:rPr lang="en-US" dirty="0"/>
              <a:t>- Reiterate that we often see same allocation across all accounts = inefficiency.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Taxes based on “provisional income”. Other income/gains can make more of your ss taxable. Example: John has a CD (anybody know what this stands for?.. Well, yes but we call it a certificate of disappointment because it normally doesn’t keep up with inflation). He earns 100.00 in interest this year. He thinks he will pay 12% tax on this income or $12.00. However, that 100 pulls an additional 100 from his ss into his taxable income so now he owes 22 on that interest. Add in his 5.6% state income tax and he’s now at nearly 28% effective tax more than double what he expected. </a:t>
            </a:r>
          </a:p>
          <a:p>
            <a:endParaRPr lang="en-US" dirty="0"/>
          </a:p>
          <a:p>
            <a:r>
              <a:rPr lang="en-US" dirty="0"/>
              <a:t>Can’t get everyone into a tax-free retirement but it’s great to make the call to a client and let them know they are done with the federal tax bills and are good to go the rest of the way. </a:t>
            </a:r>
          </a:p>
        </p:txBody>
      </p:sp>
    </p:spTree>
    <p:extLst>
      <p:ext uri="{BB962C8B-B14F-4D97-AF65-F5344CB8AC3E}">
        <p14:creationId xmlns:p14="http://schemas.microsoft.com/office/powerpoint/2010/main" val="441608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75. Retired 15 years. </a:t>
            </a:r>
          </a:p>
          <a:p>
            <a:endParaRPr lang="en-US" dirty="0"/>
          </a:p>
          <a:p>
            <a:r>
              <a:rPr lang="en-US" dirty="0"/>
              <a:t>- Bob SS is 30k</a:t>
            </a:r>
          </a:p>
          <a:p>
            <a:r>
              <a:rPr lang="en-US" dirty="0"/>
              <a:t>- *They offered pension DB plan </a:t>
            </a:r>
            <a:r>
              <a:rPr lang="en-US" dirty="0">
                <a:sym typeface="Wingdings" panose="05000000000000000000" pitchFamily="2" charset="2"/>
              </a:rPr>
              <a:t></a:t>
            </a:r>
            <a:r>
              <a:rPr lang="en-US" dirty="0"/>
              <a:t> now when bob started the pension, he chose 100% survivor benefit to take care of Mary*</a:t>
            </a:r>
          </a:p>
          <a:p>
            <a:r>
              <a:rPr lang="en-US" dirty="0"/>
              <a:t>- A little over 2k month for 15 years now (private pensions don’t have colas) </a:t>
            </a:r>
          </a:p>
          <a:p>
            <a:r>
              <a:rPr lang="en-US" dirty="0"/>
              <a:t>- Pension is 45k year</a:t>
            </a:r>
          </a:p>
          <a:p>
            <a:pPr marL="0" indent="0">
              <a:buFontTx/>
              <a:buNone/>
            </a:pPr>
            <a:r>
              <a:rPr lang="en-US" dirty="0"/>
              <a:t>- Mary SS is 15k (does Mary have ss even though she didn’t work outside the home? </a:t>
            </a:r>
            <a:r>
              <a:rPr lang="en-US" dirty="0">
                <a:sym typeface="Wingdings" panose="05000000000000000000" pitchFamily="2" charset="2"/>
              </a:rPr>
              <a:t></a:t>
            </a:r>
            <a:r>
              <a:rPr lang="en-US" dirty="0"/>
              <a:t> Yes. She has spousal benefit that she can </a:t>
            </a:r>
          </a:p>
          <a:p>
            <a:pPr marL="0" indent="0">
              <a:buFontTx/>
              <a:buNone/>
            </a:pPr>
            <a:r>
              <a:rPr lang="en-US" dirty="0"/>
              <a:t>     collect </a:t>
            </a:r>
            <a:r>
              <a:rPr lang="en-US" i="1" dirty="0"/>
              <a:t>while </a:t>
            </a:r>
            <a:r>
              <a:rPr lang="en-US" i="0" dirty="0"/>
              <a:t>Bob collects his. He </a:t>
            </a:r>
            <a:r>
              <a:rPr lang="en-US" i="0" u="sng" dirty="0"/>
              <a:t>MUST</a:t>
            </a:r>
            <a:r>
              <a:rPr lang="en-US" i="0" dirty="0"/>
              <a:t> collect for her to collect). </a:t>
            </a:r>
            <a:endParaRPr lang="en-US" dirty="0"/>
          </a:p>
          <a:p>
            <a:endParaRPr lang="en-US" dirty="0"/>
          </a:p>
          <a:p>
            <a:r>
              <a:rPr lang="en-US" dirty="0"/>
              <a:t>- More income than ever in working years before they retired. When they killed the pension plan, they started a defined contribution plan –   you know it as a 401k</a:t>
            </a:r>
          </a:p>
          <a:p>
            <a:r>
              <a:rPr lang="en-US" dirty="0"/>
              <a:t>- Ira 1 million: RMD 40k </a:t>
            </a:r>
          </a:p>
          <a:p>
            <a:endParaRPr lang="en-US" dirty="0"/>
          </a:p>
          <a:p>
            <a:r>
              <a:rPr lang="en-US" dirty="0"/>
              <a:t>- Income 123k </a:t>
            </a:r>
          </a:p>
          <a:p>
            <a:endParaRPr lang="en-US" dirty="0"/>
          </a:p>
          <a:p>
            <a:endParaRPr lang="en-US" dirty="0"/>
          </a:p>
          <a:p>
            <a:r>
              <a:rPr lang="en-US" dirty="0"/>
              <a:t>- Show tax code – Bob and Mary get to take some deductions – they are going to use the standard deduction $32,200  </a:t>
            </a:r>
          </a:p>
          <a:p>
            <a:endParaRPr lang="en-US" dirty="0"/>
          </a:p>
          <a:p>
            <a:r>
              <a:rPr lang="en-US" dirty="0"/>
              <a:t>- Taxable income 83k  </a:t>
            </a:r>
          </a:p>
          <a:p>
            <a:r>
              <a:rPr lang="en-US" dirty="0"/>
              <a:t>- Tax $9,512</a:t>
            </a:r>
          </a:p>
          <a:p>
            <a:endParaRPr lang="en-US" dirty="0"/>
          </a:p>
          <a:p>
            <a:r>
              <a:rPr lang="en-US" dirty="0"/>
              <a:t>- Additional Exemption: BBB Deduction (6k) + Additional Deduction 65+ (1.65k)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71868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65CD9-2C3D-1ED9-BC58-252A2849B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11FF9-BD74-75EB-5778-2235A5ABD2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C6DB3E-97E5-59AA-9585-BADA5AA1ABB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5593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*Some attendees may mention that the taxable income doesn’t add up*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50278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Taxes are not the only thing that matters but they are the largest expense for most people. Tax strategy </a:t>
            </a:r>
            <a:r>
              <a:rPr lang="en-US" dirty="0">
                <a:sym typeface="Wingdings" panose="05000000000000000000" pitchFamily="2" charset="2"/>
              </a:rPr>
              <a:t> </a:t>
            </a:r>
            <a:r>
              <a:rPr lang="en-US" dirty="0"/>
              <a:t>3-5 strategies selected for your situation to reduce lifetime tax burden. Income plan </a:t>
            </a:r>
            <a:r>
              <a:rPr lang="en-US" dirty="0">
                <a:sym typeface="Wingdings" panose="05000000000000000000" pitchFamily="2" charset="2"/>
              </a:rPr>
              <a:t> </a:t>
            </a:r>
            <a:r>
              <a:rPr lang="en-US" dirty="0"/>
              <a:t>call it an income map. Manage risk </a:t>
            </a:r>
            <a:r>
              <a:rPr lang="en-US" dirty="0">
                <a:sym typeface="Wingdings" panose="05000000000000000000" pitchFamily="2" charset="2"/>
              </a:rPr>
              <a:t></a:t>
            </a:r>
            <a:r>
              <a:rPr lang="en-US" dirty="0"/>
              <a:t> compensated for the level or risk you take. </a:t>
            </a:r>
          </a:p>
          <a:p>
            <a:endParaRPr lang="en-US" dirty="0"/>
          </a:p>
          <a:p>
            <a:endParaRPr lang="en-US" dirty="0"/>
          </a:p>
          <a:p>
            <a:endParaRPr lang="en-US" dirty="0"/>
          </a:p>
        </p:txBody>
      </p:sp>
    </p:spTree>
    <p:extLst>
      <p:ext uri="{BB962C8B-B14F-4D97-AF65-F5344CB8AC3E}">
        <p14:creationId xmlns:p14="http://schemas.microsoft.com/office/powerpoint/2010/main" val="2538501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Bob is no longer with us. </a:t>
            </a:r>
          </a:p>
          <a:p>
            <a:r>
              <a:rPr lang="en-US" dirty="0"/>
              <a:t>What income will Mary lose.. Well bob chose the survivor benefit, but she loses the small EROF SS</a:t>
            </a:r>
          </a:p>
          <a:p>
            <a:r>
              <a:rPr lang="en-US" dirty="0"/>
              <a:t>- SS is 30k</a:t>
            </a:r>
          </a:p>
          <a:p>
            <a:r>
              <a:rPr lang="en-US" dirty="0"/>
              <a:t>- Pension is 40k</a:t>
            </a:r>
          </a:p>
          <a:p>
            <a:r>
              <a:rPr lang="en-US" dirty="0"/>
              <a:t>- Ira is 40k </a:t>
            </a:r>
          </a:p>
          <a:p>
            <a:r>
              <a:rPr lang="en-US" dirty="0"/>
              <a:t>- Total is 110k</a:t>
            </a:r>
          </a:p>
          <a:p>
            <a:endParaRPr lang="en-US" dirty="0"/>
          </a:p>
          <a:p>
            <a:r>
              <a:rPr lang="en-US" dirty="0"/>
              <a:t>According to AARP surviving spouse need 27% less income so she should be “ok”…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3784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dirty="0"/>
              <a:t>How's the tax code treating her now?</a:t>
            </a:r>
          </a:p>
          <a:p>
            <a:endParaRPr lang="en-US" b="1" dirty="0"/>
          </a:p>
          <a:p>
            <a:r>
              <a:rPr lang="en-US" dirty="0"/>
              <a:t>Taxable income is still 83 and change. But she files single </a:t>
            </a:r>
            <a:r>
              <a:rPr lang="en-US" dirty="0">
                <a:sym typeface="Wingdings" panose="05000000000000000000" pitchFamily="2" charset="2"/>
              </a:rPr>
              <a:t> S</a:t>
            </a:r>
            <a:r>
              <a:rPr lang="en-US" dirty="0"/>
              <a:t>he just jumped 83% in her marginal tax rate – the single biggest jump in the tax code... </a:t>
            </a:r>
          </a:p>
          <a:p>
            <a:endParaRPr lang="en-US" dirty="0"/>
          </a:p>
        </p:txBody>
      </p:sp>
    </p:spTree>
    <p:extLst>
      <p:ext uri="{BB962C8B-B14F-4D97-AF65-F5344CB8AC3E}">
        <p14:creationId xmlns:p14="http://schemas.microsoft.com/office/powerpoint/2010/main" val="254869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 Her tax bill increases nearly 50% even though she has LESS real income. Can I fix this? Not after Bob passes. But – the good news is that with   appropriate strategy/planning, this situation is completely avoidable. </a:t>
            </a:r>
          </a:p>
          <a:p>
            <a:endParaRPr lang="en-US" dirty="0"/>
          </a:p>
          <a:p>
            <a:r>
              <a:rPr lang="en-US" dirty="0"/>
              <a:t>- One of the ways we would fix this is getting fund OUT of the IRA and into a Roth Ira. Would we want to do this all at one time – just lump sum it to a Roth? </a:t>
            </a:r>
            <a:r>
              <a:rPr lang="en-US" b="1" dirty="0"/>
              <a:t>Absolutely not </a:t>
            </a:r>
            <a:r>
              <a:rPr lang="en-US" dirty="0"/>
              <a:t>– that would be silly right? We would push them into a much higher effective tax bracket. We want to be strategic – we want to consider </a:t>
            </a:r>
            <a:r>
              <a:rPr lang="en-US" i="0" dirty="0"/>
              <a:t>Medicare penalties, tax brackets, phase outs</a:t>
            </a:r>
            <a:r>
              <a:rPr lang="en-US" dirty="0"/>
              <a:t> (new 6k exemption for seniors phases out from 150k-250k in income)…</a:t>
            </a:r>
          </a:p>
          <a:p>
            <a:endParaRPr lang="en-US" dirty="0"/>
          </a:p>
          <a:p>
            <a:r>
              <a:rPr lang="en-US" dirty="0"/>
              <a:t>Let's look at an illustration of how we would approach Roth conversions and what impact it would have on a scenario.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67791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2D4A8-3C6D-6FA3-F3B6-2A3E7C811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B6DF0-84C0-32ED-8C51-C165E55723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19451C-A0E1-BD2E-7EB9-4157FDFE5477}"/>
              </a:ext>
            </a:extLst>
          </p:cNvPr>
          <p:cNvSpPr>
            <a:spLocks noGrp="1"/>
          </p:cNvSpPr>
          <p:nvPr>
            <p:ph type="body" idx="1"/>
          </p:nvPr>
        </p:nvSpPr>
        <p:spPr/>
        <p:txBody>
          <a:bodyPr/>
          <a:lstStyle/>
          <a:p>
            <a:r>
              <a:rPr lang="en-US" dirty="0"/>
              <a:t>- What are they looking at </a:t>
            </a:r>
            <a:r>
              <a:rPr lang="en-US" dirty="0">
                <a:sym typeface="Wingdings" panose="05000000000000000000" pitchFamily="2" charset="2"/>
              </a:rPr>
              <a:t> E</a:t>
            </a:r>
            <a:r>
              <a:rPr lang="en-US" dirty="0"/>
              <a:t>stimated total taxes over time. </a:t>
            </a:r>
          </a:p>
          <a:p>
            <a:endParaRPr lang="en-US" dirty="0"/>
          </a:p>
          <a:p>
            <a:r>
              <a:rPr lang="en-US" dirty="0"/>
              <a:t>- Why is it low from 2030 – 2040 </a:t>
            </a:r>
            <a:r>
              <a:rPr lang="en-US" dirty="0">
                <a:sym typeface="Wingdings" panose="05000000000000000000" pitchFamily="2" charset="2"/>
              </a:rPr>
              <a:t> T</a:t>
            </a:r>
            <a:r>
              <a:rPr lang="en-US" dirty="0"/>
              <a:t>hey are living off social security here and supplementing with after tax dollars (spending savings and not touching their “retirement money” until they must – which is a common theme). </a:t>
            </a:r>
          </a:p>
          <a:p>
            <a:endParaRPr lang="en-US" dirty="0"/>
          </a:p>
          <a:p>
            <a:r>
              <a:rPr lang="en-US" dirty="0"/>
              <a:t>- Discuss total lifetime tax 200k and end assets (nearly all in IRA passing fully taxable to heirs). </a:t>
            </a:r>
          </a:p>
          <a:p>
            <a:endParaRPr lang="en-US" dirty="0"/>
          </a:p>
          <a:p>
            <a:r>
              <a:rPr lang="en-US" dirty="0"/>
              <a:t>- Take advantage of the low rates. We are missing out on getting money out of Ira at 0/12/22% </a:t>
            </a:r>
          </a:p>
        </p:txBody>
      </p:sp>
    </p:spTree>
    <p:extLst>
      <p:ext uri="{BB962C8B-B14F-4D97-AF65-F5344CB8AC3E}">
        <p14:creationId xmlns:p14="http://schemas.microsoft.com/office/powerpoint/2010/main" val="3842594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761F-F2DB-3B10-A272-DBBDCF627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A90FC-E826-45A0-0CE9-2A82F8F8D8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A55963-5872-1DB5-926B-B1F15AFF747E}"/>
              </a:ext>
            </a:extLst>
          </p:cNvPr>
          <p:cNvSpPr>
            <a:spLocks noGrp="1"/>
          </p:cNvSpPr>
          <p:nvPr>
            <p:ph type="body" idx="1"/>
          </p:nvPr>
        </p:nvSpPr>
        <p:spPr/>
        <p:txBody>
          <a:bodyPr/>
          <a:lstStyle/>
          <a:p>
            <a:r>
              <a:rPr lang="en-US" dirty="0"/>
              <a:t>1. Front load the conversions over time.. maxing out the 12% bracket. </a:t>
            </a:r>
          </a:p>
          <a:p>
            <a:r>
              <a:rPr lang="en-US" dirty="0"/>
              <a:t>2. Reduces lifetime tax by 40%</a:t>
            </a:r>
          </a:p>
          <a:p>
            <a:r>
              <a:rPr lang="en-US" dirty="0"/>
              <a:t>3. Increases net assets half a million…. PLUS, the 2.5 mil left over is now going to pass entirely </a:t>
            </a:r>
            <a:r>
              <a:rPr lang="en-US" b="1" dirty="0"/>
              <a:t>TAX FREE </a:t>
            </a:r>
            <a:r>
              <a:rPr lang="en-US" dirty="0"/>
              <a:t>to their heirs. </a:t>
            </a:r>
          </a:p>
        </p:txBody>
      </p:sp>
    </p:spTree>
    <p:extLst>
      <p:ext uri="{BB962C8B-B14F-4D97-AF65-F5344CB8AC3E}">
        <p14:creationId xmlns:p14="http://schemas.microsoft.com/office/powerpoint/2010/main" val="1263912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Bought for $250k grown and now grown to $2 million </a:t>
            </a:r>
          </a:p>
          <a:p>
            <a:endParaRPr lang="en-US" dirty="0"/>
          </a:p>
          <a:p>
            <a:endParaRPr lang="en-US" dirty="0"/>
          </a:p>
          <a:p>
            <a:r>
              <a:rPr lang="en-US" dirty="0"/>
              <a:t>- Using deferred sales trust for practice sales.</a:t>
            </a:r>
          </a:p>
          <a:p>
            <a:endParaRPr lang="en-US" dirty="0"/>
          </a:p>
          <a:p>
            <a:r>
              <a:rPr lang="en-US" dirty="0"/>
              <a:t>- Wanted rental income from building and pass it on to her two daughters. </a:t>
            </a:r>
          </a:p>
          <a:p>
            <a:endParaRPr lang="en-US" dirty="0"/>
          </a:p>
          <a:p>
            <a:r>
              <a:rPr lang="en-US" dirty="0"/>
              <a:t> - Other dr’s wanted control destiny and buy building. </a:t>
            </a:r>
          </a:p>
          <a:p>
            <a:endParaRPr lang="en-US" dirty="0"/>
          </a:p>
          <a:p>
            <a:r>
              <a:rPr lang="en-US" dirty="0"/>
              <a:t>- What’s it going cost to sell the building from tax perspective </a:t>
            </a:r>
            <a:r>
              <a:rPr lang="en-US" dirty="0">
                <a:sym typeface="Wingdings" panose="05000000000000000000" pitchFamily="2" charset="2"/>
              </a:rPr>
              <a:t> </a:t>
            </a:r>
            <a:r>
              <a:rPr lang="en-US" dirty="0"/>
              <a:t>Net investment tax 3.8% (one of 21 taxes embedded in Obamacare) and 20%  cap gains – 23.8  </a:t>
            </a:r>
          </a:p>
          <a:p>
            <a:r>
              <a:rPr lang="en-US" dirty="0"/>
              <a:t>- 737k marginal plus 3.8% sometimes suck it up and pay early. </a:t>
            </a:r>
          </a:p>
          <a:p>
            <a:endParaRPr lang="en-US" dirty="0"/>
          </a:p>
          <a:p>
            <a:r>
              <a:rPr lang="en-US" dirty="0"/>
              <a:t>- We want our clients to be in control and help you be a better steward of your own money – CRT</a:t>
            </a:r>
          </a:p>
          <a:p>
            <a:r>
              <a:rPr lang="en-US" dirty="0"/>
              <a:t>- How much tax is due… zero. </a:t>
            </a:r>
          </a:p>
          <a:p>
            <a:r>
              <a:rPr lang="en-US" dirty="0"/>
              <a:t>- Defer taxes but follow rules. </a:t>
            </a:r>
          </a:p>
          <a:p>
            <a:endParaRPr lang="en-US" dirty="0"/>
          </a:p>
          <a:p>
            <a:r>
              <a:rPr lang="en-US" dirty="0"/>
              <a:t>- Eliminated 400k in short term taxes. Invest in different manner because we don’t have to pay the tax man. </a:t>
            </a:r>
          </a:p>
          <a:p>
            <a:r>
              <a:rPr lang="en-US" dirty="0"/>
              <a:t>- Target 8-9% with a bit more tactical management style. Minimum 5% kick out income. </a:t>
            </a:r>
          </a:p>
          <a:p>
            <a:endParaRPr lang="en-US" dirty="0"/>
          </a:p>
          <a:p>
            <a:r>
              <a:rPr lang="en-US" dirty="0"/>
              <a:t>(By the way, this client was 56/ husband 57. theory should get a raise every year)</a:t>
            </a:r>
          </a:p>
          <a:p>
            <a:r>
              <a:rPr lang="en-US" dirty="0"/>
              <a:t>- Eliminated cap gains, given lifetime income but disinherited</a:t>
            </a:r>
          </a:p>
          <a:p>
            <a:endParaRPr lang="en-US" dirty="0"/>
          </a:p>
          <a:p>
            <a:r>
              <a:rPr lang="en-US" dirty="0"/>
              <a:t>- Doesn’t need income – funnel into other trust. </a:t>
            </a:r>
          </a:p>
          <a:p>
            <a:endParaRPr lang="en-US" dirty="0"/>
          </a:p>
        </p:txBody>
      </p:sp>
    </p:spTree>
    <p:extLst>
      <p:ext uri="{BB962C8B-B14F-4D97-AF65-F5344CB8AC3E}">
        <p14:creationId xmlns:p14="http://schemas.microsoft.com/office/powerpoint/2010/main" val="431198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Many of our clients give charitably. If you write a check for charitable contributions… </a:t>
            </a:r>
            <a:r>
              <a:rPr lang="en-US" b="1" dirty="0"/>
              <a:t>please stop</a:t>
            </a:r>
            <a:r>
              <a:rPr lang="en-US" dirty="0"/>
              <a:t>. There are better ways to give. </a:t>
            </a:r>
          </a:p>
          <a:p>
            <a:endParaRPr lang="en-US" dirty="0"/>
          </a:p>
          <a:p>
            <a:r>
              <a:rPr lang="en-US" dirty="0"/>
              <a:t>- QCD: 70.5 or older, essentially full deduction on contribution because it never hits your income. Doesn’t increase Medicare (which is MAGI  based). Satisfies RMD. </a:t>
            </a:r>
          </a:p>
          <a:p>
            <a:endParaRPr lang="en-US" dirty="0"/>
          </a:p>
          <a:p>
            <a:r>
              <a:rPr lang="en-US" dirty="0"/>
              <a:t>- Not 70.5 years old? Then let’s go with a DAF….</a:t>
            </a:r>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Donation are fun when you don’t pay taxes</a:t>
            </a:r>
          </a:p>
          <a:p>
            <a:endParaRPr lang="en-US" dirty="0"/>
          </a:p>
          <a:p>
            <a:pPr marL="171450" indent="-171450">
              <a:buFontTx/>
              <a:buChar char="-"/>
            </a:pPr>
            <a:r>
              <a:rPr lang="en-US" dirty="0"/>
              <a:t>Lump sum contributions (future years now – ideally with appreciated stock) </a:t>
            </a:r>
          </a:p>
          <a:p>
            <a:pPr marL="171450" indent="-171450">
              <a:buFontTx/>
              <a:buChar char="-"/>
            </a:pPr>
            <a:r>
              <a:rPr lang="en-US" dirty="0"/>
              <a:t>File schedule A then standard. </a:t>
            </a:r>
          </a:p>
          <a:p>
            <a:pPr marL="171450" indent="-171450">
              <a:buFontTx/>
              <a:buChar char="-"/>
            </a:pPr>
            <a:r>
              <a:rPr lang="en-US" dirty="0"/>
              <a:t>Ls as many deductions as possible  that year (2 years prop taxes, medical spending etc.) </a:t>
            </a:r>
          </a:p>
          <a:p>
            <a:pPr marL="171450" indent="-171450">
              <a:buFontTx/>
              <a:buChar char="-"/>
            </a:pPr>
            <a:r>
              <a:rPr lang="en-US" dirty="0"/>
              <a:t>Combine with Roth conversion. </a:t>
            </a:r>
          </a:p>
          <a:p>
            <a:r>
              <a:rPr lang="en-US" dirty="0"/>
              <a:t>
[Sources]
- IRS definition of donor-advised funds (sponsoring org, legal control, donor advisory privileges): https://www.irs.gov/charities-non-profits/charitable-organizations/donor-advised-funds
- National Philanthropic Trust overview (donate now, grant later; assets may be invested; investment growth tax-free): https://www.nptrust.org/what-is-a-donor-advised-fund/
- DAFgiving360 (Schwab Charitable) FAQs (tax-smart framing; deduction eligibility; grant recipient eligibility; fees): https://www.dafgiving360.org/features/faqs
[/Sources]
</a:t>
            </a:r>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“We just touched the surface of tax strategy. I hope this provides you with an idea of what is possible when you plan strategically, use the right tools and have the right advice.”</a:t>
            </a:r>
          </a:p>
          <a:p>
            <a:endParaRPr lang="en-US" dirty="0"/>
          </a:p>
          <a:p>
            <a:r>
              <a:rPr lang="en-US" b="1" dirty="0"/>
              <a:t>Go from here right into response form. </a:t>
            </a:r>
          </a:p>
        </p:txBody>
      </p:sp>
    </p:spTree>
    <p:extLst>
      <p:ext uri="{BB962C8B-B14F-4D97-AF65-F5344CB8AC3E}">
        <p14:creationId xmlns:p14="http://schemas.microsoft.com/office/powerpoint/2010/main" val="901064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this is the kind of advice you are looking for – then we may be the firm for you. If you would like to take advantage of our office and talk with us 1 on 1, just click the link and pick a day and time that works for you. One of our team members will give you a call. We will start with a retirement report card and tax analysis to determine if there are opportunities to save you $$. This is completely complimentary and we would love to show you how this type of planning can benefit you and your family. I hope this was different than what you expected! We are short on time, so I won’t be able to get to all the questions, but I’ll grab a few here. Any questions we don’t get to here – I WILL get back to you this WEEK with an answer. “</a:t>
            </a:r>
          </a:p>
          <a:p>
            <a:endParaRPr lang="en-US" dirty="0"/>
          </a:p>
          <a:p>
            <a:r>
              <a:rPr lang="en-US" dirty="0"/>
              <a:t>“Have a great evening! I look forward to talking with you 1 on 1 soon.”</a:t>
            </a:r>
          </a:p>
          <a:p>
            <a:endParaRPr lang="en-US" dirty="0"/>
          </a:p>
        </p:txBody>
      </p:sp>
    </p:spTree>
    <p:extLst>
      <p:ext uri="{BB962C8B-B14F-4D97-AF65-F5344CB8AC3E}">
        <p14:creationId xmlns:p14="http://schemas.microsoft.com/office/powerpoint/2010/main" val="113390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 an extra check to the IRS</a:t>
            </a:r>
          </a:p>
          <a:p>
            <a:r>
              <a:rPr lang="en-US" dirty="0"/>
              <a:t>- Put more money your pocket</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return and all the instructions that came with it were 4 pages long! Top rate was 7%! </a:t>
            </a:r>
          </a:p>
        </p:txBody>
      </p:sp>
    </p:spTree>
    <p:extLst>
      <p:ext uri="{BB962C8B-B14F-4D97-AF65-F5344CB8AC3E}">
        <p14:creationId xmlns:p14="http://schemas.microsoft.com/office/powerpoint/2010/main" val="258308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War and peace is 1200 pages long… this is 70 times as long. Just a few months ago the IRS published another 275-page discernment on the secure act, changing the way this law is interpreted which was passed just a few years ago!!! The secure act is extremely important for you to understand though folks – it’s the biggest change to distribution math and retirement accounts in our country's history! Secure act 2.0 – moved RMD to age 73 and age 75 if your 75 in 2035 or later. Lots of changes – know these. </a:t>
            </a:r>
          </a:p>
          <a:p>
            <a:endParaRPr lang="en-US" dirty="0"/>
          </a:p>
          <a:p>
            <a:r>
              <a:rPr lang="en-US" dirty="0"/>
              <a:t>Is extending the RMD age out a good thing or a bad thing? These folks are going to pay at least 18% more during their tax lifetime. </a:t>
            </a:r>
          </a:p>
          <a:p>
            <a:endParaRPr lang="en-US" dirty="0"/>
          </a:p>
          <a:p>
            <a:endParaRPr lang="en-US" dirty="0"/>
          </a:p>
        </p:txBody>
      </p:sp>
    </p:spTree>
    <p:extLst>
      <p:ext uri="{BB962C8B-B14F-4D97-AF65-F5344CB8AC3E}">
        <p14:creationId xmlns:p14="http://schemas.microsoft.com/office/powerpoint/2010/main" val="354139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1915 </a:t>
            </a:r>
            <a:r>
              <a:rPr lang="en-US" dirty="0">
                <a:sym typeface="Wingdings" panose="05000000000000000000" pitchFamily="2" charset="2"/>
              </a:rPr>
              <a:t></a:t>
            </a:r>
            <a:r>
              <a:rPr lang="en-US" dirty="0"/>
              <a:t> WW1 was expensive. </a:t>
            </a:r>
          </a:p>
          <a:p>
            <a:pPr marL="171450" indent="-171450">
              <a:buFontTx/>
              <a:buChar char="-"/>
            </a:pPr>
            <a:r>
              <a:rPr lang="en-US" dirty="0"/>
              <a:t>Rebuilding during the roaring 20’s</a:t>
            </a:r>
          </a:p>
          <a:p>
            <a:pPr marL="171450" indent="-171450">
              <a:buFontTx/>
              <a:buChar char="-"/>
            </a:pPr>
            <a:r>
              <a:rPr lang="en-US" dirty="0"/>
              <a:t>WW2 + SS/Entitlement spending tax rates up</a:t>
            </a:r>
          </a:p>
          <a:p>
            <a:pPr marL="171450" indent="-171450">
              <a:buFontTx/>
              <a:buChar char="-"/>
            </a:pPr>
            <a:r>
              <a:rPr lang="en-US" dirty="0"/>
              <a:t>1946 first time our debt to GDP surpassed 100% (last time until about 6 years ago)</a:t>
            </a:r>
          </a:p>
          <a:p>
            <a:pPr marL="171450" indent="-171450">
              <a:buFontTx/>
              <a:buChar char="-"/>
            </a:pPr>
            <a:r>
              <a:rPr lang="en-US" dirty="0"/>
              <a:t>Top tax rate 94% in 1946.  </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 Film making</a:t>
            </a:r>
          </a:p>
          <a:p>
            <a:r>
              <a:rPr lang="en-US" dirty="0"/>
              <a:t>- Former US president.</a:t>
            </a:r>
          </a:p>
        </p:txBody>
      </p:sp>
    </p:spTree>
    <p:extLst>
      <p:ext uri="{BB962C8B-B14F-4D97-AF65-F5344CB8AC3E}">
        <p14:creationId xmlns:p14="http://schemas.microsoft.com/office/powerpoint/2010/main" val="117915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Only would do 2 movies @ 100k each. Over 200k then at 94% (+ state). </a:t>
            </a:r>
          </a:p>
        </p:txBody>
      </p:sp>
    </p:spTree>
    <p:extLst>
      <p:ext uri="{BB962C8B-B14F-4D97-AF65-F5344CB8AC3E}">
        <p14:creationId xmlns:p14="http://schemas.microsoft.com/office/powerpoint/2010/main" val="271293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2897029" y="814789"/>
            <a:ext cx="11733371" cy="6600022"/>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50410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4876800" y="0"/>
            <a:ext cx="4876800" cy="82296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9753600" y="-1"/>
            <a:ext cx="4876800" cy="82296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32846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Master">
    <p:spTree>
      <p:nvGrpSpPr>
        <p:cNvPr id="1" name=""/>
        <p:cNvGrpSpPr/>
        <p:nvPr/>
      </p:nvGrpSpPr>
      <p:grpSpPr>
        <a:xfrm>
          <a:off x="0" y="0"/>
          <a:ext cx="0" cy="0"/>
          <a:chOff x="0" y="0"/>
          <a:chExt cx="0" cy="0"/>
        </a:xfrm>
      </p:grpSpPr>
      <p:sp>
        <p:nvSpPr>
          <p:cNvPr id="141" name="Rectangle"/>
          <p:cNvSpPr>
            <a:spLocks noGrp="1"/>
          </p:cNvSpPr>
          <p:nvPr>
            <p:ph type="body" sz="half" idx="21"/>
          </p:nvPr>
        </p:nvSpPr>
        <p:spPr>
          <a:xfrm>
            <a:off x="0" y="-1"/>
            <a:ext cx="4876801" cy="82296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 name="Rectangle"/>
          <p:cNvSpPr>
            <a:spLocks noGrp="1"/>
          </p:cNvSpPr>
          <p:nvPr>
            <p:ph type="body" sz="half" idx="22"/>
          </p:nvPr>
        </p:nvSpPr>
        <p:spPr>
          <a:xfrm>
            <a:off x="4876800" y="-1"/>
            <a:ext cx="4876800" cy="8229601"/>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110825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7315200" y="762000"/>
            <a:ext cx="6553200" cy="67056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1524000" y="857250"/>
            <a:ext cx="11582400" cy="651510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468966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4876800" y="0"/>
            <a:ext cx="4876800" cy="82296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9753600" y="-1"/>
            <a:ext cx="4876800" cy="82296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285482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Master">
    <p:bg>
      <p:bgPr>
        <a:solidFill>
          <a:srgbClr val="000000"/>
        </a:solidFill>
        <a:effectLst/>
      </p:bgPr>
    </p:bg>
    <p:spTree>
      <p:nvGrpSpPr>
        <p:cNvPr id="1" name=""/>
        <p:cNvGrpSpPr/>
        <p:nvPr/>
      </p:nvGrpSpPr>
      <p:grpSpPr>
        <a:xfrm>
          <a:off x="0" y="0"/>
          <a:ext cx="0" cy="0"/>
          <a:chOff x="0" y="0"/>
          <a:chExt cx="0" cy="0"/>
        </a:xfrm>
      </p:grpSpPr>
      <p:sp>
        <p:nvSpPr>
          <p:cNvPr id="495"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496" name="Rectangle"/>
          <p:cNvSpPr>
            <a:spLocks noGrp="1"/>
          </p:cNvSpPr>
          <p:nvPr>
            <p:ph type="body" sz="half" idx="22"/>
          </p:nvPr>
        </p:nvSpPr>
        <p:spPr>
          <a:xfrm flipH="1">
            <a:off x="-1" y="2743200"/>
            <a:ext cx="14630401" cy="2743200"/>
          </a:xfrm>
          <a:prstGeom prst="rect">
            <a:avLst/>
          </a:prstGeom>
          <a:gradFill>
            <a:gsLst>
              <a:gs pos="0">
                <a:srgbClr val="000000"/>
              </a:gs>
              <a:gs pos="100000">
                <a:srgbClr val="000000">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7" name="Rectangle"/>
          <p:cNvSpPr>
            <a:spLocks noGrp="1"/>
          </p:cNvSpPr>
          <p:nvPr>
            <p:ph type="body" sz="half" idx="23"/>
          </p:nvPr>
        </p:nvSpPr>
        <p:spPr>
          <a:xfrm>
            <a:off x="0" y="5486400"/>
            <a:ext cx="14630401" cy="2743200"/>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428601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Master">
    <p:bg>
      <p:bgPr>
        <a:solidFill>
          <a:srgbClr val="000000"/>
        </a:solidFill>
        <a:effectLst/>
      </p:bgPr>
    </p:bg>
    <p:spTree>
      <p:nvGrpSpPr>
        <p:cNvPr id="1" name=""/>
        <p:cNvGrpSpPr/>
        <p:nvPr/>
      </p:nvGrpSpPr>
      <p:grpSpPr>
        <a:xfrm>
          <a:off x="0" y="0"/>
          <a:ext cx="0" cy="0"/>
          <a:chOff x="0" y="0"/>
          <a:chExt cx="0" cy="0"/>
        </a:xfrm>
      </p:grpSpPr>
      <p:sp>
        <p:nvSpPr>
          <p:cNvPr id="505"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506" name="Rectangle"/>
          <p:cNvSpPr>
            <a:spLocks noGrp="1"/>
          </p:cNvSpPr>
          <p:nvPr>
            <p:ph type="body" sz="half" idx="22"/>
          </p:nvPr>
        </p:nvSpPr>
        <p:spPr>
          <a:xfrm flipH="1">
            <a:off x="-1" y="2743200"/>
            <a:ext cx="14630401" cy="2743200"/>
          </a:xfrm>
          <a:prstGeom prst="rect">
            <a:avLst/>
          </a:prstGeom>
          <a:gradFill>
            <a:gsLst>
              <a:gs pos="0">
                <a:srgbClr val="000000">
                  <a:alpha val="0"/>
                </a:srgbClr>
              </a:gs>
              <a:gs pos="100000">
                <a:srgbClr val="000000"/>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7" name="Rectangle"/>
          <p:cNvSpPr>
            <a:spLocks noGrp="1"/>
          </p:cNvSpPr>
          <p:nvPr>
            <p:ph type="body" sz="half" idx="23"/>
          </p:nvPr>
        </p:nvSpPr>
        <p:spPr>
          <a:xfrm>
            <a:off x="0" y="-1"/>
            <a:ext cx="14630401" cy="27432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78581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Master">
    <p:bg>
      <p:bgPr>
        <a:solidFill>
          <a:srgbClr val="000000"/>
        </a:solidFill>
        <a:effectLst/>
      </p:bgPr>
    </p:bg>
    <p:spTree>
      <p:nvGrpSpPr>
        <p:cNvPr id="1" name=""/>
        <p:cNvGrpSpPr/>
        <p:nvPr/>
      </p:nvGrpSpPr>
      <p:grpSpPr>
        <a:xfrm>
          <a:off x="0" y="0"/>
          <a:ext cx="0" cy="0"/>
          <a:chOff x="0" y="0"/>
          <a:chExt cx="0" cy="0"/>
        </a:xfrm>
      </p:grpSpPr>
      <p:sp>
        <p:nvSpPr>
          <p:cNvPr id="551"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552" name="Rectangle"/>
          <p:cNvSpPr>
            <a:spLocks noGrp="1"/>
          </p:cNvSpPr>
          <p:nvPr>
            <p:ph type="body" sz="half" idx="22"/>
          </p:nvPr>
        </p:nvSpPr>
        <p:spPr>
          <a:xfrm>
            <a:off x="4876800" y="0"/>
            <a:ext cx="4876800" cy="82296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553" name="Rectangle"/>
          <p:cNvSpPr>
            <a:spLocks noGrp="1"/>
          </p:cNvSpPr>
          <p:nvPr>
            <p:ph type="body" sz="half" idx="23"/>
          </p:nvPr>
        </p:nvSpPr>
        <p:spPr>
          <a:xfrm>
            <a:off x="9753600" y="-1"/>
            <a:ext cx="4876800" cy="82296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4" name="Rounded Rectangle"/>
          <p:cNvSpPr>
            <a:spLocks noGrp="1"/>
          </p:cNvSpPr>
          <p:nvPr>
            <p:ph type="body" idx="24"/>
          </p:nvPr>
        </p:nvSpPr>
        <p:spPr>
          <a:xfrm>
            <a:off x="762000" y="762000"/>
            <a:ext cx="8991600" cy="67056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413872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562"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563" name="Rectangle"/>
          <p:cNvSpPr>
            <a:spLocks noGrp="1"/>
          </p:cNvSpPr>
          <p:nvPr>
            <p:ph type="body" sz="half" idx="22"/>
          </p:nvPr>
        </p:nvSpPr>
        <p:spPr>
          <a:xfrm>
            <a:off x="4876800" y="0"/>
            <a:ext cx="4876800" cy="82296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4" name="Rectangle"/>
          <p:cNvSpPr>
            <a:spLocks noGrp="1"/>
          </p:cNvSpPr>
          <p:nvPr>
            <p:ph type="body" sz="half" idx="23"/>
          </p:nvPr>
        </p:nvSpPr>
        <p:spPr>
          <a:xfrm>
            <a:off x="0" y="-1"/>
            <a:ext cx="4876801" cy="82296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5" name="Rounded Rectangle"/>
          <p:cNvSpPr>
            <a:spLocks noGrp="1"/>
          </p:cNvSpPr>
          <p:nvPr>
            <p:ph type="body" idx="24"/>
          </p:nvPr>
        </p:nvSpPr>
        <p:spPr>
          <a:xfrm>
            <a:off x="4876800" y="762000"/>
            <a:ext cx="8991600" cy="67056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685151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5_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7315200" y="762000"/>
            <a:ext cx="6553200" cy="67056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1524000" y="857250"/>
            <a:ext cx="11582400" cy="651510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422967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6_Master">
    <p:spTree>
      <p:nvGrpSpPr>
        <p:cNvPr id="1" name=""/>
        <p:cNvGrpSpPr/>
        <p:nvPr/>
      </p:nvGrpSpPr>
      <p:grpSpPr>
        <a:xfrm>
          <a:off x="0" y="0"/>
          <a:ext cx="0" cy="0"/>
          <a:chOff x="0" y="0"/>
          <a:chExt cx="0" cy="0"/>
        </a:xfrm>
      </p:grpSpPr>
      <p:sp>
        <p:nvSpPr>
          <p:cNvPr id="655"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656" name="Shape"/>
          <p:cNvSpPr>
            <a:spLocks noGrp="1"/>
          </p:cNvSpPr>
          <p:nvPr>
            <p:ph type="body" idx="22"/>
          </p:nvPr>
        </p:nvSpPr>
        <p:spPr>
          <a:xfrm>
            <a:off x="0" y="0"/>
            <a:ext cx="14630400" cy="8229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7" name="Rectangle"/>
          <p:cNvSpPr>
            <a:spLocks noGrp="1"/>
          </p:cNvSpPr>
          <p:nvPr>
            <p:ph type="body" sz="half" idx="23"/>
          </p:nvPr>
        </p:nvSpPr>
        <p:spPr>
          <a:xfrm>
            <a:off x="4876800" y="0"/>
            <a:ext cx="4876800" cy="82296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576001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7_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2897029" y="814789"/>
            <a:ext cx="11733371" cy="6600022"/>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6347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8_Master">
    <p:spTree>
      <p:nvGrpSpPr>
        <p:cNvPr id="1" name=""/>
        <p:cNvGrpSpPr/>
        <p:nvPr/>
      </p:nvGrpSpPr>
      <p:grpSpPr>
        <a:xfrm>
          <a:off x="0" y="0"/>
          <a:ext cx="0" cy="0"/>
          <a:chOff x="0" y="0"/>
          <a:chExt cx="0" cy="0"/>
        </a:xfrm>
      </p:grpSpPr>
      <p:sp>
        <p:nvSpPr>
          <p:cNvPr id="990" name="Insert Picture Here 2018.png"/>
          <p:cNvSpPr>
            <a:spLocks noGrp="1"/>
          </p:cNvSpPr>
          <p:nvPr>
            <p:ph type="pic" idx="21"/>
          </p:nvPr>
        </p:nvSpPr>
        <p:spPr>
          <a:xfrm>
            <a:off x="0" y="2533650"/>
            <a:ext cx="14630400" cy="8229600"/>
          </a:xfrm>
          <a:prstGeom prst="rect">
            <a:avLst/>
          </a:prstGeom>
        </p:spPr>
        <p:txBody>
          <a:bodyPr lIns="91439" tIns="45719" rIns="91439" bIns="45719">
            <a:noAutofit/>
          </a:bodyPr>
          <a:lstStyle/>
          <a:p>
            <a:endParaRPr/>
          </a:p>
        </p:txBody>
      </p:sp>
      <p:sp>
        <p:nvSpPr>
          <p:cNvPr id="991" name="Insert Picture Here 2018 Darker.png"/>
          <p:cNvSpPr>
            <a:spLocks noGrp="1"/>
          </p:cNvSpPr>
          <p:nvPr>
            <p:ph type="pic" idx="22"/>
          </p:nvPr>
        </p:nvSpPr>
        <p:spPr>
          <a:xfrm>
            <a:off x="-1" y="-2533650"/>
            <a:ext cx="14630401" cy="8229600"/>
          </a:xfrm>
          <a:prstGeom prst="rect">
            <a:avLst/>
          </a:prstGeom>
        </p:spPr>
        <p:txBody>
          <a:bodyPr lIns="91439" tIns="45719" rIns="91439" bIns="45719">
            <a:noAutofit/>
          </a:bodyPr>
          <a:lstStyle/>
          <a:p>
            <a:endParaRPr/>
          </a:p>
        </p:txBody>
      </p:sp>
      <p:sp>
        <p:nvSpPr>
          <p:cNvPr id="992" name="Shape"/>
          <p:cNvSpPr>
            <a:spLocks noGrp="1"/>
          </p:cNvSpPr>
          <p:nvPr>
            <p:ph type="body" idx="23"/>
          </p:nvPr>
        </p:nvSpPr>
        <p:spPr>
          <a:xfrm>
            <a:off x="0" y="0"/>
            <a:ext cx="14630400" cy="8229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3" name="Rectangle"/>
          <p:cNvSpPr>
            <a:spLocks noGrp="1"/>
          </p:cNvSpPr>
          <p:nvPr>
            <p:ph type="body" sz="half" idx="24"/>
          </p:nvPr>
        </p:nvSpPr>
        <p:spPr>
          <a:xfrm>
            <a:off x="0" y="3162300"/>
            <a:ext cx="14630401" cy="1905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701457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9_Master">
    <p:spTree>
      <p:nvGrpSpPr>
        <p:cNvPr id="1" name=""/>
        <p:cNvGrpSpPr/>
        <p:nvPr/>
      </p:nvGrpSpPr>
      <p:grpSpPr>
        <a:xfrm>
          <a:off x="0" y="0"/>
          <a:ext cx="0" cy="0"/>
          <a:chOff x="0" y="0"/>
          <a:chExt cx="0" cy="0"/>
        </a:xfrm>
      </p:grpSpPr>
      <p:sp>
        <p:nvSpPr>
          <p:cNvPr id="141" name="Rectangle"/>
          <p:cNvSpPr>
            <a:spLocks noGrp="1"/>
          </p:cNvSpPr>
          <p:nvPr>
            <p:ph type="body" sz="half" idx="21"/>
          </p:nvPr>
        </p:nvSpPr>
        <p:spPr>
          <a:xfrm>
            <a:off x="0" y="-1"/>
            <a:ext cx="4876801" cy="82296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 name="Rectangle"/>
          <p:cNvSpPr>
            <a:spLocks noGrp="1"/>
          </p:cNvSpPr>
          <p:nvPr>
            <p:ph type="body" sz="half" idx="22"/>
          </p:nvPr>
        </p:nvSpPr>
        <p:spPr>
          <a:xfrm>
            <a:off x="4876800" y="-1"/>
            <a:ext cx="4876800" cy="8229601"/>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985998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1_Master">
    <p:spTree>
      <p:nvGrpSpPr>
        <p:cNvPr id="1" name=""/>
        <p:cNvGrpSpPr/>
        <p:nvPr/>
      </p:nvGrpSpPr>
      <p:grpSpPr>
        <a:xfrm>
          <a:off x="0" y="0"/>
          <a:ext cx="0" cy="0"/>
          <a:chOff x="0" y="0"/>
          <a:chExt cx="0" cy="0"/>
        </a:xfrm>
      </p:grpSpPr>
      <p:sp>
        <p:nvSpPr>
          <p:cNvPr id="515" name="Insert Picture Here 2018 Darker.png"/>
          <p:cNvSpPr>
            <a:spLocks noGrp="1"/>
          </p:cNvSpPr>
          <p:nvPr>
            <p:ph type="pic" idx="21"/>
          </p:nvPr>
        </p:nvSpPr>
        <p:spPr>
          <a:xfrm>
            <a:off x="-1" y="-6"/>
            <a:ext cx="14630401" cy="8229601"/>
          </a:xfrm>
          <a:prstGeom prst="rect">
            <a:avLst/>
          </a:prstGeom>
        </p:spPr>
        <p:txBody>
          <a:bodyPr lIns="91439" tIns="45719" rIns="91439" bIns="45719">
            <a:noAutofit/>
          </a:bodyPr>
          <a:lstStyle/>
          <a:p>
            <a:endParaRPr/>
          </a:p>
        </p:txBody>
      </p:sp>
      <p:sp>
        <p:nvSpPr>
          <p:cNvPr id="516" name="Rectangle"/>
          <p:cNvSpPr>
            <a:spLocks noGrp="1"/>
          </p:cNvSpPr>
          <p:nvPr>
            <p:ph type="body" idx="22"/>
          </p:nvPr>
        </p:nvSpPr>
        <p:spPr>
          <a:xfrm>
            <a:off x="0" y="0"/>
            <a:ext cx="7315201" cy="82296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380344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2_Master">
    <p:spTree>
      <p:nvGrpSpPr>
        <p:cNvPr id="1" name=""/>
        <p:cNvGrpSpPr/>
        <p:nvPr/>
      </p:nvGrpSpPr>
      <p:grpSpPr>
        <a:xfrm>
          <a:off x="0" y="0"/>
          <a:ext cx="0" cy="0"/>
          <a:chOff x="0" y="0"/>
          <a:chExt cx="0" cy="0"/>
        </a:xfrm>
      </p:grpSpPr>
      <p:sp>
        <p:nvSpPr>
          <p:cNvPr id="106" name="Shape"/>
          <p:cNvSpPr>
            <a:spLocks noGrp="1"/>
          </p:cNvSpPr>
          <p:nvPr>
            <p:ph type="body" idx="21"/>
          </p:nvPr>
        </p:nvSpPr>
        <p:spPr>
          <a:xfrm flipH="1">
            <a:off x="4720828" y="-1"/>
            <a:ext cx="9909572" cy="8229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020" y="21600"/>
                </a:lnTo>
                <a:cubicBezTo>
                  <a:pt x="20654" y="18471"/>
                  <a:pt x="21600" y="14769"/>
                  <a:pt x="21600" y="10800"/>
                </a:cubicBezTo>
                <a:cubicBezTo>
                  <a:pt x="21600" y="6831"/>
                  <a:pt x="20654" y="3129"/>
                  <a:pt x="19020" y="0"/>
                </a:cubicBez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60111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3_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90068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4_Master">
    <p:spTree>
      <p:nvGrpSpPr>
        <p:cNvPr id="1" name=""/>
        <p:cNvGrpSpPr/>
        <p:nvPr/>
      </p:nvGrpSpPr>
      <p:grpSpPr>
        <a:xfrm>
          <a:off x="0" y="0"/>
          <a:ext cx="0" cy="0"/>
          <a:chOff x="0" y="0"/>
          <a:chExt cx="0" cy="0"/>
        </a:xfrm>
      </p:grpSpPr>
      <p:sp>
        <p:nvSpPr>
          <p:cNvPr id="1058" name="Rectangle"/>
          <p:cNvSpPr>
            <a:spLocks noGrp="1"/>
          </p:cNvSpPr>
          <p:nvPr>
            <p:ph type="body" sz="quarter" idx="21"/>
          </p:nvPr>
        </p:nvSpPr>
        <p:spPr>
          <a:xfrm>
            <a:off x="12044888" y="-1"/>
            <a:ext cx="2585512" cy="82296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59" name="Insert Picture Here 2018 Darker.png"/>
          <p:cNvSpPr>
            <a:spLocks noGrp="1"/>
          </p:cNvSpPr>
          <p:nvPr>
            <p:ph type="pic" sz="quarter" idx="22"/>
          </p:nvPr>
        </p:nvSpPr>
        <p:spPr>
          <a:xfrm>
            <a:off x="10671384" y="1333487"/>
            <a:ext cx="2747011" cy="1545193"/>
          </a:xfrm>
          <a:prstGeom prst="rect">
            <a:avLst/>
          </a:prstGeom>
        </p:spPr>
        <p:txBody>
          <a:bodyPr lIns="91439" tIns="45719" rIns="91439" bIns="45719">
            <a:noAutofit/>
          </a:bodyPr>
          <a:lstStyle/>
          <a:p>
            <a:endParaRPr/>
          </a:p>
        </p:txBody>
      </p:sp>
      <p:sp>
        <p:nvSpPr>
          <p:cNvPr id="1060" name="Insert Picture Here 2018.png"/>
          <p:cNvSpPr>
            <a:spLocks noGrp="1"/>
          </p:cNvSpPr>
          <p:nvPr>
            <p:ph type="pic" sz="quarter" idx="23"/>
          </p:nvPr>
        </p:nvSpPr>
        <p:spPr>
          <a:xfrm>
            <a:off x="10671384" y="3342204"/>
            <a:ext cx="2747011" cy="1545194"/>
          </a:xfrm>
          <a:prstGeom prst="rect">
            <a:avLst/>
          </a:prstGeom>
        </p:spPr>
        <p:txBody>
          <a:bodyPr lIns="91439" tIns="45719" rIns="91439" bIns="45719">
            <a:noAutofit/>
          </a:bodyPr>
          <a:lstStyle/>
          <a:p>
            <a:endParaRPr/>
          </a:p>
        </p:txBody>
      </p:sp>
      <p:sp>
        <p:nvSpPr>
          <p:cNvPr id="1061" name="Insert Picture Here 2018 Darker.png"/>
          <p:cNvSpPr>
            <a:spLocks noGrp="1"/>
          </p:cNvSpPr>
          <p:nvPr>
            <p:ph type="pic" sz="quarter" idx="24"/>
          </p:nvPr>
        </p:nvSpPr>
        <p:spPr>
          <a:xfrm>
            <a:off x="10671384" y="5350920"/>
            <a:ext cx="2747011" cy="1545194"/>
          </a:xfrm>
          <a:prstGeom prst="rect">
            <a:avLst/>
          </a:prstGeom>
        </p:spPr>
        <p:txBody>
          <a:bodyPr lIns="91439" tIns="45719" rIns="91439" bIns="45719">
            <a:noAutofit/>
          </a:bodyPr>
          <a:lstStyle/>
          <a:p>
            <a:endParaRPr/>
          </a:p>
        </p:txBody>
      </p:sp>
      <p:sp>
        <p:nvSpPr>
          <p:cNvPr id="10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664066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5_Master">
    <p:spTree>
      <p:nvGrpSpPr>
        <p:cNvPr id="1" name=""/>
        <p:cNvGrpSpPr/>
        <p:nvPr/>
      </p:nvGrpSpPr>
      <p:grpSpPr>
        <a:xfrm>
          <a:off x="0" y="0"/>
          <a:ext cx="0" cy="0"/>
          <a:chOff x="0" y="0"/>
          <a:chExt cx="0" cy="0"/>
        </a:xfrm>
      </p:grpSpPr>
      <p:sp>
        <p:nvSpPr>
          <p:cNvPr id="1080" name="Insert Picture Here 2018 Darker.png"/>
          <p:cNvSpPr>
            <a:spLocks noGrp="1"/>
          </p:cNvSpPr>
          <p:nvPr>
            <p:ph type="pic" sz="half" idx="21"/>
          </p:nvPr>
        </p:nvSpPr>
        <p:spPr>
          <a:xfrm>
            <a:off x="9049178" y="0"/>
            <a:ext cx="7321612" cy="4118407"/>
          </a:xfrm>
          <a:prstGeom prst="rect">
            <a:avLst/>
          </a:prstGeom>
        </p:spPr>
        <p:txBody>
          <a:bodyPr lIns="91439" tIns="45719" rIns="91439" bIns="45719">
            <a:noAutofit/>
          </a:bodyPr>
          <a:lstStyle/>
          <a:p>
            <a:endParaRPr/>
          </a:p>
        </p:txBody>
      </p:sp>
      <p:sp>
        <p:nvSpPr>
          <p:cNvPr id="1081" name="Insert Picture Here 2018.png"/>
          <p:cNvSpPr>
            <a:spLocks noGrp="1"/>
          </p:cNvSpPr>
          <p:nvPr>
            <p:ph type="pic" sz="half" idx="22"/>
          </p:nvPr>
        </p:nvSpPr>
        <p:spPr>
          <a:xfrm>
            <a:off x="6358576" y="4114800"/>
            <a:ext cx="7321612" cy="4118407"/>
          </a:xfrm>
          <a:prstGeom prst="rect">
            <a:avLst/>
          </a:prstGeom>
        </p:spPr>
        <p:txBody>
          <a:bodyPr lIns="91439" tIns="45719" rIns="91439" bIns="45719">
            <a:noAutofit/>
          </a:bodyPr>
          <a:lstStyle/>
          <a:p>
            <a:endParaRPr/>
          </a:p>
        </p:txBody>
      </p:sp>
      <p:sp>
        <p:nvSpPr>
          <p:cNvPr id="1082" name="Insert Picture Here 2018 Darker.png"/>
          <p:cNvSpPr>
            <a:spLocks noGrp="1"/>
          </p:cNvSpPr>
          <p:nvPr>
            <p:ph type="pic" sz="half" idx="23"/>
          </p:nvPr>
        </p:nvSpPr>
        <p:spPr>
          <a:xfrm>
            <a:off x="3667976" y="-3589"/>
            <a:ext cx="7321612" cy="4118407"/>
          </a:xfrm>
          <a:prstGeom prst="rect">
            <a:avLst/>
          </a:prstGeom>
        </p:spPr>
        <p:txBody>
          <a:bodyPr lIns="91439" tIns="45719" rIns="91439" bIns="45719">
            <a:noAutofit/>
          </a:bodyPr>
          <a:lstStyle/>
          <a:p>
            <a:endParaRPr/>
          </a:p>
        </p:txBody>
      </p:sp>
      <p:sp>
        <p:nvSpPr>
          <p:cNvPr id="1083" name="Shape"/>
          <p:cNvSpPr>
            <a:spLocks noGrp="1"/>
          </p:cNvSpPr>
          <p:nvPr>
            <p:ph type="body" sz="quarter" idx="24"/>
          </p:nvPr>
        </p:nvSpPr>
        <p:spPr>
          <a:xfrm>
            <a:off x="6170533" y="4114800"/>
            <a:ext cx="2316719" cy="205930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4" name="Shape"/>
          <p:cNvSpPr>
            <a:spLocks noGrp="1"/>
          </p:cNvSpPr>
          <p:nvPr>
            <p:ph type="body" sz="quarter" idx="25"/>
          </p:nvPr>
        </p:nvSpPr>
        <p:spPr>
          <a:xfrm>
            <a:off x="11551682" y="4114800"/>
            <a:ext cx="2316719" cy="205930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5" name="Shape"/>
          <p:cNvSpPr>
            <a:spLocks noGrp="1"/>
          </p:cNvSpPr>
          <p:nvPr>
            <p:ph type="body" sz="quarter" idx="26"/>
          </p:nvPr>
        </p:nvSpPr>
        <p:spPr>
          <a:xfrm rot="10800000" flipH="1">
            <a:off x="8861080" y="2055495"/>
            <a:ext cx="2316719" cy="205930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057054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0" y="0"/>
            <a:ext cx="14630400" cy="8229600"/>
          </a:xfrm>
        </p:spPr>
        <p:txBody>
          <a:bodyPr/>
          <a:lstStyle/>
          <a:p>
            <a:endParaRPr lang="en-US"/>
          </a:p>
        </p:txBody>
      </p:sp>
      <p:sp>
        <p:nvSpPr>
          <p:cNvPr id="7" name="Text Placeholder 6"/>
          <p:cNvSpPr>
            <a:spLocks noGrp="1"/>
          </p:cNvSpPr>
          <p:nvPr>
            <p:ph type="body" sz="quarter" idx="13"/>
          </p:nvPr>
        </p:nvSpPr>
        <p:spPr>
          <a:xfrm>
            <a:off x="1103697" y="6506678"/>
            <a:ext cx="9381422" cy="1463041"/>
          </a:xfrm>
        </p:spPr>
        <p:txBody>
          <a:bodyPr anchor="ctr">
            <a:noAutofit/>
          </a:bodyPr>
          <a:lstStyle>
            <a:lvl1pPr marL="205740" indent="-205740">
              <a:buFont typeface="Arial" pitchFamily="34" charset="0"/>
              <a:buChar char="•"/>
              <a:defRPr sz="1200">
                <a:latin typeface="Source Sans Pro" panose="020B0503030403020204" pitchFamily="34" charset="0"/>
                <a:ea typeface="Source Sans Pro" panose="020B0503030403020204" pitchFamily="34" charset="0"/>
              </a:defRPr>
            </a:lvl1pPr>
            <a:lvl2pPr marL="754380" indent="-205740">
              <a:buFont typeface="Arial" pitchFamily="34" charset="0"/>
              <a:buChar char="•"/>
              <a:defRPr sz="1200">
                <a:latin typeface="Source Sans Pro" panose="020B0503030403020204" pitchFamily="34" charset="0"/>
                <a:ea typeface="Source Sans Pro" panose="020B0503030403020204" pitchFamily="34" charset="0"/>
              </a:defRPr>
            </a:lvl2pPr>
            <a:lvl3pPr marL="1303020" indent="-205740">
              <a:buFont typeface="Arial" pitchFamily="34" charset="0"/>
              <a:buChar char="•"/>
              <a:defRPr sz="1200">
                <a:latin typeface="Source Sans Pro" panose="020B0503030403020204" pitchFamily="34" charset="0"/>
                <a:ea typeface="Source Sans Pro" panose="020B0503030403020204" pitchFamily="34" charset="0"/>
              </a:defRPr>
            </a:lvl3pPr>
            <a:lvl4pPr marL="1851660" indent="-205740">
              <a:buFont typeface="Arial" pitchFamily="34" charset="0"/>
              <a:buChar char="•"/>
              <a:defRPr sz="1200">
                <a:latin typeface="Source Sans Pro" panose="020B0503030403020204" pitchFamily="34" charset="0"/>
                <a:ea typeface="Source Sans Pro" panose="020B0503030403020204" pitchFamily="34" charset="0"/>
              </a:defRPr>
            </a:lvl4pPr>
            <a:lvl5pPr marL="2400300" indent="-205740">
              <a:buFont typeface="Arial" pitchFamily="34" charset="0"/>
              <a:buChar char="•"/>
              <a:defRPr sz="120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7133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2897029" y="814789"/>
            <a:ext cx="11733373" cy="6600022"/>
          </a:xfrm>
          <a:prstGeom prst="rect">
            <a:avLst/>
          </a:prstGeom>
        </p:spPr>
        <p:txBody>
          <a:bodyPr lIns="91439" tIns="45719" rIns="91439" bIns="45719">
            <a:noAutofit/>
          </a:bodyPr>
          <a:lstStyle>
            <a:lvl1pPr>
              <a:defRPr b="0" i="0">
                <a:latin typeface="Montserrat" pitchFamily="2" charset="77"/>
              </a:defRPr>
            </a:lvl1pPr>
          </a:lstStyle>
          <a:p>
            <a:endParaRPr dirty="0"/>
          </a:p>
        </p:txBody>
      </p:sp>
      <p:sp>
        <p:nvSpPr>
          <p:cNvPr id="866" name="Slide Number"/>
          <p:cNvSpPr txBox="1">
            <a:spLocks noGrp="1"/>
          </p:cNvSpPr>
          <p:nvPr>
            <p:ph type="sldNum" sz="quarter" idx="2"/>
          </p:nvPr>
        </p:nvSpPr>
        <p:spPr>
          <a:prstGeom prst="rect">
            <a:avLst/>
          </a:prstGeom>
        </p:spPr>
        <p:txBody>
          <a:bodyPr/>
          <a:lstStyle>
            <a:lvl1pPr>
              <a:defRPr b="0" i="0">
                <a:latin typeface="Montserrat" pitchFamily="2" charset="77"/>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5277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AECCED-6FCB-864E-8B4F-544260B902AC}"/>
              </a:ext>
            </a:extLst>
          </p:cNvPr>
          <p:cNvSpPr>
            <a:spLocks noGrp="1"/>
          </p:cNvSpPr>
          <p:nvPr>
            <p:ph type="dt" sz="half" idx="10"/>
          </p:nvPr>
        </p:nvSpPr>
        <p:spPr/>
        <p:txBody>
          <a:bodyPr/>
          <a:lstStyle>
            <a:lvl1pPr>
              <a:defRPr b="0" i="0"/>
            </a:lvl1pPr>
          </a:lstStyle>
          <a:p>
            <a:fld id="{2287F850-8263-D149-8347-FD9378C42812}" type="datetime1">
              <a:rPr lang="en-US" smtClean="0"/>
              <a:pPr/>
              <a:t>1/23/2026</a:t>
            </a:fld>
            <a:endParaRPr lang="en-US" dirty="0"/>
          </a:p>
        </p:txBody>
      </p:sp>
      <p:sp>
        <p:nvSpPr>
          <p:cNvPr id="3" name="Footer Placeholder 2">
            <a:extLst>
              <a:ext uri="{FF2B5EF4-FFF2-40B4-BE49-F238E27FC236}">
                <a16:creationId xmlns:a16="http://schemas.microsoft.com/office/drawing/2014/main" id="{0E2586DB-179B-FD4E-9AC0-CCCA265D3FA3}"/>
              </a:ext>
            </a:extLst>
          </p:cNvPr>
          <p:cNvSpPr>
            <a:spLocks noGrp="1"/>
          </p:cNvSpPr>
          <p:nvPr>
            <p:ph type="ftr" sz="quarter" idx="11"/>
          </p:nvPr>
        </p:nvSpPr>
        <p:spPr/>
        <p:txBody>
          <a:bodyPr/>
          <a:lstStyle>
            <a:lvl1pPr>
              <a:defRPr b="0" i="0"/>
            </a:lvl1pPr>
          </a:lstStyle>
          <a:p>
            <a:endParaRPr lang="en-US" dirty="0"/>
          </a:p>
        </p:txBody>
      </p:sp>
      <p:sp>
        <p:nvSpPr>
          <p:cNvPr id="4" name="Slide Number Placeholder 3">
            <a:extLst>
              <a:ext uri="{FF2B5EF4-FFF2-40B4-BE49-F238E27FC236}">
                <a16:creationId xmlns:a16="http://schemas.microsoft.com/office/drawing/2014/main" id="{F69004A9-E2E0-964F-8FFF-0A9FBB295813}"/>
              </a:ext>
            </a:extLst>
          </p:cNvPr>
          <p:cNvSpPr>
            <a:spLocks noGrp="1"/>
          </p:cNvSpPr>
          <p:nvPr>
            <p:ph type="sldNum" sz="quarter" idx="12"/>
          </p:nvPr>
        </p:nvSpPr>
        <p:spPr/>
        <p:txBody>
          <a:bodyPr/>
          <a:lstStyle>
            <a:lvl1pPr>
              <a:defRPr b="0" i="0"/>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194875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a:xfrm>
            <a:off x="1005840" y="7627621"/>
            <a:ext cx="3291840" cy="438150"/>
          </a:xfrm>
          <a:prstGeom prst="rect">
            <a:avLst/>
          </a:prstGeom>
        </p:spPr>
        <p:txBody>
          <a:bodyPr/>
          <a:lstStyle>
            <a:lvl1pPr>
              <a:defRPr b="0" i="0"/>
            </a:lvl1pPr>
          </a:lstStyle>
          <a:p>
            <a:fld id="{00B0BAE6-A1A9-DF45-946C-640CB22F7D2F}" type="datetime1">
              <a:rPr lang="en-US" smtClean="0"/>
              <a:pPr/>
              <a:t>1/23/2026</a:t>
            </a:fld>
            <a:endParaRPr lang="en-US" dirty="0"/>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a:xfrm>
            <a:off x="4846320" y="7627621"/>
            <a:ext cx="4937760" cy="438150"/>
          </a:xfrm>
          <a:prstGeom prst="rect">
            <a:avLst/>
          </a:prstGeom>
        </p:spPr>
        <p:txBody>
          <a:bodyPr/>
          <a:lstStyle>
            <a:lvl1pPr>
              <a:defRPr b="0" i="0"/>
            </a:lvl1pPr>
          </a:lstStyle>
          <a:p>
            <a:endParaRPr lang="en-US" dirty="0"/>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10296144" y="7627621"/>
            <a:ext cx="2834640" cy="438150"/>
          </a:xfrm>
          <a:prstGeom prst="rect">
            <a:avLst/>
          </a:prstGeom>
        </p:spPr>
        <p:txBody>
          <a:bodyPr vert="horz" lIns="91440" tIns="45720" rIns="91440" bIns="45720" rtlCol="0" anchor="ctr"/>
          <a:lstStyle>
            <a:lvl1pPr algn="r">
              <a:defRPr sz="2880" b="0" i="0">
                <a:solidFill>
                  <a:srgbClr val="414042"/>
                </a:solidFill>
                <a:latin typeface="Lato" panose="020F0502020204030203" pitchFamily="34" charset="77"/>
              </a:defRPr>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3055327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730" y="636425"/>
            <a:ext cx="12780162" cy="842043"/>
          </a:xfrm>
        </p:spPr>
        <p:txBody>
          <a:bodyPr anchor="ctr"/>
          <a:lstStyle>
            <a:lvl1pPr>
              <a:defRPr/>
            </a:lvl1pPr>
          </a:lstStyle>
          <a:p>
            <a:r>
              <a:rPr lang="en-US"/>
              <a:t>Click to edit Master title style</a:t>
            </a:r>
            <a:endParaRPr lang="en-US" dirty="0"/>
          </a:p>
        </p:txBody>
      </p:sp>
      <p:sp>
        <p:nvSpPr>
          <p:cNvPr id="7" name="Content Placeholder 6"/>
          <p:cNvSpPr>
            <a:spLocks noGrp="1"/>
          </p:cNvSpPr>
          <p:nvPr>
            <p:ph sz="quarter" idx="10"/>
          </p:nvPr>
        </p:nvSpPr>
        <p:spPr>
          <a:xfrm>
            <a:off x="921955" y="2040943"/>
            <a:ext cx="12778739" cy="5987339"/>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1677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404E-5EDD-2243-9C42-2757FE6C0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1F96-2684-1043-B71F-5BDDAF6E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1F945-62C3-D34B-95F8-2E154FFFAB49}"/>
              </a:ext>
            </a:extLst>
          </p:cNvPr>
          <p:cNvSpPr>
            <a:spLocks noGrp="1"/>
          </p:cNvSpPr>
          <p:nvPr>
            <p:ph type="dt" sz="half" idx="10"/>
          </p:nvPr>
        </p:nvSpPr>
        <p:spPr>
          <a:xfrm>
            <a:off x="1005840" y="7627621"/>
            <a:ext cx="3291840" cy="438150"/>
          </a:xfrm>
          <a:prstGeom prst="rect">
            <a:avLst/>
          </a:prstGeom>
        </p:spPr>
        <p:txBody>
          <a:bodyPr/>
          <a:lstStyle>
            <a:lvl1pPr>
              <a:defRPr b="0" i="0"/>
            </a:lvl1pPr>
          </a:lstStyle>
          <a:p>
            <a:fld id="{00B0BAE6-A1A9-DF45-946C-640CB22F7D2F}" type="datetime1">
              <a:rPr lang="en-US" smtClean="0"/>
              <a:pPr/>
              <a:t>1/23/2026</a:t>
            </a:fld>
            <a:endParaRPr lang="en-US" dirty="0"/>
          </a:p>
        </p:txBody>
      </p:sp>
      <p:sp>
        <p:nvSpPr>
          <p:cNvPr id="5" name="Footer Placeholder 4">
            <a:extLst>
              <a:ext uri="{FF2B5EF4-FFF2-40B4-BE49-F238E27FC236}">
                <a16:creationId xmlns:a16="http://schemas.microsoft.com/office/drawing/2014/main" id="{47143B76-6AF6-4A46-8729-EAC9C4A862ED}"/>
              </a:ext>
            </a:extLst>
          </p:cNvPr>
          <p:cNvSpPr>
            <a:spLocks noGrp="1"/>
          </p:cNvSpPr>
          <p:nvPr>
            <p:ph type="ftr" sz="quarter" idx="11"/>
          </p:nvPr>
        </p:nvSpPr>
        <p:spPr>
          <a:xfrm>
            <a:off x="4846320" y="7627621"/>
            <a:ext cx="4937760" cy="438150"/>
          </a:xfrm>
          <a:prstGeom prst="rect">
            <a:avLst/>
          </a:prstGeom>
        </p:spPr>
        <p:txBody>
          <a:bodyPr/>
          <a:lstStyle>
            <a:lvl1pPr>
              <a:defRPr b="0" i="0"/>
            </a:lvl1pPr>
          </a:lstStyle>
          <a:p>
            <a:endParaRPr lang="en-US" dirty="0"/>
          </a:p>
        </p:txBody>
      </p:sp>
      <p:sp>
        <p:nvSpPr>
          <p:cNvPr id="9" name="Slide Number Placeholder 5">
            <a:extLst>
              <a:ext uri="{FF2B5EF4-FFF2-40B4-BE49-F238E27FC236}">
                <a16:creationId xmlns:a16="http://schemas.microsoft.com/office/drawing/2014/main" id="{3AF2A93B-5140-4748-96C5-57646AC5AD84}"/>
              </a:ext>
            </a:extLst>
          </p:cNvPr>
          <p:cNvSpPr>
            <a:spLocks noGrp="1"/>
          </p:cNvSpPr>
          <p:nvPr>
            <p:ph type="sldNum" sz="quarter" idx="4"/>
          </p:nvPr>
        </p:nvSpPr>
        <p:spPr>
          <a:xfrm>
            <a:off x="10296144" y="7627621"/>
            <a:ext cx="2834640" cy="438150"/>
          </a:xfrm>
          <a:prstGeom prst="rect">
            <a:avLst/>
          </a:prstGeom>
        </p:spPr>
        <p:txBody>
          <a:bodyPr vert="horz" lIns="91440" tIns="45720" rIns="91440" bIns="45720" rtlCol="0" anchor="ctr"/>
          <a:lstStyle>
            <a:lvl1pPr algn="r">
              <a:defRPr sz="2880" b="0" i="0">
                <a:solidFill>
                  <a:srgbClr val="414042"/>
                </a:solidFill>
                <a:latin typeface="Lato" panose="020F0502020204030203" pitchFamily="34" charset="77"/>
              </a:defRPr>
            </a:lvl1pPr>
          </a:lstStyle>
          <a:p>
            <a:fld id="{5C2229AF-7A3A-1042-899B-5B8296DA4766}" type="slidenum">
              <a:rPr lang="en-US" smtClean="0"/>
              <a:pPr/>
              <a:t>‹#›</a:t>
            </a:fld>
            <a:endParaRPr lang="en-US" dirty="0"/>
          </a:p>
        </p:txBody>
      </p:sp>
    </p:spTree>
    <p:extLst>
      <p:ext uri="{BB962C8B-B14F-4D97-AF65-F5344CB8AC3E}">
        <p14:creationId xmlns:p14="http://schemas.microsoft.com/office/powerpoint/2010/main" val="2066408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730" y="636425"/>
            <a:ext cx="12780162" cy="842043"/>
          </a:xfrm>
        </p:spPr>
        <p:txBody>
          <a:bodyPr anchor="ctr"/>
          <a:lstStyle>
            <a:lvl1pPr>
              <a:defRPr/>
            </a:lvl1pPr>
          </a:lstStyle>
          <a:p>
            <a:r>
              <a:rPr lang="en-US"/>
              <a:t>Click to edit Master title style</a:t>
            </a:r>
            <a:endParaRPr lang="en-US" dirty="0"/>
          </a:p>
        </p:txBody>
      </p:sp>
      <p:sp>
        <p:nvSpPr>
          <p:cNvPr id="7" name="Content Placeholder 6"/>
          <p:cNvSpPr>
            <a:spLocks noGrp="1"/>
          </p:cNvSpPr>
          <p:nvPr>
            <p:ph sz="quarter" idx="10"/>
          </p:nvPr>
        </p:nvSpPr>
        <p:spPr>
          <a:xfrm>
            <a:off x="921955" y="2040943"/>
            <a:ext cx="12778739" cy="5987339"/>
          </a:xfrm>
        </p:spPr>
        <p:txBody>
          <a:bodyPr/>
          <a:lstStyle>
            <a:lvl1pP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638295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2.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716" r:id="rId49"/>
    <p:sldLayoutId id="2147483718" r:id="rId50"/>
    <p:sldLayoutId id="2147483720" r:id="rId5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14554" y="2992924"/>
            <a:ext cx="12496801" cy="2788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066800" y="4244340"/>
            <a:ext cx="12496800"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3296900" y="7523705"/>
            <a:ext cx="762000" cy="268792"/>
          </a:xfrm>
          <a:prstGeom prst="rect">
            <a:avLst/>
          </a:prstGeom>
          <a:ln w="12700">
            <a:miter lim="400000"/>
          </a:ln>
        </p:spPr>
        <p:txBody>
          <a:bodyPr lIns="50800" tIns="50800" rIns="50800" bIns="50800" anchor="ctr">
            <a:spAutoFit/>
          </a:bodyPr>
          <a:lstStyle>
            <a:lvl1pPr algn="r">
              <a:lnSpc>
                <a:spcPct val="90000"/>
              </a:lnSpc>
              <a:defRPr sz="1200" spc="0">
                <a:solidFill>
                  <a:srgbClr val="929292"/>
                </a:solidFill>
                <a:latin typeface="+mn-lt"/>
                <a:ea typeface="+mn-ea"/>
                <a:cs typeface="+mn-cs"/>
                <a:sym typeface="Montserrat Bold"/>
              </a:defRPr>
            </a:lvl1pPr>
          </a:lstStyle>
          <a:p>
            <a:fld id="{86CB4B4D-7CA3-9044-876B-883B54F8677D}" type="slidenum">
              <a:t>‹#›</a:t>
            </a:fld>
            <a:endParaRPr/>
          </a:p>
        </p:txBody>
      </p:sp>
    </p:spTree>
    <p:extLst>
      <p:ext uri="{BB962C8B-B14F-4D97-AF65-F5344CB8AC3E}">
        <p14:creationId xmlns:p14="http://schemas.microsoft.com/office/powerpoint/2010/main" val="37763691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10" r:id="rId11"/>
    <p:sldLayoutId id="2147483711" r:id="rId12"/>
    <p:sldLayoutId id="2147483712" r:id="rId13"/>
    <p:sldLayoutId id="2147483713" r:id="rId14"/>
    <p:sldLayoutId id="2147483714" r:id="rId15"/>
    <p:sldLayoutId id="2147483715" r:id="rId16"/>
  </p:sldLayoutIdLst>
  <p:transition spd="med"/>
  <p:txStyles>
    <p:titleStyle>
      <a:lvl1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1pPr>
      <a:lvl2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2pPr>
      <a:lvl3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3pPr>
      <a:lvl4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4pPr>
      <a:lvl5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5pPr>
      <a:lvl6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6pPr>
      <a:lvl7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7pPr>
      <a:lvl8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8pPr>
      <a:lvl9pPr marL="0" marR="0" indent="0" algn="l" defTabSz="495300" rtl="0" latinLnBrk="0">
        <a:lnSpc>
          <a:spcPct val="90000"/>
        </a:lnSpc>
        <a:spcBef>
          <a:spcPts val="0"/>
        </a:spcBef>
        <a:spcAft>
          <a:spcPts val="0"/>
        </a:spcAft>
        <a:buClrTx/>
        <a:buSzTx/>
        <a:buFontTx/>
        <a:buNone/>
        <a:tabLst/>
        <a:defRPr sz="5400" b="0" i="0" u="none" strike="noStrike" cap="none" spc="0" baseline="0">
          <a:solidFill>
            <a:srgbClr val="454546"/>
          </a:solidFill>
          <a:uFillTx/>
          <a:latin typeface="+mn-lt"/>
          <a:ea typeface="+mn-ea"/>
          <a:cs typeface="+mn-cs"/>
          <a:sym typeface="Montserrat Bold"/>
        </a:defRPr>
      </a:lvl9pPr>
    </p:titleStyle>
    <p:bodyStyle>
      <a:lvl1pPr marL="0" marR="0" indent="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1pPr>
      <a:lvl2pPr marL="0" marR="0" indent="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2pPr>
      <a:lvl3pPr marL="0" marR="0" indent="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3pPr>
      <a:lvl4pPr marL="0" marR="0" indent="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4pPr>
      <a:lvl5pPr marL="0" marR="0" indent="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5pPr>
      <a:lvl6pPr marL="0" marR="0" indent="21336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6pPr>
      <a:lvl7pPr marL="0" marR="0" indent="42672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7pPr>
      <a:lvl8pPr marL="0" marR="0" indent="64008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8pPr>
      <a:lvl9pPr marL="0" marR="0" indent="853440" algn="l" defTabSz="495300" rtl="0" latinLnBrk="0">
        <a:lnSpc>
          <a:spcPct val="120000"/>
        </a:lnSpc>
        <a:spcBef>
          <a:spcPts val="0"/>
        </a:spcBef>
        <a:spcAft>
          <a:spcPts val="0"/>
        </a:spcAft>
        <a:buClrTx/>
        <a:buSzTx/>
        <a:buFontTx/>
        <a:buNone/>
        <a:tabLst/>
        <a:defRPr sz="1500" b="0" i="0" u="none" strike="noStrike" cap="all" spc="75" baseline="0">
          <a:solidFill>
            <a:srgbClr val="454546"/>
          </a:solidFill>
          <a:uFillTx/>
          <a:latin typeface="+mn-lt"/>
          <a:ea typeface="+mn-ea"/>
          <a:cs typeface="+mn-cs"/>
          <a:sym typeface="Montserrat Bold"/>
        </a:defRPr>
      </a:lvl9pPr>
    </p:bodyStyle>
    <p:otherStyle>
      <a:lvl1pPr marL="0" marR="0" indent="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1pPr>
      <a:lvl2pPr marL="0" marR="0" indent="13716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2pPr>
      <a:lvl3pPr marL="0" marR="0" indent="27432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3pPr>
      <a:lvl4pPr marL="0" marR="0" indent="41148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4pPr>
      <a:lvl5pPr marL="0" marR="0" indent="54864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5pPr>
      <a:lvl6pPr marL="0" marR="0" indent="68580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6pPr>
      <a:lvl7pPr marL="0" marR="0" indent="82296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7pPr>
      <a:lvl8pPr marL="0" marR="0" indent="96012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8pPr>
      <a:lvl9pPr marL="0" marR="0" indent="1097280" algn="r" defTabSz="495300" latinLnBrk="0">
        <a:lnSpc>
          <a:spcPct val="9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90640" y="1356160"/>
            <a:ext cx="8147520" cy="217632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1pPr>
            <a:lvl2pPr lvl="1">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2pPr>
            <a:lvl3pPr lvl="2">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3pPr>
            <a:lvl4pPr lvl="3">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4pPr>
            <a:lvl5pPr lvl="4">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5pPr>
            <a:lvl6pPr lvl="5">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6pPr>
            <a:lvl7pPr lvl="6">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7pPr>
            <a:lvl8pPr lvl="7">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8pPr>
            <a:lvl9pPr lvl="8">
              <a:spcBef>
                <a:spcPts val="0"/>
              </a:spcBef>
              <a:spcAft>
                <a:spcPts val="0"/>
              </a:spcAft>
              <a:buClr>
                <a:schemeClr val="dk1"/>
              </a:buClr>
              <a:buSzPts val="4000"/>
              <a:buFont typeface="Work Sans"/>
              <a:buNone/>
              <a:defRPr sz="4000" b="1">
                <a:solidFill>
                  <a:schemeClr val="dk1"/>
                </a:solidFill>
                <a:latin typeface="Work Sans Black"/>
                <a:ea typeface="Work Sans Black"/>
                <a:cs typeface="Work Sans Black"/>
                <a:sym typeface="Work Sans"/>
              </a:defRPr>
            </a:lvl9pPr>
          </a:lstStyle>
          <a:p>
            <a:endParaRPr dirty="0"/>
          </a:p>
        </p:txBody>
      </p:sp>
      <p:sp>
        <p:nvSpPr>
          <p:cNvPr id="7" name="Google Shape;7;p1"/>
          <p:cNvSpPr txBox="1">
            <a:spLocks noGrp="1"/>
          </p:cNvSpPr>
          <p:nvPr>
            <p:ph type="body" idx="1"/>
          </p:nvPr>
        </p:nvSpPr>
        <p:spPr>
          <a:xfrm>
            <a:off x="1390640" y="3700680"/>
            <a:ext cx="11849280" cy="320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1pPr>
            <a:lvl2pPr marL="914400" lvl="1"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2pPr>
            <a:lvl3pPr marL="1371600" lvl="2"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3pPr>
            <a:lvl4pPr marL="1828800" lvl="3"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4pPr>
            <a:lvl5pPr marL="2286000" lvl="4"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5pPr>
            <a:lvl6pPr marL="2743200" lvl="5"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6pPr>
            <a:lvl7pPr marL="3200400" lvl="6"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7pPr>
            <a:lvl8pPr marL="3657600" lvl="7"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8pPr>
            <a:lvl9pPr marL="4114800" lvl="8" indent="-355600">
              <a:spcBef>
                <a:spcPts val="0"/>
              </a:spcBef>
              <a:spcAft>
                <a:spcPts val="0"/>
              </a:spcAft>
              <a:buClr>
                <a:schemeClr val="dk1"/>
              </a:buClr>
              <a:buSzPts val="2000"/>
              <a:buFont typeface="Work Sans Light"/>
              <a:buChar char="■"/>
              <a:defRPr sz="2000">
                <a:solidFill>
                  <a:schemeClr val="dk1"/>
                </a:solidFill>
                <a:latin typeface="Work Sans Light"/>
                <a:ea typeface="Work Sans Light"/>
                <a:cs typeface="Work Sans Light"/>
                <a:sym typeface="Work Sans Light"/>
              </a:defRPr>
            </a:lvl9pPr>
          </a:lstStyle>
          <a:p>
            <a:endParaRPr/>
          </a:p>
        </p:txBody>
      </p:sp>
      <p:sp>
        <p:nvSpPr>
          <p:cNvPr id="8" name="Google Shape;8;p1"/>
          <p:cNvSpPr txBox="1">
            <a:spLocks noGrp="1"/>
          </p:cNvSpPr>
          <p:nvPr>
            <p:ph type="sldNum" idx="12"/>
          </p:nvPr>
        </p:nvSpPr>
        <p:spPr>
          <a:xfrm>
            <a:off x="13055198" y="7029245"/>
            <a:ext cx="877920" cy="629760"/>
          </a:xfrm>
          <a:prstGeom prst="rect">
            <a:avLst/>
          </a:prstGeom>
          <a:noFill/>
          <a:ln>
            <a:noFill/>
          </a:ln>
        </p:spPr>
        <p:txBody>
          <a:bodyPr spcFirstLastPara="1" wrap="square" lIns="91425" tIns="91425" rIns="91425" bIns="91425" anchor="ctr" anchorCtr="0">
            <a:noAutofit/>
          </a:bodyPr>
          <a:lstStyle>
            <a:lvl1pPr lvl="0" algn="r">
              <a:buNone/>
              <a:defRPr sz="2080" b="1">
                <a:solidFill>
                  <a:schemeClr val="dk1"/>
                </a:solidFill>
                <a:latin typeface="Work Sans Black"/>
                <a:ea typeface="Work Sans Black"/>
                <a:cs typeface="Work Sans Black"/>
                <a:sym typeface="Work Sans"/>
              </a:defRPr>
            </a:lvl1pPr>
            <a:lvl2pPr lvl="1" algn="r">
              <a:buNone/>
              <a:defRPr sz="2080" b="1">
                <a:solidFill>
                  <a:schemeClr val="dk1"/>
                </a:solidFill>
                <a:latin typeface="Work Sans Black"/>
                <a:ea typeface="Work Sans Black"/>
                <a:cs typeface="Work Sans Black"/>
                <a:sym typeface="Work Sans"/>
              </a:defRPr>
            </a:lvl2pPr>
            <a:lvl3pPr lvl="2" algn="r">
              <a:buNone/>
              <a:defRPr sz="2080" b="1">
                <a:solidFill>
                  <a:schemeClr val="dk1"/>
                </a:solidFill>
                <a:latin typeface="Work Sans Black"/>
                <a:ea typeface="Work Sans Black"/>
                <a:cs typeface="Work Sans Black"/>
                <a:sym typeface="Work Sans"/>
              </a:defRPr>
            </a:lvl3pPr>
            <a:lvl4pPr lvl="3" algn="r">
              <a:buNone/>
              <a:defRPr sz="2080" b="1">
                <a:solidFill>
                  <a:schemeClr val="dk1"/>
                </a:solidFill>
                <a:latin typeface="Work Sans Black"/>
                <a:ea typeface="Work Sans Black"/>
                <a:cs typeface="Work Sans Black"/>
                <a:sym typeface="Work Sans"/>
              </a:defRPr>
            </a:lvl4pPr>
            <a:lvl5pPr lvl="4" algn="r">
              <a:buNone/>
              <a:defRPr sz="2080" b="1">
                <a:solidFill>
                  <a:schemeClr val="dk1"/>
                </a:solidFill>
                <a:latin typeface="Work Sans Black"/>
                <a:ea typeface="Work Sans Black"/>
                <a:cs typeface="Work Sans Black"/>
                <a:sym typeface="Work Sans"/>
              </a:defRPr>
            </a:lvl5pPr>
            <a:lvl6pPr lvl="5" algn="r">
              <a:buNone/>
              <a:defRPr sz="2080" b="1">
                <a:solidFill>
                  <a:schemeClr val="dk1"/>
                </a:solidFill>
                <a:latin typeface="Work Sans Black"/>
                <a:ea typeface="Work Sans Black"/>
                <a:cs typeface="Work Sans Black"/>
                <a:sym typeface="Work Sans"/>
              </a:defRPr>
            </a:lvl6pPr>
            <a:lvl7pPr lvl="6" algn="r">
              <a:buNone/>
              <a:defRPr sz="2080" b="1">
                <a:solidFill>
                  <a:schemeClr val="dk1"/>
                </a:solidFill>
                <a:latin typeface="Work Sans Black"/>
                <a:ea typeface="Work Sans Black"/>
                <a:cs typeface="Work Sans Black"/>
                <a:sym typeface="Work Sans"/>
              </a:defRPr>
            </a:lvl7pPr>
            <a:lvl8pPr lvl="7" algn="r">
              <a:buNone/>
              <a:defRPr sz="2080" b="1">
                <a:solidFill>
                  <a:schemeClr val="dk1"/>
                </a:solidFill>
                <a:latin typeface="Work Sans Black"/>
                <a:ea typeface="Work Sans Black"/>
                <a:cs typeface="Work Sans Black"/>
                <a:sym typeface="Work Sans"/>
              </a:defRPr>
            </a:lvl8pPr>
            <a:lvl9pPr lvl="8" algn="r">
              <a:buNone/>
              <a:defRPr sz="2080" b="1">
                <a:solidFill>
                  <a:schemeClr val="dk1"/>
                </a:solidFill>
                <a:latin typeface="Work Sans Black"/>
                <a:ea typeface="Work Sans Black"/>
                <a:cs typeface="Work Sans Black"/>
                <a:sym typeface="Work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9799932"/>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Norwester" pitchFamily="2" charset="0"/>
          <a:ea typeface="Norwester" pitchFamily="2" charset="0"/>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65.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6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6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4.xml"/><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7" name="luke-pamer-5951.jpg" descr="Two people running and biking together"/>
          <p:cNvPicPr>
            <a:picLocks noGrp="1" noChangeAspect="1"/>
          </p:cNvPicPr>
          <p:nvPr>
            <p:ph type="pic" idx="21"/>
          </p:nvPr>
        </p:nvPicPr>
        <p:blipFill>
          <a:blip r:embed="rId3" cstate="print">
            <a:extLst>
              <a:ext uri="{28A0092B-C50C-407E-A947-70E740481C1C}">
                <a14:useLocalDpi xmlns:a14="http://schemas.microsoft.com/office/drawing/2010/main"/>
              </a:ext>
            </a:extLst>
          </a:blip>
          <a:srcRect/>
          <a:stretch/>
        </p:blipFill>
        <p:spPr>
          <a:xfrm>
            <a:off x="7315371" y="0"/>
            <a:ext cx="7315115" cy="7467600"/>
          </a:xfrm>
          <a:custGeom>
            <a:avLst/>
            <a:gdLst/>
            <a:ahLst/>
            <a:cxnLst>
              <a:cxn ang="0">
                <a:pos x="wd2" y="hd2"/>
              </a:cxn>
              <a:cxn ang="5400000">
                <a:pos x="wd2" y="hd2"/>
              </a:cxn>
              <a:cxn ang="10800000">
                <a:pos x="wd2" y="hd2"/>
              </a:cxn>
              <a:cxn ang="16200000">
                <a:pos x="wd2" y="hd2"/>
              </a:cxn>
            </a:cxnLst>
            <a:rect l="0" t="0" r="r" b="b"/>
            <a:pathLst>
              <a:path w="21403" h="21449" extrusionOk="0">
                <a:moveTo>
                  <a:pt x="1176" y="0"/>
                </a:moveTo>
                <a:lnTo>
                  <a:pt x="589" y="577"/>
                </a:lnTo>
                <a:cubicBezTo>
                  <a:pt x="-197" y="1348"/>
                  <a:pt x="-197" y="2599"/>
                  <a:pt x="590" y="3371"/>
                </a:cubicBezTo>
                <a:cubicBezTo>
                  <a:pt x="1376" y="4142"/>
                  <a:pt x="2650" y="4142"/>
                  <a:pt x="3436" y="3371"/>
                </a:cubicBezTo>
                <a:lnTo>
                  <a:pt x="6869" y="0"/>
                </a:lnTo>
                <a:lnTo>
                  <a:pt x="1176" y="0"/>
                </a:lnTo>
                <a:close/>
                <a:moveTo>
                  <a:pt x="7119" y="0"/>
                </a:moveTo>
                <a:lnTo>
                  <a:pt x="633" y="6367"/>
                </a:lnTo>
                <a:cubicBezTo>
                  <a:pt x="-153" y="7139"/>
                  <a:pt x="-153" y="8390"/>
                  <a:pt x="633" y="9162"/>
                </a:cubicBezTo>
                <a:cubicBezTo>
                  <a:pt x="1419" y="9933"/>
                  <a:pt x="2693" y="9934"/>
                  <a:pt x="3480" y="9162"/>
                </a:cubicBezTo>
                <a:lnTo>
                  <a:pt x="12812" y="0"/>
                </a:lnTo>
                <a:lnTo>
                  <a:pt x="7119" y="0"/>
                </a:lnTo>
                <a:close/>
                <a:moveTo>
                  <a:pt x="13060" y="0"/>
                </a:moveTo>
                <a:lnTo>
                  <a:pt x="768" y="12067"/>
                </a:lnTo>
                <a:cubicBezTo>
                  <a:pt x="-18" y="12839"/>
                  <a:pt x="-18" y="14090"/>
                  <a:pt x="769" y="14862"/>
                </a:cubicBezTo>
                <a:cubicBezTo>
                  <a:pt x="1555" y="15634"/>
                  <a:pt x="2829" y="15634"/>
                  <a:pt x="3615" y="14862"/>
                </a:cubicBezTo>
                <a:lnTo>
                  <a:pt x="18754" y="0"/>
                </a:lnTo>
                <a:lnTo>
                  <a:pt x="13060" y="0"/>
                </a:lnTo>
                <a:close/>
                <a:moveTo>
                  <a:pt x="19002" y="0"/>
                </a:moveTo>
                <a:lnTo>
                  <a:pt x="683" y="17984"/>
                </a:lnTo>
                <a:cubicBezTo>
                  <a:pt x="-103" y="18756"/>
                  <a:pt x="-103" y="20008"/>
                  <a:pt x="683" y="20780"/>
                </a:cubicBezTo>
                <a:cubicBezTo>
                  <a:pt x="1469" y="21551"/>
                  <a:pt x="2744" y="21551"/>
                  <a:pt x="3530" y="20779"/>
                </a:cubicBezTo>
                <a:lnTo>
                  <a:pt x="21403" y="3234"/>
                </a:lnTo>
                <a:lnTo>
                  <a:pt x="21403" y="0"/>
                </a:lnTo>
                <a:lnTo>
                  <a:pt x="19002" y="0"/>
                </a:lnTo>
                <a:close/>
                <a:moveTo>
                  <a:pt x="21403" y="3477"/>
                </a:moveTo>
                <a:lnTo>
                  <a:pt x="6710" y="17901"/>
                </a:lnTo>
                <a:cubicBezTo>
                  <a:pt x="5924" y="18673"/>
                  <a:pt x="5925" y="19923"/>
                  <a:pt x="6711" y="20695"/>
                </a:cubicBezTo>
                <a:cubicBezTo>
                  <a:pt x="7497" y="21466"/>
                  <a:pt x="8771" y="21467"/>
                  <a:pt x="9557" y="20695"/>
                </a:cubicBezTo>
                <a:lnTo>
                  <a:pt x="21403" y="9066"/>
                </a:lnTo>
                <a:lnTo>
                  <a:pt x="21403" y="3477"/>
                </a:lnTo>
                <a:close/>
                <a:moveTo>
                  <a:pt x="21403" y="9310"/>
                </a:moveTo>
                <a:lnTo>
                  <a:pt x="12517" y="18034"/>
                </a:lnTo>
                <a:cubicBezTo>
                  <a:pt x="11731" y="18805"/>
                  <a:pt x="11731" y="20057"/>
                  <a:pt x="12517" y="20828"/>
                </a:cubicBezTo>
                <a:cubicBezTo>
                  <a:pt x="13303" y="21600"/>
                  <a:pt x="14578" y="21600"/>
                  <a:pt x="15364" y="20828"/>
                </a:cubicBezTo>
                <a:lnTo>
                  <a:pt x="21403" y="14900"/>
                </a:lnTo>
                <a:lnTo>
                  <a:pt x="21403" y="9310"/>
                </a:lnTo>
                <a:close/>
                <a:moveTo>
                  <a:pt x="21403" y="15143"/>
                </a:moveTo>
                <a:lnTo>
                  <a:pt x="18415" y="18076"/>
                </a:lnTo>
                <a:cubicBezTo>
                  <a:pt x="17630" y="18848"/>
                  <a:pt x="17629" y="20099"/>
                  <a:pt x="18415" y="20871"/>
                </a:cubicBezTo>
                <a:cubicBezTo>
                  <a:pt x="18809" y="21256"/>
                  <a:pt x="19323" y="21449"/>
                  <a:pt x="19838" y="21449"/>
                </a:cubicBezTo>
                <a:cubicBezTo>
                  <a:pt x="20353" y="21449"/>
                  <a:pt x="20868" y="21257"/>
                  <a:pt x="21262" y="20871"/>
                </a:cubicBezTo>
                <a:lnTo>
                  <a:pt x="21403" y="20732"/>
                </a:lnTo>
                <a:lnTo>
                  <a:pt x="21403" y="15143"/>
                </a:lnTo>
                <a:close/>
              </a:path>
            </a:pathLst>
          </a:custGeom>
        </p:spPr>
      </p:pic>
      <p:sp>
        <p:nvSpPr>
          <p:cNvPr id="1908" name="It’s more mnml…"/>
          <p:cNvSpPr txBox="1"/>
          <p:nvPr/>
        </p:nvSpPr>
        <p:spPr>
          <a:xfrm>
            <a:off x="1346387" y="3226610"/>
            <a:ext cx="4724434" cy="2305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p>
            <a:pPr>
              <a:lnSpc>
                <a:spcPct val="90000"/>
              </a:lnSpc>
              <a:defRPr sz="9000" spc="0">
                <a:latin typeface="+mn-lt"/>
                <a:ea typeface="+mn-ea"/>
                <a:cs typeface="+mn-cs"/>
                <a:sym typeface="Montserrat Bold"/>
              </a:defRPr>
            </a:pPr>
            <a:r>
              <a:rPr lang="en-US" sz="5400" dirty="0">
                <a:solidFill>
                  <a:schemeClr val="bg1">
                    <a:lumMod val="75000"/>
                  </a:schemeClr>
                </a:solidFill>
              </a:rPr>
              <a:t>Creating a </a:t>
            </a:r>
            <a:r>
              <a:rPr lang="en-US" sz="5400" dirty="0"/>
              <a:t>Tax Efficient</a:t>
            </a:r>
          </a:p>
          <a:p>
            <a:pPr>
              <a:lnSpc>
                <a:spcPct val="90000"/>
              </a:lnSpc>
              <a:defRPr sz="9000" spc="0">
                <a:solidFill>
                  <a:srgbClr val="D5D5D5"/>
                </a:solidFill>
                <a:latin typeface="+mn-lt"/>
                <a:ea typeface="+mn-ea"/>
                <a:cs typeface="+mn-cs"/>
                <a:sym typeface="Montserrat Bold"/>
              </a:defRPr>
            </a:pPr>
            <a:r>
              <a:rPr lang="en-US" sz="5400" dirty="0">
                <a:solidFill>
                  <a:schemeClr val="bg1">
                    <a:lumMod val="75000"/>
                  </a:schemeClr>
                </a:solidFill>
              </a:rPr>
              <a:t>Retirement</a:t>
            </a:r>
          </a:p>
        </p:txBody>
      </p:sp>
      <p:sp>
        <p:nvSpPr>
          <p:cNvPr id="1909" name="Lorem ipsum dolor sit elit, consect loreretur adipiscing nisi aute. ipsum sit elit, Lorem ipsum dolor sit elit,"/>
          <p:cNvSpPr txBox="1"/>
          <p:nvPr/>
        </p:nvSpPr>
        <p:spPr>
          <a:xfrm>
            <a:off x="1346387" y="6182513"/>
            <a:ext cx="4223502" cy="447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p>
            <a:pPr algn="just">
              <a:lnSpc>
                <a:spcPct val="120000"/>
              </a:lnSpc>
              <a:spcAft>
                <a:spcPts val="360"/>
              </a:spcAft>
            </a:pPr>
            <a:r>
              <a:rPr lang="en-US" sz="1080" dirty="0">
                <a:solidFill>
                  <a:schemeClr val="bg1">
                    <a:lumMod val="65000"/>
                  </a:schemeClr>
                </a:solidFill>
                <a:cs typeface="Arial" panose="020B0604020202020204" pitchFamily="34" charset="0"/>
              </a:rPr>
              <a:t>This material is provided courtesy of </a:t>
            </a:r>
            <a:r>
              <a:rPr lang="en-US" sz="1080" i="1" dirty="0">
                <a:solidFill>
                  <a:srgbClr val="FF0000"/>
                </a:solidFill>
                <a:cs typeface="Arial" panose="020B0604020202020204" pitchFamily="34" charset="0"/>
              </a:rPr>
              <a:t>*Insert Firm Name* </a:t>
            </a:r>
            <a:r>
              <a:rPr lang="en-US" sz="1080" dirty="0">
                <a:solidFill>
                  <a:schemeClr val="bg1">
                    <a:lumMod val="65000"/>
                  </a:schemeClr>
                </a:solidFill>
                <a:cs typeface="Arial" panose="020B0604020202020204" pitchFamily="34" charset="0"/>
              </a:rPr>
              <a:t>and contains general information to help you understand financial planning strategies.</a:t>
            </a:r>
          </a:p>
        </p:txBody>
      </p:sp>
      <p:sp>
        <p:nvSpPr>
          <p:cNvPr id="3" name="TextBox 2">
            <a:extLst>
              <a:ext uri="{FF2B5EF4-FFF2-40B4-BE49-F238E27FC236}">
                <a16:creationId xmlns:a16="http://schemas.microsoft.com/office/drawing/2014/main" id="{CA1381B9-72DF-26A8-12B7-ED6533E6D10F}"/>
              </a:ext>
            </a:extLst>
          </p:cNvPr>
          <p:cNvSpPr txBox="1"/>
          <p:nvPr/>
        </p:nvSpPr>
        <p:spPr>
          <a:xfrm>
            <a:off x="1977331" y="1400563"/>
            <a:ext cx="4623058" cy="369332"/>
          </a:xfrm>
          <a:prstGeom prst="rect">
            <a:avLst/>
          </a:prstGeom>
          <a:noFill/>
        </p:spPr>
        <p:txBody>
          <a:bodyPr wrap="square" rtlCol="0">
            <a:spAutoFit/>
          </a:bodyPr>
          <a:lstStyle/>
          <a:p>
            <a:r>
              <a:rPr lang="en-US" i="1" dirty="0">
                <a:solidFill>
                  <a:srgbClr val="FF0000"/>
                </a:solidFill>
              </a:rPr>
              <a:t>*Insert logo here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decel="50000" fill="hold" grpId="0" nodeType="afterEffect">
                                  <p:stCondLst>
                                    <p:cond delay="0"/>
                                  </p:stCondLst>
                                  <p:iterate>
                                    <p:tmAbs val="0"/>
                                  </p:iterate>
                                  <p:childTnLst>
                                    <p:set>
                                      <p:cBhvr>
                                        <p:cTn id="6" fill="hold"/>
                                        <p:tgtEl>
                                          <p:spTgt spid="1907"/>
                                        </p:tgtEl>
                                        <p:attrNameLst>
                                          <p:attrName>style.visibility</p:attrName>
                                        </p:attrNameLst>
                                      </p:cBhvr>
                                      <p:to>
                                        <p:strVal val="visible"/>
                                      </p:to>
                                    </p:set>
                                    <p:anim calcmode="lin" valueType="num">
                                      <p:cBhvr>
                                        <p:cTn id="7" dur="1000" fill="hold"/>
                                        <p:tgtEl>
                                          <p:spTgt spid="1907"/>
                                        </p:tgtEl>
                                        <p:attrNameLst>
                                          <p:attrName>ppt_x</p:attrName>
                                        </p:attrNameLst>
                                      </p:cBhvr>
                                      <p:tavLst>
                                        <p:tav tm="0">
                                          <p:val>
                                            <p:strVal val="1+#ppt_w/2"/>
                                          </p:val>
                                        </p:tav>
                                        <p:tav tm="100000">
                                          <p:val>
                                            <p:strVal val="#ppt_x"/>
                                          </p:val>
                                        </p:tav>
                                      </p:tavLst>
                                    </p:anim>
                                    <p:anim calcmode="lin" valueType="num">
                                      <p:cBhvr>
                                        <p:cTn id="8" dur="1000" fill="hold"/>
                                        <p:tgtEl>
                                          <p:spTgt spid="19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6DBD37-84BA-3BA2-0E4B-E0C4216C30A9}"/>
              </a:ext>
            </a:extLst>
          </p:cNvPr>
          <p:cNvPicPr>
            <a:picLocks noChangeAspect="1"/>
          </p:cNvPicPr>
          <p:nvPr/>
        </p:nvPicPr>
        <p:blipFill>
          <a:blip r:embed="rId3"/>
          <a:stretch>
            <a:fillRect/>
          </a:stretch>
        </p:blipFill>
        <p:spPr>
          <a:xfrm>
            <a:off x="0" y="0"/>
            <a:ext cx="5284614"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0"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5968177" y="720333"/>
            <a:ext cx="1863011" cy="2259080"/>
          </a:xfrm>
          <a:prstGeom prst="rect">
            <a:avLst/>
          </a:prstGeom>
          <a:noFill/>
        </p:spPr>
        <p:txBody>
          <a:bodyPr wrap="none" rtlCol="0">
            <a:spAutoFit/>
          </a:bodyPr>
          <a:lstStyle/>
          <a:p>
            <a:pPr defTabSz="1463040">
              <a:buClr>
                <a:srgbClr val="000000"/>
              </a:buClr>
            </a:pPr>
            <a:r>
              <a:rPr lang="en-US" sz="14080" kern="0" dirty="0">
                <a:solidFill>
                  <a:srgbClr val="CD9601"/>
                </a:solidFill>
                <a:latin typeface="Montserrat" pitchFamily="2" charset="77"/>
                <a:cs typeface="Arial"/>
                <a:sym typeface="Arial"/>
              </a:rPr>
              <a:t>A:</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6" y="3070805"/>
            <a:ext cx="1553630"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1940s</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7" y="3809470"/>
            <a:ext cx="7536037" cy="1274195"/>
          </a:xfrm>
          <a:prstGeom prst="rect">
            <a:avLst/>
          </a:prstGeom>
          <a:noFill/>
        </p:spPr>
        <p:txBody>
          <a:bodyPr wrap="none" rtlCol="0">
            <a:spAutoFit/>
          </a:bodyPr>
          <a:lstStyle/>
          <a:p>
            <a:pPr defTabSz="1463040">
              <a:buClr>
                <a:srgbClr val="000000"/>
              </a:buClr>
            </a:pPr>
            <a:r>
              <a:rPr lang="en-US" sz="3840" kern="0" dirty="0">
                <a:solidFill>
                  <a:srgbClr val="22201C"/>
                </a:solidFill>
                <a:latin typeface="Montserrat" pitchFamily="2" charset="77"/>
                <a:cs typeface="Arial"/>
                <a:sym typeface="Arial"/>
              </a:rPr>
              <a:t>Those with $200,000 or more </a:t>
            </a:r>
            <a:br>
              <a:rPr lang="en-US" sz="3840" kern="0" dirty="0">
                <a:solidFill>
                  <a:srgbClr val="22201C"/>
                </a:solidFill>
                <a:latin typeface="Montserrat" pitchFamily="2" charset="77"/>
                <a:cs typeface="Arial"/>
                <a:sym typeface="Arial"/>
              </a:rPr>
            </a:br>
            <a:r>
              <a:rPr lang="en-US" sz="3840" kern="0" dirty="0">
                <a:solidFill>
                  <a:srgbClr val="22201C"/>
                </a:solidFill>
                <a:latin typeface="Montserrat" pitchFamily="2" charset="77"/>
                <a:cs typeface="Arial"/>
                <a:sym typeface="Arial"/>
              </a:rPr>
              <a:t>in taxable income</a:t>
            </a:r>
          </a:p>
        </p:txBody>
      </p:sp>
      <p:sp>
        <p:nvSpPr>
          <p:cNvPr id="2" name="TextBox 1">
            <a:extLst>
              <a:ext uri="{FF2B5EF4-FFF2-40B4-BE49-F238E27FC236}">
                <a16:creationId xmlns:a16="http://schemas.microsoft.com/office/drawing/2014/main" id="{4AB37AB3-C1EE-DD3A-5F98-8D39E7FE0901}"/>
              </a:ext>
            </a:extLst>
          </p:cNvPr>
          <p:cNvSpPr txBox="1"/>
          <p:nvPr/>
        </p:nvSpPr>
        <p:spPr>
          <a:xfrm>
            <a:off x="5968176" y="5153076"/>
            <a:ext cx="4535216" cy="978729"/>
          </a:xfrm>
          <a:prstGeom prst="rect">
            <a:avLst/>
          </a:prstGeom>
          <a:noFill/>
        </p:spPr>
        <p:txBody>
          <a:bodyPr wrap="none" rtlCol="0">
            <a:spAutoFit/>
          </a:bodyPr>
          <a:lstStyle/>
          <a:p>
            <a:pPr defTabSz="1463040">
              <a:buClr>
                <a:srgbClr val="000000"/>
              </a:buClr>
            </a:pPr>
            <a:r>
              <a:rPr lang="en-US" sz="2880" kern="0" dirty="0">
                <a:solidFill>
                  <a:srgbClr val="22201C"/>
                </a:solidFill>
                <a:latin typeface="Montserrat" pitchFamily="2" charset="77"/>
                <a:cs typeface="Arial"/>
                <a:sym typeface="Arial"/>
              </a:rPr>
              <a:t>$442K </a:t>
            </a:r>
            <a:r>
              <a:rPr lang="en-US" sz="2880" kern="0" dirty="0">
                <a:solidFill>
                  <a:srgbClr val="516473">
                    <a:lumMod val="60000"/>
                    <a:lumOff val="40000"/>
                  </a:srgbClr>
                </a:solidFill>
                <a:latin typeface="Montserrat" pitchFamily="2" charset="77"/>
                <a:cs typeface="Arial"/>
                <a:sym typeface="Arial"/>
              </a:rPr>
              <a:t>in 1970s money</a:t>
            </a:r>
          </a:p>
          <a:p>
            <a:pPr defTabSz="1463040">
              <a:buClr>
                <a:srgbClr val="000000"/>
              </a:buClr>
            </a:pPr>
            <a:r>
              <a:rPr lang="en-US" sz="2880" kern="0" dirty="0">
                <a:solidFill>
                  <a:srgbClr val="22201C"/>
                </a:solidFill>
                <a:latin typeface="Montserrat" pitchFamily="2" charset="77"/>
                <a:cs typeface="Arial"/>
                <a:sym typeface="Arial"/>
              </a:rPr>
              <a:t>$3.5M </a:t>
            </a:r>
            <a:r>
              <a:rPr lang="en-US" sz="2880" kern="0" dirty="0">
                <a:solidFill>
                  <a:srgbClr val="516473">
                    <a:lumMod val="60000"/>
                    <a:lumOff val="40000"/>
                  </a:srgbClr>
                </a:solidFill>
                <a:latin typeface="Montserrat" pitchFamily="2" charset="77"/>
                <a:cs typeface="Arial"/>
                <a:sym typeface="Arial"/>
              </a:rPr>
              <a:t>in today’s money</a:t>
            </a:r>
          </a:p>
        </p:txBody>
      </p:sp>
      <p:sp>
        <p:nvSpPr>
          <p:cNvPr id="11" name="Rectangle 10">
            <a:extLst>
              <a:ext uri="{FF2B5EF4-FFF2-40B4-BE49-F238E27FC236}">
                <a16:creationId xmlns:a16="http://schemas.microsoft.com/office/drawing/2014/main" id="{AE8B54A2-63AA-12EC-344E-AEF9C165EFE8}"/>
              </a:ext>
            </a:extLst>
          </p:cNvPr>
          <p:cNvSpPr/>
          <p:nvPr/>
        </p:nvSpPr>
        <p:spPr>
          <a:xfrm>
            <a:off x="0" y="5893848"/>
            <a:ext cx="5284614" cy="58671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1463040">
              <a:buClr>
                <a:srgbClr val="000000"/>
              </a:buClr>
            </a:pPr>
            <a:endParaRPr lang="en-US" sz="2240" kern="0">
              <a:solidFill>
                <a:srgbClr val="FFFFFF"/>
              </a:solidFill>
              <a:latin typeface="Arial"/>
              <a:sym typeface="Arial"/>
            </a:endParaRPr>
          </a:p>
        </p:txBody>
      </p:sp>
      <p:sp>
        <p:nvSpPr>
          <p:cNvPr id="10" name="TextBox 9">
            <a:extLst>
              <a:ext uri="{FF2B5EF4-FFF2-40B4-BE49-F238E27FC236}">
                <a16:creationId xmlns:a16="http://schemas.microsoft.com/office/drawing/2014/main" id="{F859D571-8F77-1BF6-8719-B6E21D85CBAE}"/>
              </a:ext>
            </a:extLst>
          </p:cNvPr>
          <p:cNvSpPr txBox="1"/>
          <p:nvPr/>
        </p:nvSpPr>
        <p:spPr>
          <a:xfrm>
            <a:off x="1228270" y="5940983"/>
            <a:ext cx="2823209" cy="437043"/>
          </a:xfrm>
          <a:prstGeom prst="rect">
            <a:avLst/>
          </a:prstGeom>
          <a:noFill/>
        </p:spPr>
        <p:txBody>
          <a:bodyPr wrap="none" rtlCol="0">
            <a:spAutoFit/>
          </a:bodyPr>
          <a:lstStyle/>
          <a:p>
            <a:pPr defTabSz="1463040">
              <a:buClr>
                <a:srgbClr val="000000"/>
              </a:buClr>
            </a:pPr>
            <a:r>
              <a:rPr lang="en-US" sz="2240" kern="0" dirty="0">
                <a:solidFill>
                  <a:srgbClr val="FFFFFF"/>
                </a:solidFill>
                <a:latin typeface="Montserrat" pitchFamily="2" charset="77"/>
                <a:cs typeface="Arial"/>
                <a:sym typeface="Arial"/>
              </a:rPr>
              <a:t>RONALD REAGAN</a:t>
            </a:r>
          </a:p>
        </p:txBody>
      </p:sp>
      <p:sp>
        <p:nvSpPr>
          <p:cNvPr id="12" name="TextBox 11">
            <a:extLst>
              <a:ext uri="{FF2B5EF4-FFF2-40B4-BE49-F238E27FC236}">
                <a16:creationId xmlns:a16="http://schemas.microsoft.com/office/drawing/2014/main" id="{CB094836-9BC9-DCF8-980E-F1C9C5C35D00}"/>
              </a:ext>
            </a:extLst>
          </p:cNvPr>
          <p:cNvSpPr txBox="1"/>
          <p:nvPr/>
        </p:nvSpPr>
        <p:spPr>
          <a:xfrm>
            <a:off x="5968176" y="6918336"/>
            <a:ext cx="4633000" cy="387798"/>
          </a:xfrm>
          <a:prstGeom prst="rect">
            <a:avLst/>
          </a:prstGeom>
          <a:noFill/>
        </p:spPr>
        <p:txBody>
          <a:bodyPr wrap="none" rtlCol="0">
            <a:spAutoFit/>
          </a:bodyPr>
          <a:lstStyle/>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Source:</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Publicity photograph of Ronald Reagan. 1940s.</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https://</a:t>
            </a:r>
            <a:r>
              <a:rPr lang="en-US" sz="640" kern="0" dirty="0" err="1">
                <a:solidFill>
                  <a:srgbClr val="516473">
                    <a:lumMod val="60000"/>
                    <a:lumOff val="40000"/>
                  </a:srgbClr>
                </a:solidFill>
                <a:latin typeface="Lato" panose="020F0502020204030203" pitchFamily="34" charset="77"/>
                <a:cs typeface="Arial"/>
                <a:sym typeface="Arial"/>
              </a:rPr>
              <a:t>www.reaganlibrary.gov</a:t>
            </a:r>
            <a:r>
              <a:rPr lang="en-US" sz="640" kern="0" dirty="0">
                <a:solidFill>
                  <a:srgbClr val="516473">
                    <a:lumMod val="60000"/>
                    <a:lumOff val="40000"/>
                  </a:srgbClr>
                </a:solidFill>
                <a:latin typeface="Lato" panose="020F0502020204030203" pitchFamily="34" charset="77"/>
                <a:cs typeface="Arial"/>
                <a:sym typeface="Arial"/>
              </a:rPr>
              <a:t>/archives/audiovisual/white-house-photo-collection-galleries/early-</a:t>
            </a:r>
            <a:r>
              <a:rPr lang="en-US" sz="640" kern="0" dirty="0" err="1">
                <a:solidFill>
                  <a:srgbClr val="516473">
                    <a:lumMod val="60000"/>
                    <a:lumOff val="40000"/>
                  </a:srgbClr>
                </a:solidFill>
                <a:latin typeface="Lato" panose="020F0502020204030203" pitchFamily="34" charset="77"/>
                <a:cs typeface="Arial"/>
                <a:sym typeface="Arial"/>
              </a:rPr>
              <a:t>ronald</a:t>
            </a:r>
            <a:r>
              <a:rPr lang="en-US" sz="640" kern="0" dirty="0">
                <a:solidFill>
                  <a:srgbClr val="516473">
                    <a:lumMod val="60000"/>
                    <a:lumOff val="40000"/>
                  </a:srgbClr>
                </a:solidFill>
                <a:latin typeface="Lato" panose="020F0502020204030203" pitchFamily="34" charset="77"/>
                <a:cs typeface="Arial"/>
                <a:sym typeface="Arial"/>
              </a:rPr>
              <a:t>-</a:t>
            </a:r>
            <a:r>
              <a:rPr lang="en-US" sz="640" kern="0" dirty="0" err="1">
                <a:solidFill>
                  <a:srgbClr val="516473">
                    <a:lumMod val="60000"/>
                    <a:lumOff val="40000"/>
                  </a:srgbClr>
                </a:solidFill>
                <a:latin typeface="Lato" panose="020F0502020204030203" pitchFamily="34" charset="77"/>
                <a:cs typeface="Arial"/>
                <a:sym typeface="Arial"/>
              </a:rPr>
              <a:t>reagan</a:t>
            </a:r>
            <a:r>
              <a:rPr lang="en-US" sz="640" kern="0" dirty="0">
                <a:solidFill>
                  <a:srgbClr val="516473">
                    <a:lumMod val="60000"/>
                    <a:lumOff val="40000"/>
                  </a:srgbClr>
                </a:solidFill>
                <a:latin typeface="Lato" panose="020F0502020204030203" pitchFamily="34" charset="77"/>
                <a:cs typeface="Arial"/>
                <a:sym typeface="Arial"/>
              </a:rPr>
              <a:t>-and-family</a:t>
            </a:r>
          </a:p>
        </p:txBody>
      </p:sp>
      <p:sp>
        <p:nvSpPr>
          <p:cNvPr id="6" name="TextBox 5">
            <a:extLst>
              <a:ext uri="{FF2B5EF4-FFF2-40B4-BE49-F238E27FC236}">
                <a16:creationId xmlns:a16="http://schemas.microsoft.com/office/drawing/2014/main" id="{E6E01206-E6A7-29EB-850F-1EAF332F8CA9}"/>
              </a:ext>
            </a:extLst>
          </p:cNvPr>
          <p:cNvSpPr txBox="1"/>
          <p:nvPr/>
        </p:nvSpPr>
        <p:spPr>
          <a:xfrm>
            <a:off x="849086" y="7711509"/>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19438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DB8A2-6D9B-9442-CD3C-62CB6AD64C8A}"/>
              </a:ext>
            </a:extLst>
          </p:cNvPr>
          <p:cNvSpPr/>
          <p:nvPr/>
        </p:nvSpPr>
        <p:spPr>
          <a:xfrm>
            <a:off x="0" y="7732657"/>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1915369" y="2258276"/>
            <a:ext cx="3289683" cy="3637919"/>
          </a:xfrm>
          <a:prstGeom prst="rect">
            <a:avLst/>
          </a:prstGeom>
          <a:noFill/>
        </p:spPr>
        <p:txBody>
          <a:bodyPr wrap="none" rtlCol="0">
            <a:spAutoFit/>
          </a:bodyPr>
          <a:lstStyle/>
          <a:p>
            <a:pPr defTabSz="1463040">
              <a:buClr>
                <a:srgbClr val="000000"/>
              </a:buClr>
            </a:pPr>
            <a:r>
              <a:rPr lang="en-US" sz="23040" kern="0" dirty="0">
                <a:solidFill>
                  <a:srgbClr val="516473"/>
                </a:solidFill>
                <a:latin typeface="Montserrat" pitchFamily="2" charset="77"/>
                <a:cs typeface="Arial"/>
                <a:sym typeface="Arial"/>
              </a:rPr>
              <a:t>Q:</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6" y="3070805"/>
            <a:ext cx="1518364"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1970s</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6" y="3809470"/>
            <a:ext cx="6906576" cy="1865126"/>
          </a:xfrm>
          <a:prstGeom prst="rect">
            <a:avLst/>
          </a:prstGeom>
          <a:noFill/>
        </p:spPr>
        <p:txBody>
          <a:bodyPr wrap="square" rtlCol="0">
            <a:spAutoFit/>
          </a:bodyPr>
          <a:lstStyle/>
          <a:p>
            <a:pPr defTabSz="1463040">
              <a:buClr>
                <a:srgbClr val="000000"/>
              </a:buClr>
            </a:pPr>
            <a:r>
              <a:rPr lang="en-US" sz="3840" kern="0" dirty="0">
                <a:solidFill>
                  <a:srgbClr val="22201C"/>
                </a:solidFill>
                <a:latin typeface="Montserrat" pitchFamily="2" charset="77"/>
                <a:cs typeface="Arial"/>
                <a:sym typeface="Arial"/>
              </a:rPr>
              <a:t>What was the highest marginal tax bracket during the entire decade?</a:t>
            </a:r>
          </a:p>
        </p:txBody>
      </p:sp>
      <p:sp>
        <p:nvSpPr>
          <p:cNvPr id="2" name="TextBox 1">
            <a:extLst>
              <a:ext uri="{FF2B5EF4-FFF2-40B4-BE49-F238E27FC236}">
                <a16:creationId xmlns:a16="http://schemas.microsoft.com/office/drawing/2014/main" id="{C8785228-F41D-4FDE-1C22-C56E3B9D0C86}"/>
              </a:ext>
            </a:extLst>
          </p:cNvPr>
          <p:cNvSpPr txBox="1"/>
          <p:nvPr/>
        </p:nvSpPr>
        <p:spPr>
          <a:xfrm>
            <a:off x="348342" y="7707648"/>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784483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8BCEB0-FD28-8A04-BAEA-32476278152E}"/>
              </a:ext>
            </a:extLst>
          </p:cNvPr>
          <p:cNvPicPr>
            <a:picLocks noChangeAspect="1"/>
          </p:cNvPicPr>
          <p:nvPr/>
        </p:nvPicPr>
        <p:blipFill>
          <a:blip r:embed="rId3"/>
          <a:stretch>
            <a:fillRect/>
          </a:stretch>
        </p:blipFill>
        <p:spPr>
          <a:xfrm>
            <a:off x="2" y="0"/>
            <a:ext cx="5284614"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2"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5968177" y="720333"/>
            <a:ext cx="1863011" cy="2259080"/>
          </a:xfrm>
          <a:prstGeom prst="rect">
            <a:avLst/>
          </a:prstGeom>
          <a:noFill/>
        </p:spPr>
        <p:txBody>
          <a:bodyPr wrap="none" rtlCol="0">
            <a:spAutoFit/>
          </a:bodyPr>
          <a:lstStyle/>
          <a:p>
            <a:pPr defTabSz="1463040">
              <a:buClr>
                <a:srgbClr val="000000"/>
              </a:buClr>
            </a:pPr>
            <a:r>
              <a:rPr lang="en-US" sz="14080" kern="0" dirty="0">
                <a:solidFill>
                  <a:srgbClr val="CD9601"/>
                </a:solidFill>
                <a:latin typeface="Montserrat" pitchFamily="2" charset="77"/>
                <a:cs typeface="Arial"/>
                <a:sym typeface="Arial"/>
              </a:rPr>
              <a:t>A:</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6" y="3070805"/>
            <a:ext cx="1518364"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1970s</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6" y="3809470"/>
            <a:ext cx="3599062" cy="2062103"/>
          </a:xfrm>
          <a:prstGeom prst="rect">
            <a:avLst/>
          </a:prstGeom>
          <a:noFill/>
        </p:spPr>
        <p:txBody>
          <a:bodyPr wrap="none" rtlCol="0">
            <a:spAutoFit/>
          </a:bodyPr>
          <a:lstStyle/>
          <a:p>
            <a:pPr defTabSz="1463040">
              <a:buClr>
                <a:srgbClr val="000000"/>
              </a:buClr>
            </a:pPr>
            <a:r>
              <a:rPr lang="en-US" sz="12800" kern="0" dirty="0">
                <a:solidFill>
                  <a:srgbClr val="22201C"/>
                </a:solidFill>
                <a:latin typeface="Montserrat" pitchFamily="2" charset="77"/>
                <a:cs typeface="Arial"/>
                <a:sym typeface="Arial"/>
              </a:rPr>
              <a:t>70%</a:t>
            </a:r>
          </a:p>
        </p:txBody>
      </p:sp>
      <p:sp>
        <p:nvSpPr>
          <p:cNvPr id="12" name="TextBox 11">
            <a:extLst>
              <a:ext uri="{FF2B5EF4-FFF2-40B4-BE49-F238E27FC236}">
                <a16:creationId xmlns:a16="http://schemas.microsoft.com/office/drawing/2014/main" id="{CB094836-9BC9-DCF8-980E-F1C9C5C35D00}"/>
              </a:ext>
            </a:extLst>
          </p:cNvPr>
          <p:cNvSpPr txBox="1"/>
          <p:nvPr/>
        </p:nvSpPr>
        <p:spPr>
          <a:xfrm>
            <a:off x="5968176" y="6918337"/>
            <a:ext cx="3927678" cy="486287"/>
          </a:xfrm>
          <a:prstGeom prst="rect">
            <a:avLst/>
          </a:prstGeom>
          <a:noFill/>
        </p:spPr>
        <p:txBody>
          <a:bodyPr wrap="none" rtlCol="0">
            <a:spAutoFit/>
          </a:bodyPr>
          <a:lstStyle/>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Source:</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Https://www.taxpolicycenter.org/statistics/historical-highest-marginal-income-tax-rates</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Paul </a:t>
            </a:r>
            <a:r>
              <a:rPr lang="en-US" sz="640" kern="0" dirty="0" err="1">
                <a:solidFill>
                  <a:srgbClr val="516473">
                    <a:lumMod val="60000"/>
                    <a:lumOff val="40000"/>
                  </a:srgbClr>
                </a:solidFill>
                <a:latin typeface="Lato" panose="020F0502020204030203" pitchFamily="34" charset="77"/>
                <a:cs typeface="Arial"/>
                <a:sym typeface="Arial"/>
              </a:rPr>
              <a:t>Vathis</a:t>
            </a:r>
            <a:r>
              <a:rPr lang="en-US" sz="640" kern="0" dirty="0">
                <a:solidFill>
                  <a:srgbClr val="516473">
                    <a:lumMod val="60000"/>
                    <a:lumOff val="40000"/>
                  </a:srgbClr>
                </a:solidFill>
                <a:latin typeface="Lato" panose="020F0502020204030203" pitchFamily="34" charset="77"/>
                <a:cs typeface="Arial"/>
                <a:sym typeface="Arial"/>
              </a:rPr>
              <a:t>. Ronald Reagan, November 1973.</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https://</a:t>
            </a:r>
            <a:r>
              <a:rPr lang="en-US" sz="640" kern="0" dirty="0" err="1">
                <a:solidFill>
                  <a:srgbClr val="516473">
                    <a:lumMod val="60000"/>
                    <a:lumOff val="40000"/>
                  </a:srgbClr>
                </a:solidFill>
                <a:latin typeface="Lato" panose="020F0502020204030203" pitchFamily="34" charset="77"/>
                <a:cs typeface="Arial"/>
                <a:sym typeface="Arial"/>
              </a:rPr>
              <a:t>www.wunc.org</a:t>
            </a:r>
            <a:r>
              <a:rPr lang="en-US" sz="640" kern="0" dirty="0">
                <a:solidFill>
                  <a:srgbClr val="516473">
                    <a:lumMod val="60000"/>
                    <a:lumOff val="40000"/>
                  </a:srgbClr>
                </a:solidFill>
                <a:latin typeface="Lato" panose="020F0502020204030203" pitchFamily="34" charset="77"/>
                <a:cs typeface="Arial"/>
                <a:sym typeface="Arial"/>
              </a:rPr>
              <a:t>/2014-08-05/how-ronald-reagan-used-an-invisible-bridge-to-win-over-americans</a:t>
            </a:r>
          </a:p>
        </p:txBody>
      </p:sp>
      <p:sp>
        <p:nvSpPr>
          <p:cNvPr id="2" name="TextBox 1">
            <a:extLst>
              <a:ext uri="{FF2B5EF4-FFF2-40B4-BE49-F238E27FC236}">
                <a16:creationId xmlns:a16="http://schemas.microsoft.com/office/drawing/2014/main" id="{07B3FDEB-9DAB-9A25-44DB-812E9DFC6362}"/>
              </a:ext>
            </a:extLst>
          </p:cNvPr>
          <p:cNvSpPr txBox="1"/>
          <p:nvPr/>
        </p:nvSpPr>
        <p:spPr>
          <a:xfrm>
            <a:off x="326571" y="7711509"/>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372782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DB8A2-6D9B-9442-CD3C-62CB6AD64C8A}"/>
              </a:ext>
            </a:extLst>
          </p:cNvPr>
          <p:cNvSpPr/>
          <p:nvPr/>
        </p:nvSpPr>
        <p:spPr>
          <a:xfrm>
            <a:off x="2" y="7737894"/>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1915369" y="2258276"/>
            <a:ext cx="3289683" cy="3637919"/>
          </a:xfrm>
          <a:prstGeom prst="rect">
            <a:avLst/>
          </a:prstGeom>
          <a:noFill/>
        </p:spPr>
        <p:txBody>
          <a:bodyPr wrap="none" rtlCol="0">
            <a:spAutoFit/>
          </a:bodyPr>
          <a:lstStyle/>
          <a:p>
            <a:pPr defTabSz="1463040">
              <a:buClr>
                <a:srgbClr val="000000"/>
              </a:buClr>
            </a:pPr>
            <a:r>
              <a:rPr lang="en-US" sz="23040" kern="0" dirty="0">
                <a:solidFill>
                  <a:srgbClr val="516473"/>
                </a:solidFill>
                <a:latin typeface="Montserrat" pitchFamily="2" charset="77"/>
                <a:cs typeface="Arial"/>
                <a:sym typeface="Arial"/>
              </a:rPr>
              <a:t>Q:</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6" y="2842591"/>
            <a:ext cx="2630848"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2018-2025</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5" y="3809469"/>
            <a:ext cx="5265429" cy="1865126"/>
          </a:xfrm>
          <a:prstGeom prst="rect">
            <a:avLst/>
          </a:prstGeom>
          <a:noFill/>
        </p:spPr>
        <p:txBody>
          <a:bodyPr wrap="square" rtlCol="0">
            <a:spAutoFit/>
          </a:bodyPr>
          <a:lstStyle/>
          <a:p>
            <a:pPr defTabSz="1463040">
              <a:buClr>
                <a:srgbClr val="000000"/>
              </a:buClr>
            </a:pPr>
            <a:r>
              <a:rPr lang="en-US" sz="3840" kern="0" dirty="0">
                <a:solidFill>
                  <a:srgbClr val="22201C"/>
                </a:solidFill>
                <a:latin typeface="Montserrat" pitchFamily="2" charset="77"/>
                <a:cs typeface="Arial"/>
                <a:sym typeface="Arial"/>
              </a:rPr>
              <a:t>What is the highest marginal tax bracket today?</a:t>
            </a:r>
          </a:p>
        </p:txBody>
      </p:sp>
      <p:sp>
        <p:nvSpPr>
          <p:cNvPr id="2" name="TextBox 1">
            <a:extLst>
              <a:ext uri="{FF2B5EF4-FFF2-40B4-BE49-F238E27FC236}">
                <a16:creationId xmlns:a16="http://schemas.microsoft.com/office/drawing/2014/main" id="{7129CBC2-81E8-CCF4-B1F3-2CF87AC52CAC}"/>
              </a:ext>
            </a:extLst>
          </p:cNvPr>
          <p:cNvSpPr txBox="1"/>
          <p:nvPr/>
        </p:nvSpPr>
        <p:spPr>
          <a:xfrm>
            <a:off x="658069" y="7705152"/>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873520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D04B55-B7EB-BBE6-CA01-5BA52D5DB002}"/>
              </a:ext>
            </a:extLst>
          </p:cNvPr>
          <p:cNvPicPr>
            <a:picLocks noChangeAspect="1"/>
          </p:cNvPicPr>
          <p:nvPr/>
        </p:nvPicPr>
        <p:blipFill>
          <a:blip r:embed="rId3"/>
          <a:stretch>
            <a:fillRect/>
          </a:stretch>
        </p:blipFill>
        <p:spPr>
          <a:xfrm>
            <a:off x="0" y="0"/>
            <a:ext cx="5284614"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0"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5968177" y="720333"/>
            <a:ext cx="1863011" cy="2259080"/>
          </a:xfrm>
          <a:prstGeom prst="rect">
            <a:avLst/>
          </a:prstGeom>
          <a:noFill/>
        </p:spPr>
        <p:txBody>
          <a:bodyPr wrap="none" rtlCol="0">
            <a:spAutoFit/>
          </a:bodyPr>
          <a:lstStyle/>
          <a:p>
            <a:pPr defTabSz="1463040">
              <a:buClr>
                <a:srgbClr val="000000"/>
              </a:buClr>
            </a:pPr>
            <a:r>
              <a:rPr lang="en-US" sz="14080" kern="0" dirty="0">
                <a:solidFill>
                  <a:srgbClr val="CD9601"/>
                </a:solidFill>
                <a:latin typeface="Montserrat" pitchFamily="2" charset="77"/>
                <a:cs typeface="Arial"/>
                <a:sym typeface="Arial"/>
              </a:rPr>
              <a:t>A:</a:t>
            </a:r>
          </a:p>
        </p:txBody>
      </p:sp>
      <p:sp>
        <p:nvSpPr>
          <p:cNvPr id="12" name="TextBox 11">
            <a:extLst>
              <a:ext uri="{FF2B5EF4-FFF2-40B4-BE49-F238E27FC236}">
                <a16:creationId xmlns:a16="http://schemas.microsoft.com/office/drawing/2014/main" id="{CB094836-9BC9-DCF8-980E-F1C9C5C35D00}"/>
              </a:ext>
            </a:extLst>
          </p:cNvPr>
          <p:cNvSpPr txBox="1"/>
          <p:nvPr/>
        </p:nvSpPr>
        <p:spPr>
          <a:xfrm>
            <a:off x="5968177" y="6918336"/>
            <a:ext cx="3360215" cy="289310"/>
          </a:xfrm>
          <a:prstGeom prst="rect">
            <a:avLst/>
          </a:prstGeom>
          <a:noFill/>
        </p:spPr>
        <p:txBody>
          <a:bodyPr wrap="none" rtlCol="0">
            <a:spAutoFit/>
          </a:bodyPr>
          <a:lstStyle/>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Source:</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Https://</a:t>
            </a:r>
            <a:r>
              <a:rPr lang="en-US" sz="640" kern="0" dirty="0" err="1">
                <a:solidFill>
                  <a:srgbClr val="516473">
                    <a:lumMod val="60000"/>
                    <a:lumOff val="40000"/>
                  </a:srgbClr>
                </a:solidFill>
                <a:latin typeface="Lato" panose="020F0502020204030203" pitchFamily="34" charset="77"/>
                <a:cs typeface="Arial"/>
                <a:sym typeface="Arial"/>
              </a:rPr>
              <a:t>www.taxpolicycenter.org</a:t>
            </a:r>
            <a:r>
              <a:rPr lang="en-US" sz="640" kern="0" dirty="0">
                <a:solidFill>
                  <a:srgbClr val="516473">
                    <a:lumMod val="60000"/>
                    <a:lumOff val="40000"/>
                  </a:srgbClr>
                </a:solidFill>
                <a:latin typeface="Lato" panose="020F0502020204030203" pitchFamily="34" charset="77"/>
                <a:cs typeface="Arial"/>
                <a:sym typeface="Arial"/>
              </a:rPr>
              <a:t>/statistics/historical-highest-marginal-income-tax-rates</a:t>
            </a:r>
          </a:p>
        </p:txBody>
      </p:sp>
      <p:sp>
        <p:nvSpPr>
          <p:cNvPr id="2" name="TextBox 1">
            <a:extLst>
              <a:ext uri="{FF2B5EF4-FFF2-40B4-BE49-F238E27FC236}">
                <a16:creationId xmlns:a16="http://schemas.microsoft.com/office/drawing/2014/main" id="{C827CA10-10DC-C21C-BD45-93F03D833B21}"/>
              </a:ext>
            </a:extLst>
          </p:cNvPr>
          <p:cNvSpPr txBox="1"/>
          <p:nvPr/>
        </p:nvSpPr>
        <p:spPr>
          <a:xfrm>
            <a:off x="5968176" y="3070805"/>
            <a:ext cx="2630848"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2018-2025</a:t>
            </a:r>
          </a:p>
        </p:txBody>
      </p:sp>
      <p:sp>
        <p:nvSpPr>
          <p:cNvPr id="10" name="TextBox 9">
            <a:extLst>
              <a:ext uri="{FF2B5EF4-FFF2-40B4-BE49-F238E27FC236}">
                <a16:creationId xmlns:a16="http://schemas.microsoft.com/office/drawing/2014/main" id="{2557FA4C-1B56-0297-62BA-F3F69C6983DA}"/>
              </a:ext>
            </a:extLst>
          </p:cNvPr>
          <p:cNvSpPr txBox="1"/>
          <p:nvPr/>
        </p:nvSpPr>
        <p:spPr>
          <a:xfrm>
            <a:off x="5968176" y="3809470"/>
            <a:ext cx="3438762" cy="2062103"/>
          </a:xfrm>
          <a:prstGeom prst="rect">
            <a:avLst/>
          </a:prstGeom>
          <a:noFill/>
        </p:spPr>
        <p:txBody>
          <a:bodyPr wrap="none" rtlCol="0">
            <a:spAutoFit/>
          </a:bodyPr>
          <a:lstStyle/>
          <a:p>
            <a:pPr defTabSz="1463040">
              <a:buClr>
                <a:srgbClr val="000000"/>
              </a:buClr>
            </a:pPr>
            <a:r>
              <a:rPr lang="en-US" sz="12800" kern="0" dirty="0">
                <a:solidFill>
                  <a:srgbClr val="22201C"/>
                </a:solidFill>
                <a:latin typeface="Montserrat" pitchFamily="2" charset="77"/>
                <a:cs typeface="Arial"/>
                <a:sym typeface="Arial"/>
              </a:rPr>
              <a:t>37%</a:t>
            </a:r>
          </a:p>
        </p:txBody>
      </p:sp>
      <p:sp>
        <p:nvSpPr>
          <p:cNvPr id="6" name="TextBox 5">
            <a:extLst>
              <a:ext uri="{FF2B5EF4-FFF2-40B4-BE49-F238E27FC236}">
                <a16:creationId xmlns:a16="http://schemas.microsoft.com/office/drawing/2014/main" id="{02A289B2-5666-02D2-FBD5-98CA3DAD335A}"/>
              </a:ext>
            </a:extLst>
          </p:cNvPr>
          <p:cNvSpPr txBox="1"/>
          <p:nvPr/>
        </p:nvSpPr>
        <p:spPr>
          <a:xfrm>
            <a:off x="1340094"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413006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DB8A2-6D9B-9442-CD3C-62CB6AD64C8A}"/>
              </a:ext>
            </a:extLst>
          </p:cNvPr>
          <p:cNvSpPr/>
          <p:nvPr/>
        </p:nvSpPr>
        <p:spPr>
          <a:xfrm>
            <a:off x="2"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1915369" y="2258276"/>
            <a:ext cx="3289683" cy="3637919"/>
          </a:xfrm>
          <a:prstGeom prst="rect">
            <a:avLst/>
          </a:prstGeom>
          <a:noFill/>
        </p:spPr>
        <p:txBody>
          <a:bodyPr wrap="none" rtlCol="0">
            <a:spAutoFit/>
          </a:bodyPr>
          <a:lstStyle/>
          <a:p>
            <a:pPr defTabSz="1463040">
              <a:buClr>
                <a:srgbClr val="000000"/>
              </a:buClr>
            </a:pPr>
            <a:r>
              <a:rPr lang="en-US" sz="23040" kern="0" dirty="0">
                <a:solidFill>
                  <a:srgbClr val="516473"/>
                </a:solidFill>
                <a:latin typeface="Montserrat" pitchFamily="2" charset="77"/>
                <a:cs typeface="Arial"/>
                <a:sym typeface="Arial"/>
              </a:rPr>
              <a:t>Q:</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6" y="2842591"/>
            <a:ext cx="4778872"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2026 and beyond?</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7" y="3809470"/>
            <a:ext cx="5787032" cy="1274195"/>
          </a:xfrm>
          <a:prstGeom prst="rect">
            <a:avLst/>
          </a:prstGeom>
          <a:noFill/>
        </p:spPr>
        <p:txBody>
          <a:bodyPr wrap="square" rtlCol="0">
            <a:spAutoFit/>
          </a:bodyPr>
          <a:lstStyle/>
          <a:p>
            <a:pPr defTabSz="1463040">
              <a:buClr>
                <a:srgbClr val="000000"/>
              </a:buClr>
            </a:pPr>
            <a:r>
              <a:rPr lang="en-US" sz="3840" kern="0" dirty="0">
                <a:solidFill>
                  <a:srgbClr val="22201C"/>
                </a:solidFill>
                <a:latin typeface="Montserrat" pitchFamily="2" charset="77"/>
                <a:cs typeface="Arial"/>
                <a:sym typeface="Arial"/>
              </a:rPr>
              <a:t>What is going to happen in the future?</a:t>
            </a:r>
          </a:p>
        </p:txBody>
      </p:sp>
      <p:sp>
        <p:nvSpPr>
          <p:cNvPr id="7" name="TextBox 6">
            <a:extLst>
              <a:ext uri="{FF2B5EF4-FFF2-40B4-BE49-F238E27FC236}">
                <a16:creationId xmlns:a16="http://schemas.microsoft.com/office/drawing/2014/main" id="{AEFB94B6-3EE3-690A-65E5-5AF551AF3AE1}"/>
              </a:ext>
            </a:extLst>
          </p:cNvPr>
          <p:cNvSpPr txBox="1"/>
          <p:nvPr/>
        </p:nvSpPr>
        <p:spPr>
          <a:xfrm>
            <a:off x="861122"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355760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8B2D1-F890-8B97-E8D9-52A86A8781F4}"/>
              </a:ext>
            </a:extLst>
          </p:cNvPr>
          <p:cNvPicPr>
            <a:picLocks noChangeAspect="1"/>
          </p:cNvPicPr>
          <p:nvPr/>
        </p:nvPicPr>
        <p:blipFill rotWithShape="1">
          <a:blip r:embed="rId3"/>
          <a:srcRect l="7488"/>
          <a:stretch/>
        </p:blipFill>
        <p:spPr>
          <a:xfrm>
            <a:off x="0" y="0"/>
            <a:ext cx="5297562"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21027"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5968177" y="720333"/>
            <a:ext cx="1863011" cy="2259080"/>
          </a:xfrm>
          <a:prstGeom prst="rect">
            <a:avLst/>
          </a:prstGeom>
          <a:noFill/>
        </p:spPr>
        <p:txBody>
          <a:bodyPr wrap="none" rtlCol="0">
            <a:spAutoFit/>
          </a:bodyPr>
          <a:lstStyle/>
          <a:p>
            <a:pPr defTabSz="1463040">
              <a:buClr>
                <a:srgbClr val="000000"/>
              </a:buClr>
            </a:pPr>
            <a:r>
              <a:rPr lang="en-US" sz="14080" kern="0" dirty="0">
                <a:solidFill>
                  <a:srgbClr val="CD9601"/>
                </a:solidFill>
                <a:latin typeface="Montserrat" pitchFamily="2" charset="77"/>
                <a:cs typeface="Arial"/>
                <a:sym typeface="Arial"/>
              </a:rPr>
              <a:t>A:</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7" y="3070805"/>
            <a:ext cx="4398961" cy="535531"/>
          </a:xfrm>
          <a:prstGeom prst="rect">
            <a:avLst/>
          </a:prstGeom>
          <a:noFill/>
        </p:spPr>
        <p:txBody>
          <a:bodyPr wrap="none" rtlCol="0">
            <a:spAutoFit/>
          </a:bodyPr>
          <a:lstStyle/>
          <a:p>
            <a:pPr defTabSz="1463040">
              <a:buClr>
                <a:srgbClr val="000000"/>
              </a:buClr>
            </a:pPr>
            <a:r>
              <a:rPr lang="en-US" sz="2880" kern="0" dirty="0">
                <a:solidFill>
                  <a:srgbClr val="516473">
                    <a:lumMod val="60000"/>
                    <a:lumOff val="40000"/>
                  </a:srgbClr>
                </a:solidFill>
                <a:latin typeface="Montserrat" pitchFamily="2" charset="77"/>
                <a:cs typeface="Arial"/>
                <a:sym typeface="Arial"/>
              </a:rPr>
              <a:t>Fiscal Gap Accounting</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6" y="3661736"/>
            <a:ext cx="7277954" cy="683264"/>
          </a:xfrm>
          <a:prstGeom prst="rect">
            <a:avLst/>
          </a:prstGeom>
          <a:noFill/>
        </p:spPr>
        <p:txBody>
          <a:bodyPr wrap="none" rtlCol="0">
            <a:spAutoFit/>
          </a:bodyPr>
          <a:lstStyle/>
          <a:p>
            <a:pPr defTabSz="1463040">
              <a:buClr>
                <a:srgbClr val="000000"/>
              </a:buClr>
            </a:pPr>
            <a:r>
              <a:rPr lang="en-US" sz="3840" kern="0" dirty="0">
                <a:solidFill>
                  <a:srgbClr val="22201C"/>
                </a:solidFill>
                <a:latin typeface="Montserrat" pitchFamily="2" charset="77"/>
                <a:cs typeface="Arial"/>
                <a:sym typeface="Arial"/>
              </a:rPr>
              <a:t>Economist Dr. Larry Kotlikoff</a:t>
            </a:r>
          </a:p>
        </p:txBody>
      </p:sp>
      <p:sp>
        <p:nvSpPr>
          <p:cNvPr id="2" name="TextBox 1">
            <a:extLst>
              <a:ext uri="{FF2B5EF4-FFF2-40B4-BE49-F238E27FC236}">
                <a16:creationId xmlns:a16="http://schemas.microsoft.com/office/drawing/2014/main" id="{4AB37AB3-C1EE-DD3A-5F98-8D39E7FE0901}"/>
              </a:ext>
            </a:extLst>
          </p:cNvPr>
          <p:cNvSpPr txBox="1"/>
          <p:nvPr/>
        </p:nvSpPr>
        <p:spPr>
          <a:xfrm>
            <a:off x="5968177" y="4405929"/>
            <a:ext cx="7346114" cy="1274195"/>
          </a:xfrm>
          <a:prstGeom prst="rect">
            <a:avLst/>
          </a:prstGeom>
          <a:noFill/>
        </p:spPr>
        <p:txBody>
          <a:bodyPr wrap="square" rtlCol="0">
            <a:spAutoFit/>
          </a:bodyPr>
          <a:lstStyle/>
          <a:p>
            <a:pPr defTabSz="1463040">
              <a:buClr>
                <a:srgbClr val="000000"/>
              </a:buClr>
            </a:pPr>
            <a:r>
              <a:rPr lang="en-US" sz="2560" kern="0" dirty="0">
                <a:solidFill>
                  <a:srgbClr val="22201C">
                    <a:lumMod val="75000"/>
                    <a:lumOff val="25000"/>
                  </a:srgbClr>
                </a:solidFill>
                <a:latin typeface="Lato Light" panose="020F0302020204030203" pitchFamily="34" charset="77"/>
                <a:cs typeface="Arial"/>
                <a:sym typeface="Arial"/>
              </a:rPr>
              <a:t>Projects out what we have promised to pay. And what we can deliver based on our tax rates. That’s our true national debt - 239 trillion… </a:t>
            </a:r>
          </a:p>
        </p:txBody>
      </p:sp>
      <p:sp>
        <p:nvSpPr>
          <p:cNvPr id="12" name="TextBox 11">
            <a:extLst>
              <a:ext uri="{FF2B5EF4-FFF2-40B4-BE49-F238E27FC236}">
                <a16:creationId xmlns:a16="http://schemas.microsoft.com/office/drawing/2014/main" id="{CB094836-9BC9-DCF8-980E-F1C9C5C35D00}"/>
              </a:ext>
            </a:extLst>
          </p:cNvPr>
          <p:cNvSpPr txBox="1"/>
          <p:nvPr/>
        </p:nvSpPr>
        <p:spPr>
          <a:xfrm>
            <a:off x="5968176" y="6918336"/>
            <a:ext cx="1651414" cy="289310"/>
          </a:xfrm>
          <a:prstGeom prst="rect">
            <a:avLst/>
          </a:prstGeom>
          <a:noFill/>
        </p:spPr>
        <p:txBody>
          <a:bodyPr wrap="none" rtlCol="0">
            <a:spAutoFit/>
          </a:bodyPr>
          <a:lstStyle/>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Source:</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Https://</a:t>
            </a:r>
            <a:r>
              <a:rPr lang="en-US" sz="640" kern="0" dirty="0" err="1">
                <a:solidFill>
                  <a:srgbClr val="516473">
                    <a:lumMod val="60000"/>
                    <a:lumOff val="40000"/>
                  </a:srgbClr>
                </a:solidFill>
                <a:latin typeface="Lato" panose="020F0502020204030203" pitchFamily="34" charset="77"/>
                <a:cs typeface="Arial"/>
                <a:sym typeface="Arial"/>
              </a:rPr>
              <a:t>www.larrykotlikoff.substack.com</a:t>
            </a:r>
            <a:endParaRPr lang="en-US" sz="640" kern="0" dirty="0">
              <a:solidFill>
                <a:srgbClr val="516473">
                  <a:lumMod val="60000"/>
                  <a:lumOff val="40000"/>
                </a:srgbClr>
              </a:solidFill>
              <a:latin typeface="Lato" panose="020F0502020204030203" pitchFamily="34" charset="77"/>
              <a:cs typeface="Arial"/>
              <a:sym typeface="Arial"/>
            </a:endParaRPr>
          </a:p>
        </p:txBody>
      </p:sp>
      <p:sp>
        <p:nvSpPr>
          <p:cNvPr id="7" name="TextBox 6">
            <a:extLst>
              <a:ext uri="{FF2B5EF4-FFF2-40B4-BE49-F238E27FC236}">
                <a16:creationId xmlns:a16="http://schemas.microsoft.com/office/drawing/2014/main" id="{22B43C7A-6686-DDAA-6224-306D00762566}"/>
              </a:ext>
            </a:extLst>
          </p:cNvPr>
          <p:cNvSpPr txBox="1"/>
          <p:nvPr/>
        </p:nvSpPr>
        <p:spPr>
          <a:xfrm>
            <a:off x="1340094"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564634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69A11-00A2-8C3E-30F3-6D681BECCCCB}"/>
              </a:ext>
            </a:extLst>
          </p:cNvPr>
          <p:cNvPicPr>
            <a:picLocks noGrp="1" noRot="1" noChangeAspect="1" noMove="1" noResize="1" noEditPoints="1" noAdjustHandles="1" noChangeArrowheads="1" noChangeShapeType="1" noCrop="1"/>
          </p:cNvPicPr>
          <p:nvPr/>
        </p:nvPicPr>
        <p:blipFill rotWithShape="1">
          <a:blip r:embed="rId3"/>
          <a:srcRect l="3426" r="3426"/>
          <a:stretch/>
        </p:blipFill>
        <p:spPr>
          <a:xfrm>
            <a:off x="1" y="0"/>
            <a:ext cx="14630398"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pic>
        <p:nvPicPr>
          <p:cNvPr id="7" name="Picture 6">
            <a:extLst>
              <a:ext uri="{FF2B5EF4-FFF2-40B4-BE49-F238E27FC236}">
                <a16:creationId xmlns:a16="http://schemas.microsoft.com/office/drawing/2014/main" id="{0E320E17-A7AD-C0E1-E33E-B5A4A4E18140}"/>
              </a:ext>
            </a:extLst>
          </p:cNvPr>
          <p:cNvPicPr>
            <a:picLocks noChangeAspect="1"/>
          </p:cNvPicPr>
          <p:nvPr/>
        </p:nvPicPr>
        <p:blipFill>
          <a:blip r:embed="rId4"/>
          <a:stretch>
            <a:fillRect/>
          </a:stretch>
        </p:blipFill>
        <p:spPr>
          <a:xfrm>
            <a:off x="4725857" y="739612"/>
            <a:ext cx="5178686" cy="937096"/>
          </a:xfrm>
          <a:prstGeom prst="rect">
            <a:avLst/>
          </a:prstGeom>
        </p:spPr>
      </p:pic>
      <p:pic>
        <p:nvPicPr>
          <p:cNvPr id="11" name="Picture 10">
            <a:extLst>
              <a:ext uri="{FF2B5EF4-FFF2-40B4-BE49-F238E27FC236}">
                <a16:creationId xmlns:a16="http://schemas.microsoft.com/office/drawing/2014/main" id="{16D56396-1482-B2C9-BF3A-2117F015171D}"/>
              </a:ext>
            </a:extLst>
          </p:cNvPr>
          <p:cNvPicPr>
            <a:picLocks noChangeAspect="1"/>
          </p:cNvPicPr>
          <p:nvPr/>
        </p:nvPicPr>
        <p:blipFill>
          <a:blip r:embed="rId5"/>
          <a:stretch>
            <a:fillRect/>
          </a:stretch>
        </p:blipFill>
        <p:spPr>
          <a:xfrm>
            <a:off x="1499615" y="2019818"/>
            <a:ext cx="5178686" cy="937096"/>
          </a:xfrm>
          <a:prstGeom prst="rect">
            <a:avLst/>
          </a:prstGeom>
        </p:spPr>
      </p:pic>
      <p:pic>
        <p:nvPicPr>
          <p:cNvPr id="12" name="Picture 11">
            <a:extLst>
              <a:ext uri="{FF2B5EF4-FFF2-40B4-BE49-F238E27FC236}">
                <a16:creationId xmlns:a16="http://schemas.microsoft.com/office/drawing/2014/main" id="{FAA7B8E4-D9FF-A01F-FF6D-17342F7E8725}"/>
              </a:ext>
            </a:extLst>
          </p:cNvPr>
          <p:cNvPicPr>
            <a:picLocks noChangeAspect="1"/>
          </p:cNvPicPr>
          <p:nvPr/>
        </p:nvPicPr>
        <p:blipFill>
          <a:blip r:embed="rId6"/>
          <a:stretch>
            <a:fillRect/>
          </a:stretch>
        </p:blipFill>
        <p:spPr>
          <a:xfrm>
            <a:off x="1499615" y="3301337"/>
            <a:ext cx="5178686" cy="937096"/>
          </a:xfrm>
          <a:prstGeom prst="rect">
            <a:avLst/>
          </a:prstGeom>
        </p:spPr>
      </p:pic>
      <p:pic>
        <p:nvPicPr>
          <p:cNvPr id="13" name="Picture 12">
            <a:extLst>
              <a:ext uri="{FF2B5EF4-FFF2-40B4-BE49-F238E27FC236}">
                <a16:creationId xmlns:a16="http://schemas.microsoft.com/office/drawing/2014/main" id="{7EDDC2AB-5D72-3EAF-F1E8-D51D72B39800}"/>
              </a:ext>
            </a:extLst>
          </p:cNvPr>
          <p:cNvPicPr>
            <a:picLocks noChangeAspect="1"/>
          </p:cNvPicPr>
          <p:nvPr/>
        </p:nvPicPr>
        <p:blipFill>
          <a:blip r:embed="rId7"/>
          <a:stretch>
            <a:fillRect/>
          </a:stretch>
        </p:blipFill>
        <p:spPr>
          <a:xfrm>
            <a:off x="1499615" y="4581833"/>
            <a:ext cx="5178686" cy="937096"/>
          </a:xfrm>
          <a:prstGeom prst="rect">
            <a:avLst/>
          </a:prstGeom>
        </p:spPr>
      </p:pic>
      <p:pic>
        <p:nvPicPr>
          <p:cNvPr id="14" name="Picture 13">
            <a:extLst>
              <a:ext uri="{FF2B5EF4-FFF2-40B4-BE49-F238E27FC236}">
                <a16:creationId xmlns:a16="http://schemas.microsoft.com/office/drawing/2014/main" id="{E446F6DF-B6D1-8B24-5DF3-306CE6B4291E}"/>
              </a:ext>
            </a:extLst>
          </p:cNvPr>
          <p:cNvPicPr>
            <a:picLocks noChangeAspect="1"/>
          </p:cNvPicPr>
          <p:nvPr/>
        </p:nvPicPr>
        <p:blipFill>
          <a:blip r:embed="rId8"/>
          <a:stretch>
            <a:fillRect/>
          </a:stretch>
        </p:blipFill>
        <p:spPr>
          <a:xfrm>
            <a:off x="1499615" y="5862329"/>
            <a:ext cx="5178686" cy="937096"/>
          </a:xfrm>
          <a:prstGeom prst="rect">
            <a:avLst/>
          </a:prstGeom>
        </p:spPr>
      </p:pic>
      <p:pic>
        <p:nvPicPr>
          <p:cNvPr id="15" name="Picture 14">
            <a:extLst>
              <a:ext uri="{FF2B5EF4-FFF2-40B4-BE49-F238E27FC236}">
                <a16:creationId xmlns:a16="http://schemas.microsoft.com/office/drawing/2014/main" id="{EFC8FDA7-8338-9759-90F9-90F246FAC199}"/>
              </a:ext>
            </a:extLst>
          </p:cNvPr>
          <p:cNvPicPr>
            <a:picLocks noChangeAspect="1"/>
          </p:cNvPicPr>
          <p:nvPr/>
        </p:nvPicPr>
        <p:blipFill>
          <a:blip r:embed="rId9"/>
          <a:stretch>
            <a:fillRect/>
          </a:stretch>
        </p:blipFill>
        <p:spPr>
          <a:xfrm>
            <a:off x="7952100" y="2020590"/>
            <a:ext cx="5178686" cy="937096"/>
          </a:xfrm>
          <a:prstGeom prst="rect">
            <a:avLst/>
          </a:prstGeom>
        </p:spPr>
      </p:pic>
      <p:pic>
        <p:nvPicPr>
          <p:cNvPr id="16" name="Picture 15">
            <a:extLst>
              <a:ext uri="{FF2B5EF4-FFF2-40B4-BE49-F238E27FC236}">
                <a16:creationId xmlns:a16="http://schemas.microsoft.com/office/drawing/2014/main" id="{A9000A06-D590-8A1A-7369-42493450189A}"/>
              </a:ext>
            </a:extLst>
          </p:cNvPr>
          <p:cNvPicPr>
            <a:picLocks noChangeAspect="1"/>
          </p:cNvPicPr>
          <p:nvPr/>
        </p:nvPicPr>
        <p:blipFill>
          <a:blip r:embed="rId10"/>
          <a:stretch>
            <a:fillRect/>
          </a:stretch>
        </p:blipFill>
        <p:spPr>
          <a:xfrm>
            <a:off x="7952099" y="3305905"/>
            <a:ext cx="5178686" cy="937096"/>
          </a:xfrm>
          <a:prstGeom prst="rect">
            <a:avLst/>
          </a:prstGeom>
        </p:spPr>
      </p:pic>
      <p:pic>
        <p:nvPicPr>
          <p:cNvPr id="17" name="Picture 16">
            <a:extLst>
              <a:ext uri="{FF2B5EF4-FFF2-40B4-BE49-F238E27FC236}">
                <a16:creationId xmlns:a16="http://schemas.microsoft.com/office/drawing/2014/main" id="{E33CA027-8F32-5A86-ABF2-DD4FA552C269}"/>
              </a:ext>
            </a:extLst>
          </p:cNvPr>
          <p:cNvPicPr>
            <a:picLocks noChangeAspect="1"/>
          </p:cNvPicPr>
          <p:nvPr/>
        </p:nvPicPr>
        <p:blipFill>
          <a:blip r:embed="rId11"/>
          <a:stretch>
            <a:fillRect/>
          </a:stretch>
        </p:blipFill>
        <p:spPr>
          <a:xfrm>
            <a:off x="7952097" y="4592647"/>
            <a:ext cx="5178686" cy="937096"/>
          </a:xfrm>
          <a:prstGeom prst="rect">
            <a:avLst/>
          </a:prstGeom>
        </p:spPr>
      </p:pic>
      <p:pic>
        <p:nvPicPr>
          <p:cNvPr id="18" name="Picture 17">
            <a:extLst>
              <a:ext uri="{FF2B5EF4-FFF2-40B4-BE49-F238E27FC236}">
                <a16:creationId xmlns:a16="http://schemas.microsoft.com/office/drawing/2014/main" id="{66F48C2B-05B0-E658-BC46-176046E384B1}"/>
              </a:ext>
            </a:extLst>
          </p:cNvPr>
          <p:cNvPicPr>
            <a:picLocks noChangeAspect="1"/>
          </p:cNvPicPr>
          <p:nvPr/>
        </p:nvPicPr>
        <p:blipFill>
          <a:blip r:embed="rId12"/>
          <a:stretch>
            <a:fillRect/>
          </a:stretch>
        </p:blipFill>
        <p:spPr>
          <a:xfrm>
            <a:off x="7952097" y="5862329"/>
            <a:ext cx="5178686" cy="937096"/>
          </a:xfrm>
          <a:prstGeom prst="rect">
            <a:avLst/>
          </a:prstGeom>
        </p:spPr>
      </p:pic>
      <p:sp>
        <p:nvSpPr>
          <p:cNvPr id="19" name="TextBox 18">
            <a:extLst>
              <a:ext uri="{FF2B5EF4-FFF2-40B4-BE49-F238E27FC236}">
                <a16:creationId xmlns:a16="http://schemas.microsoft.com/office/drawing/2014/main" id="{6D7B6A89-9D50-2161-99A8-7CB208901E21}"/>
              </a:ext>
            </a:extLst>
          </p:cNvPr>
          <p:cNvSpPr txBox="1"/>
          <p:nvPr/>
        </p:nvSpPr>
        <p:spPr>
          <a:xfrm>
            <a:off x="6862190" y="970084"/>
            <a:ext cx="906017"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Debt</a:t>
            </a:r>
          </a:p>
        </p:txBody>
      </p:sp>
      <p:sp>
        <p:nvSpPr>
          <p:cNvPr id="20" name="TextBox 19">
            <a:extLst>
              <a:ext uri="{FF2B5EF4-FFF2-40B4-BE49-F238E27FC236}">
                <a16:creationId xmlns:a16="http://schemas.microsoft.com/office/drawing/2014/main" id="{4140BAE9-6330-6797-55FC-1E1A9B602007}"/>
              </a:ext>
            </a:extLst>
          </p:cNvPr>
          <p:cNvSpPr txBox="1"/>
          <p:nvPr/>
        </p:nvSpPr>
        <p:spPr>
          <a:xfrm>
            <a:off x="3315351" y="2242292"/>
            <a:ext cx="1547218"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Medicare</a:t>
            </a:r>
          </a:p>
        </p:txBody>
      </p:sp>
      <p:sp>
        <p:nvSpPr>
          <p:cNvPr id="21" name="TextBox 20">
            <a:extLst>
              <a:ext uri="{FF2B5EF4-FFF2-40B4-BE49-F238E27FC236}">
                <a16:creationId xmlns:a16="http://schemas.microsoft.com/office/drawing/2014/main" id="{35EB9B06-3759-3E27-CE99-C476A08079E1}"/>
              </a:ext>
            </a:extLst>
          </p:cNvPr>
          <p:cNvSpPr txBox="1"/>
          <p:nvPr/>
        </p:nvSpPr>
        <p:spPr>
          <a:xfrm>
            <a:off x="2941052" y="3514500"/>
            <a:ext cx="2295821"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Social Security</a:t>
            </a:r>
          </a:p>
        </p:txBody>
      </p:sp>
      <p:sp>
        <p:nvSpPr>
          <p:cNvPr id="22" name="TextBox 21">
            <a:extLst>
              <a:ext uri="{FF2B5EF4-FFF2-40B4-BE49-F238E27FC236}">
                <a16:creationId xmlns:a16="http://schemas.microsoft.com/office/drawing/2014/main" id="{74462E9D-40C5-F06F-7424-8980FE14736E}"/>
              </a:ext>
            </a:extLst>
          </p:cNvPr>
          <p:cNvSpPr txBox="1"/>
          <p:nvPr/>
        </p:nvSpPr>
        <p:spPr>
          <a:xfrm>
            <a:off x="3343401" y="4799430"/>
            <a:ext cx="1491114"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Pensions</a:t>
            </a:r>
          </a:p>
        </p:txBody>
      </p:sp>
      <p:sp>
        <p:nvSpPr>
          <p:cNvPr id="23" name="TextBox 22">
            <a:extLst>
              <a:ext uri="{FF2B5EF4-FFF2-40B4-BE49-F238E27FC236}">
                <a16:creationId xmlns:a16="http://schemas.microsoft.com/office/drawing/2014/main" id="{E37DE99F-6448-5D89-E19E-4666B64C7375}"/>
              </a:ext>
            </a:extLst>
          </p:cNvPr>
          <p:cNvSpPr txBox="1"/>
          <p:nvPr/>
        </p:nvSpPr>
        <p:spPr>
          <a:xfrm>
            <a:off x="3119784" y="6084359"/>
            <a:ext cx="1938351"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Health Care</a:t>
            </a:r>
          </a:p>
        </p:txBody>
      </p:sp>
      <p:sp>
        <p:nvSpPr>
          <p:cNvPr id="24" name="TextBox 23">
            <a:extLst>
              <a:ext uri="{FF2B5EF4-FFF2-40B4-BE49-F238E27FC236}">
                <a16:creationId xmlns:a16="http://schemas.microsoft.com/office/drawing/2014/main" id="{C1A5B1AD-8C41-5754-AEE2-F939636B693C}"/>
              </a:ext>
            </a:extLst>
          </p:cNvPr>
          <p:cNvSpPr txBox="1"/>
          <p:nvPr/>
        </p:nvSpPr>
        <p:spPr>
          <a:xfrm>
            <a:off x="9888764" y="2242292"/>
            <a:ext cx="1529585"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Medicaid</a:t>
            </a:r>
          </a:p>
        </p:txBody>
      </p:sp>
      <p:sp>
        <p:nvSpPr>
          <p:cNvPr id="25" name="TextBox 24">
            <a:extLst>
              <a:ext uri="{FF2B5EF4-FFF2-40B4-BE49-F238E27FC236}">
                <a16:creationId xmlns:a16="http://schemas.microsoft.com/office/drawing/2014/main" id="{E123C120-2FE5-0FCE-553A-A3673540B381}"/>
              </a:ext>
            </a:extLst>
          </p:cNvPr>
          <p:cNvSpPr txBox="1"/>
          <p:nvPr/>
        </p:nvSpPr>
        <p:spPr>
          <a:xfrm>
            <a:off x="9483205" y="3514500"/>
            <a:ext cx="2340704"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The CARES Act</a:t>
            </a:r>
          </a:p>
        </p:txBody>
      </p:sp>
      <p:sp>
        <p:nvSpPr>
          <p:cNvPr id="26" name="TextBox 25">
            <a:extLst>
              <a:ext uri="{FF2B5EF4-FFF2-40B4-BE49-F238E27FC236}">
                <a16:creationId xmlns:a16="http://schemas.microsoft.com/office/drawing/2014/main" id="{8E08FD3E-2CF5-23B0-EEBE-F415BCAF1000}"/>
              </a:ext>
            </a:extLst>
          </p:cNvPr>
          <p:cNvSpPr txBox="1"/>
          <p:nvPr/>
        </p:nvSpPr>
        <p:spPr>
          <a:xfrm>
            <a:off x="9966507" y="4799430"/>
            <a:ext cx="1374094"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Defense</a:t>
            </a:r>
          </a:p>
        </p:txBody>
      </p:sp>
      <p:sp>
        <p:nvSpPr>
          <p:cNvPr id="27" name="TextBox 26">
            <a:extLst>
              <a:ext uri="{FF2B5EF4-FFF2-40B4-BE49-F238E27FC236}">
                <a16:creationId xmlns:a16="http://schemas.microsoft.com/office/drawing/2014/main" id="{04DD62F1-307E-2263-4A05-8D6104FB333C}"/>
              </a:ext>
            </a:extLst>
          </p:cNvPr>
          <p:cNvSpPr txBox="1"/>
          <p:nvPr/>
        </p:nvSpPr>
        <p:spPr>
          <a:xfrm>
            <a:off x="9986544" y="6084359"/>
            <a:ext cx="1334020" cy="437043"/>
          </a:xfrm>
          <a:prstGeom prst="rect">
            <a:avLst/>
          </a:prstGeom>
          <a:noFill/>
        </p:spPr>
        <p:txBody>
          <a:bodyPr wrap="none" rtlCol="0">
            <a:spAutoFit/>
          </a:bodyPr>
          <a:lstStyle/>
          <a:p>
            <a:pPr algn="ctr" defTabSz="1463040">
              <a:buClr>
                <a:srgbClr val="000000"/>
              </a:buClr>
            </a:pPr>
            <a:r>
              <a:rPr lang="en-US" sz="2240" kern="0" dirty="0">
                <a:solidFill>
                  <a:srgbClr val="FFFFFF"/>
                </a:solidFill>
                <a:latin typeface="Montserrat" pitchFamily="2" charset="77"/>
                <a:cs typeface="Arial"/>
                <a:sym typeface="Arial"/>
              </a:rPr>
              <a:t>Welfare</a:t>
            </a:r>
          </a:p>
        </p:txBody>
      </p:sp>
      <p:pic>
        <p:nvPicPr>
          <p:cNvPr id="28" name="Picture 27">
            <a:extLst>
              <a:ext uri="{FF2B5EF4-FFF2-40B4-BE49-F238E27FC236}">
                <a16:creationId xmlns:a16="http://schemas.microsoft.com/office/drawing/2014/main" id="{18BF570B-E9FF-5115-10F2-8A428C4B7308}"/>
              </a:ext>
            </a:extLst>
          </p:cNvPr>
          <p:cNvPicPr>
            <a:picLocks noChangeAspect="1"/>
          </p:cNvPicPr>
          <p:nvPr/>
        </p:nvPicPr>
        <p:blipFill>
          <a:blip r:embed="rId13"/>
          <a:stretch>
            <a:fillRect/>
          </a:stretch>
        </p:blipFill>
        <p:spPr>
          <a:xfrm>
            <a:off x="9715723" y="1019342"/>
            <a:ext cx="377632" cy="377632"/>
          </a:xfrm>
          <a:prstGeom prst="rect">
            <a:avLst/>
          </a:prstGeom>
        </p:spPr>
      </p:pic>
      <p:pic>
        <p:nvPicPr>
          <p:cNvPr id="30" name="Picture 29">
            <a:extLst>
              <a:ext uri="{FF2B5EF4-FFF2-40B4-BE49-F238E27FC236}">
                <a16:creationId xmlns:a16="http://schemas.microsoft.com/office/drawing/2014/main" id="{F660111F-999C-3756-8B6B-6336A63FF67D}"/>
              </a:ext>
            </a:extLst>
          </p:cNvPr>
          <p:cNvPicPr>
            <a:picLocks noChangeAspect="1"/>
          </p:cNvPicPr>
          <p:nvPr/>
        </p:nvPicPr>
        <p:blipFill>
          <a:blip r:embed="rId13"/>
          <a:stretch>
            <a:fillRect/>
          </a:stretch>
        </p:blipFill>
        <p:spPr>
          <a:xfrm>
            <a:off x="6489485" y="2296277"/>
            <a:ext cx="377632" cy="377632"/>
          </a:xfrm>
          <a:prstGeom prst="rect">
            <a:avLst/>
          </a:prstGeom>
        </p:spPr>
      </p:pic>
      <p:pic>
        <p:nvPicPr>
          <p:cNvPr id="31" name="Picture 30">
            <a:extLst>
              <a:ext uri="{FF2B5EF4-FFF2-40B4-BE49-F238E27FC236}">
                <a16:creationId xmlns:a16="http://schemas.microsoft.com/office/drawing/2014/main" id="{F036A075-18AA-2AF2-DA17-A5779EAD3553}"/>
              </a:ext>
            </a:extLst>
          </p:cNvPr>
          <p:cNvPicPr>
            <a:picLocks noChangeAspect="1"/>
          </p:cNvPicPr>
          <p:nvPr/>
        </p:nvPicPr>
        <p:blipFill>
          <a:blip r:embed="rId13"/>
          <a:stretch>
            <a:fillRect/>
          </a:stretch>
        </p:blipFill>
        <p:spPr>
          <a:xfrm>
            <a:off x="6489485" y="3585333"/>
            <a:ext cx="377632" cy="377632"/>
          </a:xfrm>
          <a:prstGeom prst="rect">
            <a:avLst/>
          </a:prstGeom>
        </p:spPr>
      </p:pic>
      <p:pic>
        <p:nvPicPr>
          <p:cNvPr id="32" name="Picture 31">
            <a:extLst>
              <a:ext uri="{FF2B5EF4-FFF2-40B4-BE49-F238E27FC236}">
                <a16:creationId xmlns:a16="http://schemas.microsoft.com/office/drawing/2014/main" id="{3910BDAE-7E16-09F3-C373-7193359EA04F}"/>
              </a:ext>
            </a:extLst>
          </p:cNvPr>
          <p:cNvPicPr>
            <a:picLocks noChangeAspect="1"/>
          </p:cNvPicPr>
          <p:nvPr/>
        </p:nvPicPr>
        <p:blipFill>
          <a:blip r:embed="rId13"/>
          <a:stretch>
            <a:fillRect/>
          </a:stretch>
        </p:blipFill>
        <p:spPr>
          <a:xfrm>
            <a:off x="6489485" y="4882299"/>
            <a:ext cx="377632" cy="377632"/>
          </a:xfrm>
          <a:prstGeom prst="rect">
            <a:avLst/>
          </a:prstGeom>
        </p:spPr>
      </p:pic>
      <p:pic>
        <p:nvPicPr>
          <p:cNvPr id="33" name="Picture 32">
            <a:extLst>
              <a:ext uri="{FF2B5EF4-FFF2-40B4-BE49-F238E27FC236}">
                <a16:creationId xmlns:a16="http://schemas.microsoft.com/office/drawing/2014/main" id="{BA075D67-3E6A-D69D-DD13-E6B51F07B9A4}"/>
              </a:ext>
            </a:extLst>
          </p:cNvPr>
          <p:cNvPicPr>
            <a:picLocks noChangeAspect="1"/>
          </p:cNvPicPr>
          <p:nvPr/>
        </p:nvPicPr>
        <p:blipFill>
          <a:blip r:embed="rId13"/>
          <a:stretch>
            <a:fillRect/>
          </a:stretch>
        </p:blipFill>
        <p:spPr>
          <a:xfrm>
            <a:off x="6489485" y="6139723"/>
            <a:ext cx="377632" cy="377632"/>
          </a:xfrm>
          <a:prstGeom prst="rect">
            <a:avLst/>
          </a:prstGeom>
        </p:spPr>
      </p:pic>
      <p:pic>
        <p:nvPicPr>
          <p:cNvPr id="34" name="Picture 33">
            <a:extLst>
              <a:ext uri="{FF2B5EF4-FFF2-40B4-BE49-F238E27FC236}">
                <a16:creationId xmlns:a16="http://schemas.microsoft.com/office/drawing/2014/main" id="{02F7D68B-335A-8DB6-240E-F9280F815F18}"/>
              </a:ext>
            </a:extLst>
          </p:cNvPr>
          <p:cNvPicPr>
            <a:picLocks noChangeAspect="1"/>
          </p:cNvPicPr>
          <p:nvPr/>
        </p:nvPicPr>
        <p:blipFill>
          <a:blip r:embed="rId13"/>
          <a:stretch>
            <a:fillRect/>
          </a:stretch>
        </p:blipFill>
        <p:spPr>
          <a:xfrm>
            <a:off x="12942677" y="2296277"/>
            <a:ext cx="377632" cy="377632"/>
          </a:xfrm>
          <a:prstGeom prst="rect">
            <a:avLst/>
          </a:prstGeom>
        </p:spPr>
      </p:pic>
      <p:pic>
        <p:nvPicPr>
          <p:cNvPr id="35" name="Picture 34">
            <a:extLst>
              <a:ext uri="{FF2B5EF4-FFF2-40B4-BE49-F238E27FC236}">
                <a16:creationId xmlns:a16="http://schemas.microsoft.com/office/drawing/2014/main" id="{FD7004A0-E4CF-7DF5-097E-313B1FB3B9CA}"/>
              </a:ext>
            </a:extLst>
          </p:cNvPr>
          <p:cNvPicPr>
            <a:picLocks noChangeAspect="1"/>
          </p:cNvPicPr>
          <p:nvPr/>
        </p:nvPicPr>
        <p:blipFill>
          <a:blip r:embed="rId13"/>
          <a:stretch>
            <a:fillRect/>
          </a:stretch>
        </p:blipFill>
        <p:spPr>
          <a:xfrm>
            <a:off x="12942677" y="3585333"/>
            <a:ext cx="377632" cy="377632"/>
          </a:xfrm>
          <a:prstGeom prst="rect">
            <a:avLst/>
          </a:prstGeom>
        </p:spPr>
      </p:pic>
      <p:pic>
        <p:nvPicPr>
          <p:cNvPr id="36" name="Picture 35">
            <a:extLst>
              <a:ext uri="{FF2B5EF4-FFF2-40B4-BE49-F238E27FC236}">
                <a16:creationId xmlns:a16="http://schemas.microsoft.com/office/drawing/2014/main" id="{E76A8BC1-3602-48F0-41AE-27C80AF5249F}"/>
              </a:ext>
            </a:extLst>
          </p:cNvPr>
          <p:cNvPicPr>
            <a:picLocks noChangeAspect="1"/>
          </p:cNvPicPr>
          <p:nvPr/>
        </p:nvPicPr>
        <p:blipFill>
          <a:blip r:embed="rId13"/>
          <a:stretch>
            <a:fillRect/>
          </a:stretch>
        </p:blipFill>
        <p:spPr>
          <a:xfrm>
            <a:off x="12942677" y="4882299"/>
            <a:ext cx="377632" cy="377632"/>
          </a:xfrm>
          <a:prstGeom prst="rect">
            <a:avLst/>
          </a:prstGeom>
        </p:spPr>
      </p:pic>
      <p:pic>
        <p:nvPicPr>
          <p:cNvPr id="37" name="Picture 36">
            <a:extLst>
              <a:ext uri="{FF2B5EF4-FFF2-40B4-BE49-F238E27FC236}">
                <a16:creationId xmlns:a16="http://schemas.microsoft.com/office/drawing/2014/main" id="{A70DEA7E-5076-3F27-52FC-87B5EBCD29AA}"/>
              </a:ext>
            </a:extLst>
          </p:cNvPr>
          <p:cNvPicPr>
            <a:picLocks noChangeAspect="1"/>
          </p:cNvPicPr>
          <p:nvPr/>
        </p:nvPicPr>
        <p:blipFill>
          <a:blip r:embed="rId13"/>
          <a:stretch>
            <a:fillRect/>
          </a:stretch>
        </p:blipFill>
        <p:spPr>
          <a:xfrm>
            <a:off x="12942677" y="6139723"/>
            <a:ext cx="377632" cy="377632"/>
          </a:xfrm>
          <a:prstGeom prst="rect">
            <a:avLst/>
          </a:prstGeom>
        </p:spPr>
      </p:pic>
      <p:pic>
        <p:nvPicPr>
          <p:cNvPr id="38" name="Picture 37">
            <a:extLst>
              <a:ext uri="{FF2B5EF4-FFF2-40B4-BE49-F238E27FC236}">
                <a16:creationId xmlns:a16="http://schemas.microsoft.com/office/drawing/2014/main" id="{6652C23A-7B21-9A1C-FE2A-E28BF39E1E4C}"/>
              </a:ext>
            </a:extLst>
          </p:cNvPr>
          <p:cNvPicPr>
            <a:picLocks noChangeAspect="1"/>
          </p:cNvPicPr>
          <p:nvPr/>
        </p:nvPicPr>
        <p:blipFill>
          <a:blip r:embed="rId14"/>
          <a:stretch>
            <a:fillRect/>
          </a:stretch>
        </p:blipFill>
        <p:spPr>
          <a:xfrm>
            <a:off x="6535234" y="2099598"/>
            <a:ext cx="528320" cy="548640"/>
          </a:xfrm>
          <a:prstGeom prst="rect">
            <a:avLst/>
          </a:prstGeom>
        </p:spPr>
      </p:pic>
      <p:sp>
        <p:nvSpPr>
          <p:cNvPr id="5" name="TextBox 4">
            <a:extLst>
              <a:ext uri="{FF2B5EF4-FFF2-40B4-BE49-F238E27FC236}">
                <a16:creationId xmlns:a16="http://schemas.microsoft.com/office/drawing/2014/main" id="{36B5C05F-DCA1-D183-DCAE-564ACC164D7C}"/>
              </a:ext>
            </a:extLst>
          </p:cNvPr>
          <p:cNvSpPr txBox="1"/>
          <p:nvPr/>
        </p:nvSpPr>
        <p:spPr>
          <a:xfrm>
            <a:off x="1340094"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646641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4A901F-44FC-1886-0008-6D9E891B9406}"/>
              </a:ext>
            </a:extLst>
          </p:cNvPr>
          <p:cNvPicPr>
            <a:picLocks noChangeAspect="1"/>
          </p:cNvPicPr>
          <p:nvPr/>
        </p:nvPicPr>
        <p:blipFill>
          <a:blip r:embed="rId3"/>
          <a:stretch>
            <a:fillRect/>
          </a:stretch>
        </p:blipFill>
        <p:spPr>
          <a:xfrm>
            <a:off x="-309059" y="0"/>
            <a:ext cx="5726362"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8" name="TextBox 7">
            <a:extLst>
              <a:ext uri="{FF2B5EF4-FFF2-40B4-BE49-F238E27FC236}">
                <a16:creationId xmlns:a16="http://schemas.microsoft.com/office/drawing/2014/main" id="{3E407DFC-F9B4-42DE-B655-632C5FA42725}"/>
              </a:ext>
            </a:extLst>
          </p:cNvPr>
          <p:cNvSpPr txBox="1"/>
          <p:nvPr/>
        </p:nvSpPr>
        <p:spPr>
          <a:xfrm>
            <a:off x="5968177" y="1341035"/>
            <a:ext cx="6292107" cy="978729"/>
          </a:xfrm>
          <a:prstGeom prst="rect">
            <a:avLst/>
          </a:prstGeom>
          <a:noFill/>
        </p:spPr>
        <p:txBody>
          <a:bodyPr wrap="none" rtlCol="0">
            <a:spAutoFit/>
          </a:bodyPr>
          <a:lstStyle/>
          <a:p>
            <a:pPr defTabSz="1463040">
              <a:buClr>
                <a:srgbClr val="000000"/>
              </a:buClr>
            </a:pPr>
            <a:r>
              <a:rPr lang="en-US" sz="2880" kern="0" dirty="0">
                <a:solidFill>
                  <a:srgbClr val="516473">
                    <a:lumMod val="60000"/>
                    <a:lumOff val="40000"/>
                  </a:srgbClr>
                </a:solidFill>
                <a:latin typeface="Montserrat" pitchFamily="2" charset="77"/>
                <a:cs typeface="Arial"/>
                <a:sym typeface="Arial"/>
              </a:rPr>
              <a:t>Comptroller General of Fed Govt.</a:t>
            </a:r>
            <a:br>
              <a:rPr lang="en-US" sz="2880" kern="0" dirty="0">
                <a:solidFill>
                  <a:srgbClr val="516473">
                    <a:lumMod val="60000"/>
                    <a:lumOff val="40000"/>
                  </a:srgbClr>
                </a:solidFill>
                <a:latin typeface="Montserrat" pitchFamily="2" charset="77"/>
                <a:cs typeface="Arial"/>
                <a:sym typeface="Arial"/>
              </a:rPr>
            </a:br>
            <a:r>
              <a:rPr lang="en-US" sz="2880" kern="0" dirty="0">
                <a:solidFill>
                  <a:srgbClr val="516473">
                    <a:lumMod val="60000"/>
                    <a:lumOff val="40000"/>
                  </a:srgbClr>
                </a:solidFill>
                <a:latin typeface="Montserrat" pitchFamily="2" charset="77"/>
                <a:cs typeface="Arial"/>
                <a:sym typeface="Arial"/>
              </a:rPr>
              <a:t>Chief Auditor Board of S.S.</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6" y="2375163"/>
            <a:ext cx="3586238" cy="683264"/>
          </a:xfrm>
          <a:prstGeom prst="rect">
            <a:avLst/>
          </a:prstGeom>
          <a:noFill/>
        </p:spPr>
        <p:txBody>
          <a:bodyPr wrap="none" rtlCol="0">
            <a:spAutoFit/>
          </a:bodyPr>
          <a:lstStyle/>
          <a:p>
            <a:pPr defTabSz="1463040">
              <a:buClr>
                <a:srgbClr val="000000"/>
              </a:buClr>
            </a:pPr>
            <a:r>
              <a:rPr lang="en-US" sz="3840" kern="0" dirty="0">
                <a:solidFill>
                  <a:srgbClr val="22201C"/>
                </a:solidFill>
                <a:latin typeface="Montserrat" pitchFamily="2" charset="77"/>
                <a:cs typeface="Arial"/>
                <a:sym typeface="Arial"/>
              </a:rPr>
              <a:t>David Walker</a:t>
            </a:r>
          </a:p>
        </p:txBody>
      </p:sp>
      <p:sp>
        <p:nvSpPr>
          <p:cNvPr id="2" name="TextBox 1">
            <a:extLst>
              <a:ext uri="{FF2B5EF4-FFF2-40B4-BE49-F238E27FC236}">
                <a16:creationId xmlns:a16="http://schemas.microsoft.com/office/drawing/2014/main" id="{4AB37AB3-C1EE-DD3A-5F98-8D39E7FE0901}"/>
              </a:ext>
            </a:extLst>
          </p:cNvPr>
          <p:cNvSpPr txBox="1"/>
          <p:nvPr/>
        </p:nvSpPr>
        <p:spPr>
          <a:xfrm>
            <a:off x="5968177" y="3119356"/>
            <a:ext cx="7346114" cy="2850011"/>
          </a:xfrm>
          <a:prstGeom prst="rect">
            <a:avLst/>
          </a:prstGeom>
          <a:noFill/>
        </p:spPr>
        <p:txBody>
          <a:bodyPr wrap="square" rtlCol="0">
            <a:spAutoFit/>
          </a:bodyPr>
          <a:lstStyle/>
          <a:p>
            <a:pPr defTabSz="1463040">
              <a:buClr>
                <a:srgbClr val="000000"/>
              </a:buClr>
            </a:pPr>
            <a:r>
              <a:rPr lang="en-US" sz="2560" kern="0" dirty="0">
                <a:solidFill>
                  <a:srgbClr val="22201C">
                    <a:lumMod val="75000"/>
                    <a:lumOff val="25000"/>
                  </a:srgbClr>
                </a:solidFill>
                <a:latin typeface="Lato Light" panose="020F0302020204030203" pitchFamily="34" charset="77"/>
                <a:cs typeface="Arial"/>
                <a:sym typeface="Arial"/>
              </a:rPr>
              <a:t>Under bush and Clinton. 1998-2008. Medicare is 5x more expensive than SS. In order to deliver on these promises you will have to double taxes immediately. Resigned in 2008 due to concerns – wrote “come back America” where he diagnosed the problem. Tax rates have to double, or we go broke as a nation. </a:t>
            </a:r>
          </a:p>
        </p:txBody>
      </p:sp>
      <p:sp>
        <p:nvSpPr>
          <p:cNvPr id="12" name="TextBox 11">
            <a:extLst>
              <a:ext uri="{FF2B5EF4-FFF2-40B4-BE49-F238E27FC236}">
                <a16:creationId xmlns:a16="http://schemas.microsoft.com/office/drawing/2014/main" id="{CB094836-9BC9-DCF8-980E-F1C9C5C35D00}"/>
              </a:ext>
            </a:extLst>
          </p:cNvPr>
          <p:cNvSpPr txBox="1"/>
          <p:nvPr/>
        </p:nvSpPr>
        <p:spPr>
          <a:xfrm>
            <a:off x="5968177" y="6918336"/>
            <a:ext cx="2077813" cy="289310"/>
          </a:xfrm>
          <a:prstGeom prst="rect">
            <a:avLst/>
          </a:prstGeom>
          <a:noFill/>
        </p:spPr>
        <p:txBody>
          <a:bodyPr wrap="none" rtlCol="0">
            <a:spAutoFit/>
          </a:bodyPr>
          <a:lstStyle/>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Source:</a:t>
            </a:r>
          </a:p>
          <a:p>
            <a:pPr defTabSz="1463040">
              <a:buClr>
                <a:srgbClr val="000000"/>
              </a:buClr>
            </a:pPr>
            <a:r>
              <a:rPr lang="en-US" sz="640" kern="0" dirty="0">
                <a:solidFill>
                  <a:srgbClr val="516473">
                    <a:lumMod val="60000"/>
                    <a:lumOff val="40000"/>
                  </a:srgbClr>
                </a:solidFill>
                <a:latin typeface="Lato" panose="020F0502020204030203" pitchFamily="34" charset="77"/>
                <a:cs typeface="Arial"/>
                <a:sym typeface="Arial"/>
              </a:rPr>
              <a:t>https://</a:t>
            </a:r>
            <a:r>
              <a:rPr lang="en-US" sz="640" kern="0" dirty="0" err="1">
                <a:solidFill>
                  <a:srgbClr val="516473">
                    <a:lumMod val="60000"/>
                    <a:lumOff val="40000"/>
                  </a:srgbClr>
                </a:solidFill>
                <a:latin typeface="Lato" panose="020F0502020204030203" pitchFamily="34" charset="77"/>
                <a:cs typeface="Arial"/>
                <a:sym typeface="Arial"/>
              </a:rPr>
              <a:t>news.nau.edu</a:t>
            </a:r>
            <a:r>
              <a:rPr lang="en-US" sz="640" kern="0" dirty="0">
                <a:solidFill>
                  <a:srgbClr val="516473">
                    <a:lumMod val="60000"/>
                    <a:lumOff val="40000"/>
                  </a:srgbClr>
                </a:solidFill>
                <a:latin typeface="Lato" panose="020F0502020204030203" pitchFamily="34" charset="77"/>
                <a:cs typeface="Arial"/>
                <a:sym typeface="Arial"/>
              </a:rPr>
              <a:t>/economic-outlook-conference/</a:t>
            </a:r>
          </a:p>
        </p:txBody>
      </p:sp>
      <p:sp>
        <p:nvSpPr>
          <p:cNvPr id="5" name="TextBox 4">
            <a:extLst>
              <a:ext uri="{FF2B5EF4-FFF2-40B4-BE49-F238E27FC236}">
                <a16:creationId xmlns:a16="http://schemas.microsoft.com/office/drawing/2014/main" id="{D2ABAE00-33E1-C410-5042-ACD7B586C8F8}"/>
              </a:ext>
            </a:extLst>
          </p:cNvPr>
          <p:cNvSpPr txBox="1"/>
          <p:nvPr/>
        </p:nvSpPr>
        <p:spPr>
          <a:xfrm>
            <a:off x="1340094"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297201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E3500B-992A-C6A8-1A20-4A1A384FADC3}"/>
              </a:ext>
            </a:extLst>
          </p:cNvPr>
          <p:cNvPicPr>
            <a:picLocks noGrp="1" noRot="1" noChangeAspect="1" noMove="1" noResize="1" noEditPoints="1" noAdjustHandles="1" noChangeArrowheads="1" noChangeShapeType="1" noCrop="1"/>
          </p:cNvPicPr>
          <p:nvPr/>
        </p:nvPicPr>
        <p:blipFill rotWithShape="1">
          <a:blip r:embed="rId3"/>
          <a:srcRect l="3374" r="3374"/>
          <a:stretch/>
        </p:blipFill>
        <p:spPr>
          <a:xfrm>
            <a:off x="1" y="1"/>
            <a:ext cx="14630398" cy="8220506"/>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6" name="TextBox 5">
            <a:extLst>
              <a:ext uri="{FF2B5EF4-FFF2-40B4-BE49-F238E27FC236}">
                <a16:creationId xmlns:a16="http://schemas.microsoft.com/office/drawing/2014/main" id="{C99DCB3D-9E65-EF9F-3281-70F24B5CD97E}"/>
              </a:ext>
            </a:extLst>
          </p:cNvPr>
          <p:cNvSpPr txBox="1"/>
          <p:nvPr/>
        </p:nvSpPr>
        <p:spPr>
          <a:xfrm>
            <a:off x="1915368" y="1760609"/>
            <a:ext cx="4188666" cy="880241"/>
          </a:xfrm>
          <a:prstGeom prst="rect">
            <a:avLst/>
          </a:prstGeom>
          <a:noFill/>
        </p:spPr>
        <p:txBody>
          <a:bodyPr wrap="square" rtlCol="0">
            <a:spAutoFit/>
          </a:bodyPr>
          <a:lstStyle/>
          <a:p>
            <a:pPr defTabSz="1463040">
              <a:buClr>
                <a:srgbClr val="000000"/>
              </a:buClr>
            </a:pPr>
            <a:r>
              <a:rPr lang="en-US" sz="2560" kern="0" dirty="0">
                <a:solidFill>
                  <a:srgbClr val="FFFFFF"/>
                </a:solidFill>
                <a:latin typeface="Montserrat" pitchFamily="2" charset="77"/>
                <a:cs typeface="Arial"/>
                <a:sym typeface="Arial"/>
              </a:rPr>
              <a:t>Entitlement programs are a </a:t>
            </a:r>
            <a:r>
              <a:rPr lang="en-US" sz="2560" b="1" kern="0" dirty="0">
                <a:solidFill>
                  <a:srgbClr val="FFFFFF"/>
                </a:solidFill>
                <a:latin typeface="Montserrat" pitchFamily="2" charset="77"/>
                <a:cs typeface="Arial"/>
                <a:sym typeface="Arial"/>
              </a:rPr>
              <a:t>fiscal cancer</a:t>
            </a:r>
          </a:p>
        </p:txBody>
      </p:sp>
      <p:sp>
        <p:nvSpPr>
          <p:cNvPr id="7" name="TextBox 6">
            <a:extLst>
              <a:ext uri="{FF2B5EF4-FFF2-40B4-BE49-F238E27FC236}">
                <a16:creationId xmlns:a16="http://schemas.microsoft.com/office/drawing/2014/main" id="{41174200-75F5-5AE4-E5C8-A02D42D5CB5F}"/>
              </a:ext>
            </a:extLst>
          </p:cNvPr>
          <p:cNvSpPr txBox="1"/>
          <p:nvPr/>
        </p:nvSpPr>
        <p:spPr>
          <a:xfrm>
            <a:off x="8536245" y="1760609"/>
            <a:ext cx="4188666" cy="1274195"/>
          </a:xfrm>
          <a:prstGeom prst="rect">
            <a:avLst/>
          </a:prstGeom>
          <a:noFill/>
        </p:spPr>
        <p:txBody>
          <a:bodyPr wrap="square" rtlCol="0">
            <a:spAutoFit/>
          </a:bodyPr>
          <a:lstStyle/>
          <a:p>
            <a:pPr algn="r" defTabSz="1463040">
              <a:buClr>
                <a:srgbClr val="000000"/>
              </a:buClr>
            </a:pPr>
            <a:r>
              <a:rPr lang="en-US" sz="2560" kern="0" dirty="0">
                <a:solidFill>
                  <a:srgbClr val="FFFFFF"/>
                </a:solidFill>
                <a:latin typeface="Montserrat" pitchFamily="2" charset="77"/>
                <a:cs typeface="Arial"/>
                <a:sym typeface="Arial"/>
              </a:rPr>
              <a:t>In order to keep these promises, tax rates have to </a:t>
            </a:r>
            <a:r>
              <a:rPr lang="en-US" sz="2560" b="1" kern="0" dirty="0">
                <a:solidFill>
                  <a:srgbClr val="FFFFFF"/>
                </a:solidFill>
                <a:latin typeface="Montserrat" pitchFamily="2" charset="77"/>
                <a:cs typeface="Arial"/>
                <a:sym typeface="Arial"/>
              </a:rPr>
              <a:t>double</a:t>
            </a:r>
          </a:p>
        </p:txBody>
      </p:sp>
      <p:sp>
        <p:nvSpPr>
          <p:cNvPr id="10" name="TextBox 9">
            <a:extLst>
              <a:ext uri="{FF2B5EF4-FFF2-40B4-BE49-F238E27FC236}">
                <a16:creationId xmlns:a16="http://schemas.microsoft.com/office/drawing/2014/main" id="{5C05F410-17D4-1A46-13B7-C5D9F26121AF}"/>
              </a:ext>
            </a:extLst>
          </p:cNvPr>
          <p:cNvSpPr txBox="1"/>
          <p:nvPr/>
        </p:nvSpPr>
        <p:spPr>
          <a:xfrm>
            <a:off x="1915368" y="5046250"/>
            <a:ext cx="4188666" cy="1274195"/>
          </a:xfrm>
          <a:prstGeom prst="rect">
            <a:avLst/>
          </a:prstGeom>
          <a:noFill/>
        </p:spPr>
        <p:txBody>
          <a:bodyPr wrap="square" rtlCol="0">
            <a:spAutoFit/>
          </a:bodyPr>
          <a:lstStyle/>
          <a:p>
            <a:pPr defTabSz="1463040">
              <a:buClr>
                <a:srgbClr val="000000"/>
              </a:buClr>
            </a:pPr>
            <a:r>
              <a:rPr lang="en-US" sz="2560" kern="0" dirty="0">
                <a:solidFill>
                  <a:srgbClr val="FFFFFF"/>
                </a:solidFill>
                <a:latin typeface="Montserrat" pitchFamily="2" charset="77"/>
                <a:cs typeface="Arial"/>
                <a:sym typeface="Arial"/>
              </a:rPr>
              <a:t>Medicare is 5 time more expensive than </a:t>
            </a:r>
            <a:r>
              <a:rPr lang="en-US" sz="2560" b="1" kern="0" dirty="0">
                <a:solidFill>
                  <a:srgbClr val="FFFFFF"/>
                </a:solidFill>
                <a:latin typeface="Montserrat" pitchFamily="2" charset="77"/>
                <a:cs typeface="Arial"/>
                <a:sym typeface="Arial"/>
              </a:rPr>
              <a:t>Social Security</a:t>
            </a:r>
          </a:p>
        </p:txBody>
      </p:sp>
      <p:sp>
        <p:nvSpPr>
          <p:cNvPr id="13" name="TextBox 12">
            <a:extLst>
              <a:ext uri="{FF2B5EF4-FFF2-40B4-BE49-F238E27FC236}">
                <a16:creationId xmlns:a16="http://schemas.microsoft.com/office/drawing/2014/main" id="{AB9CFA4A-232A-549D-D20B-B4C826183A25}"/>
              </a:ext>
            </a:extLst>
          </p:cNvPr>
          <p:cNvSpPr txBox="1"/>
          <p:nvPr/>
        </p:nvSpPr>
        <p:spPr>
          <a:xfrm>
            <a:off x="8536245" y="4674290"/>
            <a:ext cx="4188666" cy="2456057"/>
          </a:xfrm>
          <a:prstGeom prst="rect">
            <a:avLst/>
          </a:prstGeom>
          <a:noFill/>
        </p:spPr>
        <p:txBody>
          <a:bodyPr wrap="square" rtlCol="0">
            <a:spAutoFit/>
          </a:bodyPr>
          <a:lstStyle/>
          <a:p>
            <a:pPr algn="r" defTabSz="1463040">
              <a:buClr>
                <a:srgbClr val="000000"/>
              </a:buClr>
            </a:pPr>
            <a:r>
              <a:rPr lang="en-US" sz="2560" kern="0" dirty="0">
                <a:solidFill>
                  <a:srgbClr val="FFFFFF"/>
                </a:solidFill>
                <a:latin typeface="Montserrat" pitchFamily="2" charset="77"/>
                <a:cs typeface="Arial"/>
                <a:sym typeface="Arial"/>
              </a:rPr>
              <a:t>With no change </a:t>
            </a:r>
          </a:p>
          <a:p>
            <a:pPr algn="r" defTabSz="1463040">
              <a:buClr>
                <a:srgbClr val="000000"/>
              </a:buClr>
            </a:pPr>
            <a:r>
              <a:rPr lang="en-US" sz="2560" kern="0" dirty="0">
                <a:solidFill>
                  <a:srgbClr val="FFFFFF"/>
                </a:solidFill>
                <a:latin typeface="Montserrat" pitchFamily="2" charset="77"/>
                <a:cs typeface="Arial"/>
                <a:sym typeface="Arial"/>
              </a:rPr>
              <a:t>in tax rates, the </a:t>
            </a:r>
          </a:p>
          <a:p>
            <a:pPr algn="r" defTabSz="1463040">
              <a:buClr>
                <a:srgbClr val="000000"/>
              </a:buClr>
            </a:pPr>
            <a:r>
              <a:rPr lang="en-US" sz="2560" kern="0" dirty="0">
                <a:solidFill>
                  <a:srgbClr val="FFFFFF"/>
                </a:solidFill>
                <a:latin typeface="Montserrat" pitchFamily="2" charset="77"/>
                <a:cs typeface="Arial"/>
                <a:sym typeface="Arial"/>
              </a:rPr>
              <a:t>national debt will </a:t>
            </a:r>
          </a:p>
          <a:p>
            <a:pPr algn="r" defTabSz="1463040">
              <a:buClr>
                <a:srgbClr val="000000"/>
              </a:buClr>
            </a:pPr>
            <a:r>
              <a:rPr lang="en-US" sz="2560" kern="0" dirty="0">
                <a:solidFill>
                  <a:srgbClr val="FFFFFF"/>
                </a:solidFill>
                <a:latin typeface="Montserrat" pitchFamily="2" charset="77"/>
                <a:cs typeface="Arial"/>
                <a:sym typeface="Arial"/>
              </a:rPr>
              <a:t>grow by </a:t>
            </a:r>
            <a:r>
              <a:rPr lang="en-US" sz="2560" b="1" kern="0" dirty="0">
                <a:solidFill>
                  <a:srgbClr val="FFFFFF"/>
                </a:solidFill>
                <a:latin typeface="Montserrat" pitchFamily="2" charset="77"/>
                <a:cs typeface="Arial"/>
                <a:sym typeface="Arial"/>
              </a:rPr>
              <a:t>$2 Trillion </a:t>
            </a:r>
            <a:r>
              <a:rPr lang="en-US" sz="2560" kern="0" dirty="0">
                <a:solidFill>
                  <a:srgbClr val="FFFFFF"/>
                </a:solidFill>
                <a:latin typeface="Montserrat" pitchFamily="2" charset="77"/>
                <a:cs typeface="Arial"/>
                <a:sym typeface="Arial"/>
              </a:rPr>
              <a:t>per year, every year until it reaches </a:t>
            </a:r>
            <a:r>
              <a:rPr lang="en-US" sz="2560" b="1" kern="0" dirty="0">
                <a:solidFill>
                  <a:srgbClr val="FFFFFF"/>
                </a:solidFill>
                <a:latin typeface="Montserrat" pitchFamily="2" charset="77"/>
                <a:cs typeface="Arial"/>
                <a:sym typeface="Arial"/>
              </a:rPr>
              <a:t>$53 Trillion</a:t>
            </a:r>
          </a:p>
        </p:txBody>
      </p:sp>
      <p:sp>
        <p:nvSpPr>
          <p:cNvPr id="2" name="TextBox 1">
            <a:extLst>
              <a:ext uri="{FF2B5EF4-FFF2-40B4-BE49-F238E27FC236}">
                <a16:creationId xmlns:a16="http://schemas.microsoft.com/office/drawing/2014/main" id="{305E0854-2568-A4A7-37ED-F23EA5E6B2BA}"/>
              </a:ext>
            </a:extLst>
          </p:cNvPr>
          <p:cNvSpPr txBox="1"/>
          <p:nvPr/>
        </p:nvSpPr>
        <p:spPr>
          <a:xfrm>
            <a:off x="1340094"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172663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 name="Rectangle"/>
          <p:cNvSpPr/>
          <p:nvPr/>
        </p:nvSpPr>
        <p:spPr>
          <a:xfrm>
            <a:off x="762718" y="-1"/>
            <a:ext cx="5081491" cy="8229601"/>
          </a:xfrm>
          <a:prstGeom prst="rect">
            <a:avLst/>
          </a:prstGeom>
          <a:gradFill>
            <a:gsLst>
              <a:gs pos="0">
                <a:srgbClr val="FFFFFF"/>
              </a:gs>
              <a:gs pos="100000">
                <a:srgbClr val="EBEBEB"/>
              </a:gs>
            </a:gsLst>
          </a:gra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2724" name="Rectangle"/>
          <p:cNvSpPr/>
          <p:nvPr/>
        </p:nvSpPr>
        <p:spPr>
          <a:xfrm>
            <a:off x="0" y="-1"/>
            <a:ext cx="762718" cy="8229601"/>
          </a:xfrm>
          <a:prstGeom prst="rect">
            <a:avLst/>
          </a:prstGeom>
          <a:solidFill>
            <a:schemeClr val="accent1"/>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2725" name="This would be some short story"/>
          <p:cNvSpPr txBox="1"/>
          <p:nvPr/>
        </p:nvSpPr>
        <p:spPr>
          <a:xfrm>
            <a:off x="1700934" y="1388615"/>
            <a:ext cx="3859333" cy="601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 tIns="30480" rIns="30480" bIns="30480">
            <a:spAutoFit/>
          </a:bodyPr>
          <a:lstStyle>
            <a:lvl1pPr>
              <a:lnSpc>
                <a:spcPct val="90000"/>
              </a:lnSpc>
              <a:defRPr sz="6500" spc="0">
                <a:latin typeface="+mn-lt"/>
                <a:ea typeface="+mn-ea"/>
                <a:cs typeface="+mn-cs"/>
                <a:sym typeface="Montserrat Bold"/>
              </a:defRPr>
            </a:lvl1pPr>
          </a:lstStyle>
          <a:p>
            <a:pPr defTabSz="495300" hangingPunct="0"/>
            <a:r>
              <a:rPr lang="en-US" sz="3900" kern="0" dirty="0">
                <a:solidFill>
                  <a:srgbClr val="454546"/>
                </a:solidFill>
                <a:latin typeface="Montserrat Bold"/>
              </a:rPr>
              <a:t>DISCLAIMER</a:t>
            </a:r>
            <a:endParaRPr sz="3900" kern="0" dirty="0">
              <a:solidFill>
                <a:srgbClr val="454546"/>
              </a:solidFill>
              <a:latin typeface="Montserrat Bold"/>
            </a:endParaRPr>
          </a:p>
        </p:txBody>
      </p:sp>
      <p:sp>
        <p:nvSpPr>
          <p:cNvPr id="2726" name="Awesome template"/>
          <p:cNvSpPr txBox="1"/>
          <p:nvPr/>
        </p:nvSpPr>
        <p:spPr>
          <a:xfrm>
            <a:off x="1700934" y="970243"/>
            <a:ext cx="3859333" cy="316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 tIns="30480" rIns="30480" bIns="30480">
            <a:spAutoFit/>
          </a:bodyPr>
          <a:lstStyle>
            <a:lvl1pPr>
              <a:lnSpc>
                <a:spcPct val="120000"/>
              </a:lnSpc>
              <a:defRPr sz="2500" cap="all" spc="125">
                <a:latin typeface="+mn-lt"/>
                <a:ea typeface="+mn-ea"/>
                <a:cs typeface="+mn-cs"/>
                <a:sym typeface="Montserrat Bold"/>
              </a:defRPr>
            </a:lvl1pPr>
          </a:lstStyle>
          <a:p>
            <a:pPr defTabSz="495300" hangingPunct="0"/>
            <a:r>
              <a:rPr lang="en-US" sz="1500" i="1" kern="0" spc="75" dirty="0">
                <a:solidFill>
                  <a:srgbClr val="FF0000"/>
                </a:solidFill>
                <a:latin typeface="Montserrat Bold"/>
              </a:rPr>
              <a:t>*Insert Firm Name</a:t>
            </a:r>
            <a:endParaRPr sz="1500" i="1" kern="0" spc="75" dirty="0">
              <a:solidFill>
                <a:srgbClr val="FF0000"/>
              </a:solidFill>
              <a:latin typeface="Montserrat Bold"/>
            </a:endParaRPr>
          </a:p>
        </p:txBody>
      </p:sp>
      <p:sp>
        <p:nvSpPr>
          <p:cNvPr id="2730" name="Lorem ipsum dolor sit elit, consect loreretur adipiscing nisi aute. ipsum sit elit, Lorem ipsum dolor sit elit, Lorem ipsum dolor sit elit, consect"/>
          <p:cNvSpPr txBox="1"/>
          <p:nvPr/>
        </p:nvSpPr>
        <p:spPr>
          <a:xfrm>
            <a:off x="1700934" y="2112385"/>
            <a:ext cx="3570781" cy="8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p>
            <a:pPr algn="just" defTabSz="495300" hangingPunct="0">
              <a:lnSpc>
                <a:spcPct val="120000"/>
              </a:lnSpc>
              <a:spcAft>
                <a:spcPts val="360"/>
              </a:spcAft>
            </a:pPr>
            <a:r>
              <a:rPr lang="en-US" sz="1080" kern="0" spc="32" dirty="0">
                <a:solidFill>
                  <a:srgbClr val="454546"/>
                </a:solidFill>
                <a:latin typeface="Montserrat Bold"/>
                <a:cs typeface="Arial" panose="020B0604020202020204" pitchFamily="34" charset="0"/>
                <a:sym typeface="Raleway"/>
              </a:rPr>
              <a:t>This material is provided courtesy of </a:t>
            </a:r>
            <a:r>
              <a:rPr lang="en-US" sz="1080" i="1" kern="0" spc="32" dirty="0">
                <a:solidFill>
                  <a:srgbClr val="FF0000"/>
                </a:solidFill>
                <a:latin typeface="Montserrat Bold"/>
                <a:cs typeface="Arial" panose="020B0604020202020204" pitchFamily="34" charset="0"/>
                <a:sym typeface="Raleway"/>
              </a:rPr>
              <a:t>*Insert firm name* </a:t>
            </a:r>
            <a:r>
              <a:rPr lang="en-US" sz="1080" kern="0" spc="32" dirty="0">
                <a:solidFill>
                  <a:srgbClr val="454546"/>
                </a:solidFill>
                <a:latin typeface="Montserrat Bold"/>
                <a:cs typeface="Arial" panose="020B0604020202020204" pitchFamily="34" charset="0"/>
                <a:sym typeface="Raleway"/>
              </a:rPr>
              <a:t>and contains general information to help you understand financial planning strategies.</a:t>
            </a:r>
          </a:p>
        </p:txBody>
      </p:sp>
      <p:sp>
        <p:nvSpPr>
          <p:cNvPr id="2731" name="Lorem ipsum dolor sit amet, consectetur adipiscing elit, sed do eiusmod tempor incididunt ut labore et dolore magna aliqua. Ut enim ad minim veniam.…"/>
          <p:cNvSpPr txBox="1"/>
          <p:nvPr/>
        </p:nvSpPr>
        <p:spPr>
          <a:xfrm>
            <a:off x="6881855" y="665248"/>
            <a:ext cx="7248221" cy="7041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Throughout the presentation, we may generally discuss different financial vehicles; however, nothing I say should be construed as a recommendation to buy or sell any financial vehicle, nor should it be used to make decisions today about your investments.</a:t>
            </a:r>
          </a:p>
          <a:p>
            <a:pPr algn="just" defTabSz="495300" hangingPunct="0">
              <a:lnSpc>
                <a:spcPct val="120000"/>
              </a:lnSpc>
              <a:spcAft>
                <a:spcPts val="360"/>
              </a:spcAft>
            </a:pPr>
            <a:endParaRPr lang="en-US" sz="1080" kern="0" spc="32" dirty="0">
              <a:solidFill>
                <a:srgbClr val="454546"/>
              </a:solidFill>
              <a:latin typeface="Raleway"/>
              <a:cs typeface="Arial" panose="020B0604020202020204" pitchFamily="34" charset="0"/>
              <a:sym typeface="Raleway"/>
            </a:endParaRPr>
          </a:p>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My goal with this presentation is to expose you to ideas and financial vehicles and strategies that may help you work toward your financial goals. Please understand that I cannot make any promises or guarantees that you will accomplish such goals. All investments are subject to risk, including the potential loss of principal. No investment strategy can guarantee a profit or protect against loss in periods of declining values.</a:t>
            </a:r>
          </a:p>
          <a:p>
            <a:pPr algn="just" defTabSz="495300" hangingPunct="0">
              <a:lnSpc>
                <a:spcPct val="120000"/>
              </a:lnSpc>
              <a:spcAft>
                <a:spcPts val="360"/>
              </a:spcAft>
            </a:pPr>
            <a:endParaRPr lang="en-US" sz="1080" kern="0" spc="32" dirty="0">
              <a:solidFill>
                <a:srgbClr val="454546"/>
              </a:solidFill>
              <a:latin typeface="Raleway"/>
              <a:cs typeface="Arial" panose="020B0604020202020204" pitchFamily="34" charset="0"/>
              <a:sym typeface="Raleway"/>
            </a:endParaRPr>
          </a:p>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Any references to protection benefits generally refer to fixed insurance products. Insurance and annuity product guarantees are backed by the financial strength and claims-paying ability of the issuing insurance company.</a:t>
            </a:r>
          </a:p>
          <a:p>
            <a:pPr algn="just" defTabSz="495300" hangingPunct="0">
              <a:lnSpc>
                <a:spcPct val="120000"/>
              </a:lnSpc>
              <a:spcAft>
                <a:spcPts val="360"/>
              </a:spcAft>
            </a:pPr>
            <a:endParaRPr lang="en-US" sz="1080" kern="0" spc="32" dirty="0">
              <a:solidFill>
                <a:srgbClr val="454546"/>
              </a:solidFill>
              <a:latin typeface="Raleway"/>
              <a:cs typeface="Arial" panose="020B0604020202020204" pitchFamily="34" charset="0"/>
              <a:sym typeface="Raleway"/>
            </a:endParaRPr>
          </a:p>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This presentation is designed to provide general information on the subjects covered. It is not, however, intended to provide specific legal or tax advice and cannot be used to avoid tax penalties or to promote, market or recommend any tax plan or arrangement. Please note that </a:t>
            </a:r>
            <a:r>
              <a:rPr lang="en-US" sz="1080" i="1" kern="0" spc="32" dirty="0">
                <a:solidFill>
                  <a:srgbClr val="FF0000"/>
                </a:solidFill>
                <a:latin typeface="Raleway"/>
                <a:cs typeface="Arial" panose="020B0604020202020204" pitchFamily="34" charset="0"/>
                <a:sym typeface="Raleway"/>
              </a:rPr>
              <a:t>*Insert Firm Name* </a:t>
            </a:r>
            <a:r>
              <a:rPr lang="en-US" sz="1080" kern="0" spc="32" dirty="0">
                <a:solidFill>
                  <a:srgbClr val="454546"/>
                </a:solidFill>
                <a:latin typeface="Raleway"/>
                <a:cs typeface="Arial" panose="020B0604020202020204" pitchFamily="34" charset="0"/>
                <a:sym typeface="Raleway"/>
              </a:rPr>
              <a:t>and its representatives do not give legal or tax advice. You are encouraged to consult your tax advisor or attorney.</a:t>
            </a:r>
          </a:p>
          <a:p>
            <a:pPr algn="just" defTabSz="495300" hangingPunct="0">
              <a:lnSpc>
                <a:spcPct val="120000"/>
              </a:lnSpc>
              <a:spcAft>
                <a:spcPts val="360"/>
              </a:spcAft>
            </a:pPr>
            <a:endParaRPr lang="en-US" sz="1080" kern="0" spc="32" dirty="0">
              <a:solidFill>
                <a:srgbClr val="454546"/>
              </a:solidFill>
              <a:latin typeface="Raleway"/>
              <a:cs typeface="Arial" panose="020B0604020202020204" pitchFamily="34" charset="0"/>
              <a:sym typeface="Raleway"/>
            </a:endParaRPr>
          </a:p>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Advisory services offered by </a:t>
            </a:r>
            <a:r>
              <a:rPr lang="en-US" sz="1080" i="1" kern="0" spc="32" dirty="0">
                <a:solidFill>
                  <a:srgbClr val="FF0000"/>
                </a:solidFill>
                <a:latin typeface="Raleway"/>
                <a:cs typeface="Arial" panose="020B0604020202020204" pitchFamily="34" charset="0"/>
                <a:sym typeface="Raleway"/>
              </a:rPr>
              <a:t>*Insert Firm Name*</a:t>
            </a:r>
            <a:r>
              <a:rPr lang="en-US" sz="1080" kern="0" spc="32" dirty="0">
                <a:solidFill>
                  <a:srgbClr val="454546"/>
                </a:solidFill>
                <a:latin typeface="Raleway"/>
                <a:cs typeface="Arial" panose="020B0604020202020204" pitchFamily="34" charset="0"/>
                <a:sym typeface="Raleway"/>
              </a:rPr>
              <a:t>, a Registered Investment Advisory firm. Registration does not imply a certain level of skill or training. The information on this website is not intended as tax or legal advice. Please consult legal or tax professionals for specific information regarding your individual situation.</a:t>
            </a:r>
          </a:p>
          <a:p>
            <a:pPr algn="just" defTabSz="495300" hangingPunct="0">
              <a:lnSpc>
                <a:spcPct val="120000"/>
              </a:lnSpc>
              <a:spcAft>
                <a:spcPts val="360"/>
              </a:spcAft>
            </a:pPr>
            <a:endParaRPr lang="en-US" sz="1080" kern="0" spc="32" dirty="0">
              <a:solidFill>
                <a:srgbClr val="454546"/>
              </a:solidFill>
              <a:latin typeface="Raleway"/>
              <a:cs typeface="Arial" panose="020B0604020202020204" pitchFamily="34" charset="0"/>
              <a:sym typeface="Raleway"/>
            </a:endParaRPr>
          </a:p>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Despite efforts to be accurate and current, this presentation may contain out-of-date information; we are under no obligation to advise you of any subsequent changes related to the topics discussed in this presentation.</a:t>
            </a:r>
          </a:p>
          <a:p>
            <a:pPr algn="just" defTabSz="495300" hangingPunct="0">
              <a:lnSpc>
                <a:spcPct val="120000"/>
              </a:lnSpc>
              <a:spcAft>
                <a:spcPts val="360"/>
              </a:spcAft>
            </a:pPr>
            <a:endParaRPr lang="en-US" sz="1080" kern="0" spc="32" dirty="0">
              <a:solidFill>
                <a:srgbClr val="454546"/>
              </a:solidFill>
              <a:latin typeface="Raleway"/>
              <a:cs typeface="Arial" panose="020B0604020202020204" pitchFamily="34" charset="0"/>
              <a:sym typeface="Raleway"/>
            </a:endParaRPr>
          </a:p>
          <a:p>
            <a:pPr algn="just" defTabSz="495300" hangingPunct="0">
              <a:lnSpc>
                <a:spcPct val="120000"/>
              </a:lnSpc>
              <a:spcAft>
                <a:spcPts val="360"/>
              </a:spcAft>
            </a:pPr>
            <a:r>
              <a:rPr lang="en-US" sz="1080" kern="0" spc="32" dirty="0">
                <a:solidFill>
                  <a:srgbClr val="454546"/>
                </a:solidFill>
                <a:latin typeface="Raleway"/>
                <a:cs typeface="Arial" panose="020B0604020202020204" pitchFamily="34" charset="0"/>
                <a:sym typeface="Raleway"/>
              </a:rPr>
              <a:t>At the end of the seminar/webinar, you will be provided an opportunity to visit with us one-on-one to discuss your specific circumstance in a private, comfortable setting. There is no obligation to you for this visit. At this visit you may be provided with information regarding the purchase of insurance or investment products or establishing an advisory relationship.</a:t>
            </a:r>
          </a:p>
        </p:txBody>
      </p:sp>
      <p:sp>
        <p:nvSpPr>
          <p:cNvPr id="2732" name="Insert slide title here"/>
          <p:cNvSpPr txBox="1"/>
          <p:nvPr/>
        </p:nvSpPr>
        <p:spPr>
          <a:xfrm rot="16200000">
            <a:off x="-3349400" y="3973993"/>
            <a:ext cx="7461519" cy="281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 tIns="30480" rIns="30480" bIns="30480">
            <a:spAutoFit/>
          </a:bodyPr>
          <a:lstStyle>
            <a:lvl1pPr algn="ctr">
              <a:defRPr b="1">
                <a:solidFill>
                  <a:srgbClr val="FFFFFF"/>
                </a:solidFill>
              </a:defRPr>
            </a:lvl1pPr>
          </a:lstStyle>
          <a:p>
            <a:pPr defTabSz="495300" hangingPunct="0">
              <a:lnSpc>
                <a:spcPct val="150000"/>
              </a:lnSpc>
            </a:pPr>
            <a:r>
              <a:rPr lang="en-US" sz="1080" kern="0" spc="32" dirty="0">
                <a:latin typeface="Raleway"/>
                <a:sym typeface="Raleway"/>
              </a:rPr>
              <a:t>DISCLAIMER</a:t>
            </a:r>
            <a:endParaRPr sz="1080" kern="0" spc="32" dirty="0">
              <a:latin typeface="Raleway"/>
              <a:sym typeface="Raleway"/>
            </a:endParaRPr>
          </a:p>
        </p:txBody>
      </p:sp>
      <p:sp>
        <p:nvSpPr>
          <p:cNvPr id="3" name="TextBox 2">
            <a:extLst>
              <a:ext uri="{FF2B5EF4-FFF2-40B4-BE49-F238E27FC236}">
                <a16:creationId xmlns:a16="http://schemas.microsoft.com/office/drawing/2014/main" id="{510183D3-0943-EC5A-F205-D89FFE519EB6}"/>
              </a:ext>
            </a:extLst>
          </p:cNvPr>
          <p:cNvSpPr txBox="1"/>
          <p:nvPr/>
        </p:nvSpPr>
        <p:spPr>
          <a:xfrm>
            <a:off x="2665454" y="7206618"/>
            <a:ext cx="1482004"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2723"/>
                                        </p:tgtEl>
                                        <p:attrNameLst>
                                          <p:attrName>style.visibility</p:attrName>
                                        </p:attrNameLst>
                                      </p:cBhvr>
                                      <p:to>
                                        <p:strVal val="visible"/>
                                      </p:to>
                                    </p:set>
                                    <p:anim calcmode="lin" valueType="num">
                                      <p:cBhvr>
                                        <p:cTn id="7" dur="1000" fill="hold"/>
                                        <p:tgtEl>
                                          <p:spTgt spid="2723"/>
                                        </p:tgtEl>
                                        <p:attrNameLst>
                                          <p:attrName>ppt_x</p:attrName>
                                        </p:attrNameLst>
                                      </p:cBhvr>
                                      <p:tavLst>
                                        <p:tav tm="0">
                                          <p:val>
                                            <p:strVal val="0-#ppt_w/2"/>
                                          </p:val>
                                        </p:tav>
                                        <p:tav tm="100000">
                                          <p:val>
                                            <p:strVal val="#ppt_x"/>
                                          </p:val>
                                        </p:tav>
                                      </p:tavLst>
                                    </p:anim>
                                    <p:anim calcmode="lin" valueType="num">
                                      <p:cBhvr>
                                        <p:cTn id="8" dur="1000" fill="hold"/>
                                        <p:tgtEl>
                                          <p:spTgt spid="2723"/>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2731"/>
                                        </p:tgtEl>
                                        <p:attrNameLst>
                                          <p:attrName>style.visibility</p:attrName>
                                        </p:attrNameLst>
                                      </p:cBhvr>
                                      <p:to>
                                        <p:strVal val="visible"/>
                                      </p:to>
                                    </p:set>
                                    <p:anim calcmode="lin" valueType="num">
                                      <p:cBhvr>
                                        <p:cTn id="11" dur="1000" fill="hold"/>
                                        <p:tgtEl>
                                          <p:spTgt spid="2731"/>
                                        </p:tgtEl>
                                        <p:attrNameLst>
                                          <p:attrName>ppt_x</p:attrName>
                                        </p:attrNameLst>
                                      </p:cBhvr>
                                      <p:tavLst>
                                        <p:tav tm="0">
                                          <p:val>
                                            <p:strVal val="1+#ppt_w/2"/>
                                          </p:val>
                                        </p:tav>
                                        <p:tav tm="100000">
                                          <p:val>
                                            <p:strVal val="#ppt_x"/>
                                          </p:val>
                                        </p:tav>
                                      </p:tavLst>
                                    </p:anim>
                                    <p:anim calcmode="lin" valueType="num">
                                      <p:cBhvr>
                                        <p:cTn id="12" dur="1000" fill="hold"/>
                                        <p:tgtEl>
                                          <p:spTgt spid="27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 grpId="0" animBg="1" advAuto="0"/>
      <p:bldP spid="2731"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D06B6-4FA5-D8F3-9B2E-B9E37F547D12}"/>
              </a:ext>
            </a:extLst>
          </p:cNvPr>
          <p:cNvPicPr>
            <a:picLocks noChangeAspect="1"/>
          </p:cNvPicPr>
          <p:nvPr/>
        </p:nvPicPr>
        <p:blipFill rotWithShape="1">
          <a:blip r:embed="rId3"/>
          <a:srcRect l="6852"/>
          <a:stretch/>
        </p:blipFill>
        <p:spPr>
          <a:xfrm>
            <a:off x="-1" y="0"/>
            <a:ext cx="14630398"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8" name="Rectangle 7">
            <a:extLst>
              <a:ext uri="{FF2B5EF4-FFF2-40B4-BE49-F238E27FC236}">
                <a16:creationId xmlns:a16="http://schemas.microsoft.com/office/drawing/2014/main" id="{29D5C2F6-128C-4EE8-8A82-77DA17DEB25B}"/>
              </a:ext>
            </a:extLst>
          </p:cNvPr>
          <p:cNvSpPr/>
          <p:nvPr/>
        </p:nvSpPr>
        <p:spPr>
          <a:xfrm>
            <a:off x="0" y="0"/>
            <a:ext cx="14630397" cy="1029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r>
              <a:rPr lang="en-US" sz="2560" kern="0" dirty="0">
                <a:solidFill>
                  <a:srgbClr val="FFFFFF"/>
                </a:solidFill>
                <a:latin typeface="Montserrat" pitchFamily="2" charset="77"/>
                <a:sym typeface="Arial"/>
              </a:rPr>
              <a:t>The Road Runner vs. Wile E. Coyote</a:t>
            </a:r>
          </a:p>
        </p:txBody>
      </p:sp>
      <p:pic>
        <p:nvPicPr>
          <p:cNvPr id="11" name="Picture 10" descr="A cartoon rabbit sitting at a table with carrots&#10;&#10;Description automatically generated">
            <a:extLst>
              <a:ext uri="{FF2B5EF4-FFF2-40B4-BE49-F238E27FC236}">
                <a16:creationId xmlns:a16="http://schemas.microsoft.com/office/drawing/2014/main" id="{EECE82C8-276A-4805-4020-9BFC2227E12B}"/>
              </a:ext>
            </a:extLst>
          </p:cNvPr>
          <p:cNvPicPr>
            <a:picLocks noChangeAspect="1"/>
          </p:cNvPicPr>
          <p:nvPr/>
        </p:nvPicPr>
        <p:blipFill>
          <a:blip r:embed="rId4"/>
          <a:stretch>
            <a:fillRect/>
          </a:stretch>
        </p:blipFill>
        <p:spPr>
          <a:xfrm>
            <a:off x="4251873" y="1898089"/>
            <a:ext cx="6126654" cy="4455749"/>
          </a:xfrm>
          <a:prstGeom prst="rect">
            <a:avLst/>
          </a:prstGeom>
        </p:spPr>
      </p:pic>
      <p:sp>
        <p:nvSpPr>
          <p:cNvPr id="5" name="TextBox 4">
            <a:extLst>
              <a:ext uri="{FF2B5EF4-FFF2-40B4-BE49-F238E27FC236}">
                <a16:creationId xmlns:a16="http://schemas.microsoft.com/office/drawing/2014/main" id="{CD29EE9B-6A23-11B0-2D3F-173AEDC376C0}"/>
              </a:ext>
            </a:extLst>
          </p:cNvPr>
          <p:cNvSpPr txBox="1"/>
          <p:nvPr/>
        </p:nvSpPr>
        <p:spPr>
          <a:xfrm>
            <a:off x="1340094" y="7711424"/>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3604415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D06B6-4FA5-D8F3-9B2E-B9E37F547D12}"/>
              </a:ext>
            </a:extLst>
          </p:cNvPr>
          <p:cNvPicPr>
            <a:picLocks noChangeAspect="1"/>
          </p:cNvPicPr>
          <p:nvPr/>
        </p:nvPicPr>
        <p:blipFill rotWithShape="1">
          <a:blip r:embed="rId3"/>
          <a:srcRect l="6852"/>
          <a:stretch/>
        </p:blipFill>
        <p:spPr>
          <a:xfrm>
            <a:off x="-1" y="0"/>
            <a:ext cx="14630398"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8" name="Rectangle 7">
            <a:extLst>
              <a:ext uri="{FF2B5EF4-FFF2-40B4-BE49-F238E27FC236}">
                <a16:creationId xmlns:a16="http://schemas.microsoft.com/office/drawing/2014/main" id="{29D5C2F6-128C-4EE8-8A82-77DA17DEB25B}"/>
              </a:ext>
            </a:extLst>
          </p:cNvPr>
          <p:cNvSpPr/>
          <p:nvPr/>
        </p:nvSpPr>
        <p:spPr>
          <a:xfrm>
            <a:off x="0" y="0"/>
            <a:ext cx="14630397" cy="1029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r>
              <a:rPr lang="en-US" sz="2560" kern="0" dirty="0">
                <a:solidFill>
                  <a:srgbClr val="FFFFFF"/>
                </a:solidFill>
                <a:latin typeface="Montserrat" pitchFamily="2" charset="77"/>
                <a:sym typeface="Arial"/>
              </a:rPr>
              <a:t>The Road Runner vs. Wile E. Coyote</a:t>
            </a:r>
          </a:p>
        </p:txBody>
      </p:sp>
      <p:sp>
        <p:nvSpPr>
          <p:cNvPr id="5" name="TextBox 4">
            <a:extLst>
              <a:ext uri="{FF2B5EF4-FFF2-40B4-BE49-F238E27FC236}">
                <a16:creationId xmlns:a16="http://schemas.microsoft.com/office/drawing/2014/main" id="{D23D41A9-C934-640E-1E18-117518336249}"/>
              </a:ext>
            </a:extLst>
          </p:cNvPr>
          <p:cNvSpPr txBox="1"/>
          <p:nvPr/>
        </p:nvSpPr>
        <p:spPr>
          <a:xfrm>
            <a:off x="2268946" y="1511662"/>
            <a:ext cx="10092502" cy="2560701"/>
          </a:xfrm>
          <a:prstGeom prst="rect">
            <a:avLst/>
          </a:prstGeom>
          <a:solidFill>
            <a:schemeClr val="accent2">
              <a:alpha val="76337"/>
            </a:schemeClr>
          </a:solidFill>
        </p:spPr>
        <p:txBody>
          <a:bodyPr wrap="square" lIns="438912" tIns="292608" rIns="438912" bIns="292608" rtlCol="0">
            <a:spAutoFit/>
          </a:bodyPr>
          <a:lstStyle/>
          <a:p>
            <a:pPr defTabSz="1463040">
              <a:buClr>
                <a:srgbClr val="000000"/>
              </a:buClr>
            </a:pPr>
            <a:r>
              <a:rPr lang="en-US" sz="2560" kern="0" dirty="0">
                <a:solidFill>
                  <a:srgbClr val="FFFFFF"/>
                </a:solidFill>
                <a:latin typeface="Lato" panose="020F0502020204030203" pitchFamily="34" charset="77"/>
                <a:cs typeface="Arial"/>
                <a:sym typeface="Arial"/>
              </a:rPr>
              <a:t>He was so focused on the bomb that he didn’t notice the road runner had pushed the shed onto the train track… looked out the window and sees the train bearing down. Instead of jumping out of the way he pulls down the window shade… limps offscreen.</a:t>
            </a:r>
          </a:p>
        </p:txBody>
      </p:sp>
      <p:sp>
        <p:nvSpPr>
          <p:cNvPr id="6" name="TextBox 5">
            <a:extLst>
              <a:ext uri="{FF2B5EF4-FFF2-40B4-BE49-F238E27FC236}">
                <a16:creationId xmlns:a16="http://schemas.microsoft.com/office/drawing/2014/main" id="{20747176-9606-85C2-BE23-A36E3063BFDC}"/>
              </a:ext>
            </a:extLst>
          </p:cNvPr>
          <p:cNvSpPr txBox="1"/>
          <p:nvPr/>
        </p:nvSpPr>
        <p:spPr>
          <a:xfrm>
            <a:off x="2268946" y="4440181"/>
            <a:ext cx="10092502" cy="2560701"/>
          </a:xfrm>
          <a:prstGeom prst="rect">
            <a:avLst/>
          </a:prstGeom>
          <a:solidFill>
            <a:schemeClr val="accent2">
              <a:alpha val="76337"/>
            </a:schemeClr>
          </a:solidFill>
        </p:spPr>
        <p:txBody>
          <a:bodyPr wrap="square" lIns="438912" tIns="292608" rIns="438912" bIns="292608" rtlCol="0">
            <a:spAutoFit/>
          </a:bodyPr>
          <a:lstStyle/>
          <a:p>
            <a:pPr defTabSz="1463040">
              <a:buClr>
                <a:srgbClr val="000000"/>
              </a:buClr>
            </a:pPr>
            <a:r>
              <a:rPr lang="en-US" sz="2560" kern="0" dirty="0">
                <a:solidFill>
                  <a:srgbClr val="FFFFFF"/>
                </a:solidFill>
                <a:latin typeface="Lato" panose="020F0502020204030203" pitchFamily="34" charset="77"/>
                <a:cs typeface="Arial"/>
                <a:sym typeface="Arial"/>
              </a:rPr>
              <a:t>As Americans who do most of our savings for retirement in 401k’s and IRAs, we have a freight train bearing down on us in the form of taxes. WE can pretend that the problem doesn’t exist or that the math doesn’t add up – or we can use strategies that move us off the train track. </a:t>
            </a:r>
          </a:p>
        </p:txBody>
      </p:sp>
      <p:sp>
        <p:nvSpPr>
          <p:cNvPr id="7" name="TextBox 6">
            <a:extLst>
              <a:ext uri="{FF2B5EF4-FFF2-40B4-BE49-F238E27FC236}">
                <a16:creationId xmlns:a16="http://schemas.microsoft.com/office/drawing/2014/main" id="{14C774D4-4738-81F2-25A1-CF373015DD18}"/>
              </a:ext>
            </a:extLst>
          </p:cNvPr>
          <p:cNvSpPr txBox="1"/>
          <p:nvPr/>
        </p:nvSpPr>
        <p:spPr>
          <a:xfrm>
            <a:off x="480122" y="7736518"/>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1042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D06B6-4FA5-D8F3-9B2E-B9E37F547D12}"/>
              </a:ext>
            </a:extLst>
          </p:cNvPr>
          <p:cNvPicPr>
            <a:picLocks noChangeAspect="1"/>
          </p:cNvPicPr>
          <p:nvPr/>
        </p:nvPicPr>
        <p:blipFill rotWithShape="1">
          <a:blip r:embed="rId3"/>
          <a:srcRect l="6852"/>
          <a:stretch/>
        </p:blipFill>
        <p:spPr>
          <a:xfrm>
            <a:off x="-1" y="0"/>
            <a:ext cx="14630398" cy="8229600"/>
          </a:xfrm>
          <a:prstGeom prst="rect">
            <a:avLst/>
          </a:prstGeom>
        </p:spPr>
      </p:pic>
      <p:pic>
        <p:nvPicPr>
          <p:cNvPr id="5" name="Picture 4">
            <a:extLst>
              <a:ext uri="{FF2B5EF4-FFF2-40B4-BE49-F238E27FC236}">
                <a16:creationId xmlns:a16="http://schemas.microsoft.com/office/drawing/2014/main" id="{1FBF490D-A6CC-302B-CE1E-05637BD21FE5}"/>
              </a:ext>
            </a:extLst>
          </p:cNvPr>
          <p:cNvPicPr>
            <a:picLocks noChangeAspect="1"/>
          </p:cNvPicPr>
          <p:nvPr/>
        </p:nvPicPr>
        <p:blipFill>
          <a:blip r:embed="rId4"/>
          <a:stretch>
            <a:fillRect/>
          </a:stretch>
        </p:blipFill>
        <p:spPr>
          <a:xfrm>
            <a:off x="1858795" y="0"/>
            <a:ext cx="10912810" cy="8229600"/>
          </a:xfrm>
          <a:prstGeom prst="rect">
            <a:avLst/>
          </a:prstGeom>
        </p:spPr>
      </p:pic>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6" name="TextBox 5">
            <a:extLst>
              <a:ext uri="{FF2B5EF4-FFF2-40B4-BE49-F238E27FC236}">
                <a16:creationId xmlns:a16="http://schemas.microsoft.com/office/drawing/2014/main" id="{74E3950F-2F94-7FE1-ECEC-D923E85A9517}"/>
              </a:ext>
            </a:extLst>
          </p:cNvPr>
          <p:cNvSpPr txBox="1"/>
          <p:nvPr/>
        </p:nvSpPr>
        <p:spPr>
          <a:xfrm>
            <a:off x="601493" y="7740856"/>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2253191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 name="Rectangle"/>
          <p:cNvSpPr/>
          <p:nvPr/>
        </p:nvSpPr>
        <p:spPr>
          <a:xfrm>
            <a:off x="5438692" y="-1"/>
            <a:ext cx="9191708" cy="8229601"/>
          </a:xfrm>
          <a:prstGeom prst="rect">
            <a:avLst/>
          </a:prstGeom>
          <a:solidFill>
            <a:srgbClr val="EBEBEB"/>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grpSp>
        <p:nvGrpSpPr>
          <p:cNvPr id="5000" name="Group"/>
          <p:cNvGrpSpPr/>
          <p:nvPr/>
        </p:nvGrpSpPr>
        <p:grpSpPr>
          <a:xfrm>
            <a:off x="5045707" y="1333487"/>
            <a:ext cx="5665564" cy="1633336"/>
            <a:chOff x="0" y="0"/>
            <a:chExt cx="9442604" cy="2722225"/>
          </a:xfrm>
        </p:grpSpPr>
        <p:pic>
          <p:nvPicPr>
            <p:cNvPr id="4998" name="photodune BRIGHTER.png" descr="Woman using laptop"/>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sp>
          <p:nvSpPr>
            <p:cNvPr id="4999" name="“Lorem ipsum dolor sit elit, consect loreretur adipiscing nisi aute. ipsum sit elit, Lorem ipsum dolor sit elit,”…"/>
            <p:cNvSpPr txBox="1"/>
            <p:nvPr/>
          </p:nvSpPr>
          <p:spPr>
            <a:xfrm>
              <a:off x="4680104" y="468510"/>
              <a:ext cx="4762500" cy="22537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marL="205740" indent="-205740" defTabSz="495300" hangingPunct="0">
                <a:lnSpc>
                  <a:spcPct val="150000"/>
                </a:lnSpc>
                <a:buFont typeface="Arial" panose="020B0604020202020204" pitchFamily="34" charset="0"/>
                <a:buChar char="•"/>
              </a:pPr>
              <a:r>
                <a:rPr lang="en-US" sz="1440" kern="0" spc="32" dirty="0">
                  <a:solidFill>
                    <a:srgbClr val="454546"/>
                  </a:solidFill>
                  <a:latin typeface="Raleway"/>
                  <a:sym typeface="Raleway"/>
                </a:rPr>
                <a:t>Wages</a:t>
              </a:r>
            </a:p>
            <a:p>
              <a:pPr marL="205740" indent="-205740" defTabSz="495300" hangingPunct="0">
                <a:lnSpc>
                  <a:spcPct val="150000"/>
                </a:lnSpc>
                <a:buFont typeface="Arial" panose="020B0604020202020204" pitchFamily="34" charset="0"/>
                <a:buChar char="•"/>
              </a:pPr>
              <a:r>
                <a:rPr lang="en-US" sz="1440" kern="0" spc="32" dirty="0">
                  <a:solidFill>
                    <a:srgbClr val="454546"/>
                  </a:solidFill>
                  <a:latin typeface="Raleway"/>
                  <a:sym typeface="Raleway"/>
                </a:rPr>
                <a:t>Pensions</a:t>
              </a:r>
            </a:p>
            <a:p>
              <a:pPr marL="205740" indent="-205740" defTabSz="495300" hangingPunct="0">
                <a:lnSpc>
                  <a:spcPct val="150000"/>
                </a:lnSpc>
                <a:buFont typeface="Arial" panose="020B0604020202020204" pitchFamily="34" charset="0"/>
                <a:buChar char="•"/>
              </a:pPr>
              <a:r>
                <a:rPr lang="en-US" sz="1440" kern="0" spc="32" dirty="0">
                  <a:solidFill>
                    <a:srgbClr val="454546"/>
                  </a:solidFill>
                  <a:latin typeface="Raleway"/>
                  <a:sym typeface="Raleway"/>
                </a:rPr>
                <a:t>Social Security*</a:t>
              </a:r>
            </a:p>
            <a:p>
              <a:pPr marL="205740" indent="-205740" defTabSz="495300" hangingPunct="0">
                <a:lnSpc>
                  <a:spcPct val="150000"/>
                </a:lnSpc>
                <a:buFont typeface="Arial" panose="020B0604020202020204" pitchFamily="34" charset="0"/>
                <a:buChar char="•"/>
              </a:pPr>
              <a:r>
                <a:rPr lang="en-US" sz="1440" kern="0" spc="32" dirty="0">
                  <a:solidFill>
                    <a:srgbClr val="454546"/>
                  </a:solidFill>
                  <a:latin typeface="Raleway"/>
                  <a:sym typeface="Raleway"/>
                </a:rPr>
                <a:t>Short term cap gains</a:t>
              </a:r>
            </a:p>
          </p:txBody>
        </p:sp>
      </p:grpSp>
      <p:grpSp>
        <p:nvGrpSpPr>
          <p:cNvPr id="5003" name="Group"/>
          <p:cNvGrpSpPr/>
          <p:nvPr/>
        </p:nvGrpSpPr>
        <p:grpSpPr>
          <a:xfrm>
            <a:off x="5045708" y="3342204"/>
            <a:ext cx="7286765" cy="1545194"/>
            <a:chOff x="0" y="0"/>
            <a:chExt cx="12144608" cy="2575322"/>
          </a:xfrm>
        </p:grpSpPr>
        <p:pic>
          <p:nvPicPr>
            <p:cNvPr id="5001" name="photodune BRIGHTER.png" descr="Close-up of a pen writing on a chart"/>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sp>
          <p:nvSpPr>
            <p:cNvPr id="5002" name="“Lorem ipsum dolor sit elit, consect loreretur adipiscing nisi aute. ipsum sit elit, Lorem ipsum dolor sit elit,”…"/>
            <p:cNvSpPr txBox="1"/>
            <p:nvPr/>
          </p:nvSpPr>
          <p:spPr>
            <a:xfrm>
              <a:off x="4680103" y="468510"/>
              <a:ext cx="7464505" cy="1433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marL="171450" indent="-171450" defTabSz="495300" hangingPunct="0">
                <a:lnSpc>
                  <a:spcPct val="150000"/>
                </a:lnSpc>
                <a:buFont typeface="Arial" panose="020B0604020202020204" pitchFamily="34" charset="0"/>
                <a:buChar char="•"/>
              </a:pPr>
              <a:r>
                <a:rPr lang="en-US" sz="1200" kern="0" spc="32" dirty="0">
                  <a:solidFill>
                    <a:srgbClr val="454546"/>
                  </a:solidFill>
                  <a:latin typeface="Raleway"/>
                  <a:sym typeface="Raleway"/>
                </a:rPr>
                <a:t>0%, 15%, 20%</a:t>
              </a:r>
            </a:p>
            <a:p>
              <a:pPr marL="171450" indent="-171450" defTabSz="495300" hangingPunct="0">
                <a:lnSpc>
                  <a:spcPct val="150000"/>
                </a:lnSpc>
                <a:buFont typeface="Arial" panose="020B0604020202020204" pitchFamily="34" charset="0"/>
                <a:buChar char="•"/>
              </a:pPr>
              <a:r>
                <a:rPr lang="en-US" sz="1200" kern="0" spc="32" dirty="0">
                  <a:solidFill>
                    <a:srgbClr val="454546"/>
                  </a:solidFill>
                  <a:latin typeface="Raleway"/>
                  <a:sym typeface="Raleway"/>
                </a:rPr>
                <a:t>Gains from investments held 366 days or longer. </a:t>
              </a:r>
            </a:p>
            <a:p>
              <a:pPr marL="171450" indent="-171450" defTabSz="495300" hangingPunct="0">
                <a:lnSpc>
                  <a:spcPct val="150000"/>
                </a:lnSpc>
                <a:buFont typeface="Arial" panose="020B0604020202020204" pitchFamily="34" charset="0"/>
                <a:buChar char="•"/>
              </a:pPr>
              <a:r>
                <a:rPr lang="en-US" sz="1200" kern="0" spc="32" dirty="0">
                  <a:solidFill>
                    <a:srgbClr val="454546"/>
                  </a:solidFill>
                  <a:latin typeface="Raleway"/>
                  <a:sym typeface="Raleway"/>
                </a:rPr>
                <a:t>Additional 3.8% surcharge – for high income earners</a:t>
              </a:r>
            </a:p>
          </p:txBody>
        </p:sp>
      </p:grpSp>
      <p:grpSp>
        <p:nvGrpSpPr>
          <p:cNvPr id="5006" name="Group"/>
          <p:cNvGrpSpPr/>
          <p:nvPr/>
        </p:nvGrpSpPr>
        <p:grpSpPr>
          <a:xfrm>
            <a:off x="5045708" y="5350920"/>
            <a:ext cx="8419826" cy="1545194"/>
            <a:chOff x="0" y="0"/>
            <a:chExt cx="14033042" cy="2575322"/>
          </a:xfrm>
        </p:grpSpPr>
        <p:pic>
          <p:nvPicPr>
            <p:cNvPr id="5004" name="photodune BRIGHTER.png" descr="Man looking over a window"/>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sp>
          <p:nvSpPr>
            <p:cNvPr id="5005" name="“Lorem ipsum dolor sit elit, consect loreretur adipiscing nisi aute. ipsum sit elit, Lorem ipsum dolor sit elit,”…"/>
            <p:cNvSpPr txBox="1"/>
            <p:nvPr/>
          </p:nvSpPr>
          <p:spPr>
            <a:xfrm>
              <a:off x="4680101" y="468510"/>
              <a:ext cx="9352941" cy="19592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marL="171450" indent="-171450" defTabSz="495300" hangingPunct="0">
                <a:lnSpc>
                  <a:spcPct val="150000"/>
                </a:lnSpc>
                <a:spcAft>
                  <a:spcPts val="120"/>
                </a:spcAft>
                <a:buFont typeface="Arial" panose="020B0604020202020204" pitchFamily="34" charset="0"/>
                <a:buChar char="•"/>
              </a:pPr>
              <a:r>
                <a:rPr lang="en-US" sz="1200" kern="0" spc="32" dirty="0">
                  <a:solidFill>
                    <a:srgbClr val="454546"/>
                  </a:solidFill>
                  <a:latin typeface="Raleway"/>
                  <a:sym typeface="Raleway"/>
                </a:rPr>
                <a:t>40% + Potential local estate/ death rates</a:t>
              </a:r>
            </a:p>
            <a:p>
              <a:pPr marL="171450" indent="-171450" defTabSz="495300" hangingPunct="0">
                <a:lnSpc>
                  <a:spcPct val="150000"/>
                </a:lnSpc>
                <a:spcAft>
                  <a:spcPts val="120"/>
                </a:spcAft>
                <a:buFont typeface="Arial" panose="020B0604020202020204" pitchFamily="34" charset="0"/>
                <a:buChar char="•"/>
              </a:pPr>
              <a:r>
                <a:rPr lang="en-US" sz="1200" kern="0" spc="32" dirty="0">
                  <a:solidFill>
                    <a:srgbClr val="454546"/>
                  </a:solidFill>
                  <a:latin typeface="Raleway"/>
                  <a:sym typeface="Raleway"/>
                </a:rPr>
                <a:t>Shadow Taxes…</a:t>
              </a:r>
            </a:p>
            <a:p>
              <a:pPr marL="171450" indent="-171450" defTabSz="495300" hangingPunct="0">
                <a:lnSpc>
                  <a:spcPct val="150000"/>
                </a:lnSpc>
                <a:spcAft>
                  <a:spcPts val="120"/>
                </a:spcAft>
                <a:buFont typeface="Arial" panose="020B0604020202020204" pitchFamily="34" charset="0"/>
                <a:buChar char="•"/>
              </a:pPr>
              <a:r>
                <a:rPr lang="en-US" sz="1200" kern="0" spc="32" dirty="0">
                  <a:solidFill>
                    <a:srgbClr val="454546"/>
                  </a:solidFill>
                  <a:latin typeface="Raleway"/>
                  <a:sym typeface="Raleway"/>
                </a:rPr>
                <a:t>Penalties from Medicare / IRMA </a:t>
              </a:r>
            </a:p>
            <a:p>
              <a:pPr marL="171450" indent="-171450" defTabSz="495300" hangingPunct="0">
                <a:lnSpc>
                  <a:spcPct val="150000"/>
                </a:lnSpc>
                <a:spcAft>
                  <a:spcPts val="120"/>
                </a:spcAft>
                <a:buFont typeface="Arial" panose="020B0604020202020204" pitchFamily="34" charset="0"/>
                <a:buChar char="•"/>
              </a:pPr>
              <a:r>
                <a:rPr lang="en-US" sz="1200" kern="0" spc="32" dirty="0">
                  <a:solidFill>
                    <a:srgbClr val="454546"/>
                  </a:solidFill>
                  <a:latin typeface="Raleway"/>
                  <a:sym typeface="Raleway"/>
                </a:rPr>
                <a:t>Forced Income/SS tax</a:t>
              </a:r>
            </a:p>
          </p:txBody>
        </p:sp>
      </p:grpSp>
      <p:sp>
        <p:nvSpPr>
          <p:cNvPr id="5007" name="Triple girls team strategy"/>
          <p:cNvSpPr txBox="1"/>
          <p:nvPr/>
        </p:nvSpPr>
        <p:spPr>
          <a:xfrm>
            <a:off x="1346387" y="1751860"/>
            <a:ext cx="3009815" cy="1557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5400" kern="0" dirty="0">
                <a:solidFill>
                  <a:srgbClr val="454546"/>
                </a:solidFill>
                <a:latin typeface="Montserrat Bold"/>
              </a:rPr>
              <a:t>Type of Taxes</a:t>
            </a:r>
            <a:endParaRPr sz="5400" kern="0" dirty="0">
              <a:solidFill>
                <a:srgbClr val="454546"/>
              </a:solidFill>
              <a:latin typeface="Montserrat Bold"/>
            </a:endParaRPr>
          </a:p>
        </p:txBody>
      </p:sp>
      <p:sp>
        <p:nvSpPr>
          <p:cNvPr id="7" name="TextBox 6">
            <a:extLst>
              <a:ext uri="{FF2B5EF4-FFF2-40B4-BE49-F238E27FC236}">
                <a16:creationId xmlns:a16="http://schemas.microsoft.com/office/drawing/2014/main" id="{B466CC5B-C679-4B97-F5EC-F2EE30A4E6D0}"/>
              </a:ext>
            </a:extLst>
          </p:cNvPr>
          <p:cNvSpPr txBox="1"/>
          <p:nvPr/>
        </p:nvSpPr>
        <p:spPr>
          <a:xfrm>
            <a:off x="7756363" y="1166710"/>
            <a:ext cx="7317187" cy="483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95300" hangingPunct="0">
              <a:lnSpc>
                <a:spcPct val="150000"/>
              </a:lnSpc>
            </a:pPr>
            <a:r>
              <a:rPr lang="en-US" sz="1920" b="1" kern="0" spc="32" dirty="0">
                <a:solidFill>
                  <a:srgbClr val="454546"/>
                </a:solidFill>
                <a:latin typeface="Raleway"/>
                <a:sym typeface="Raleway"/>
              </a:rPr>
              <a:t>Ordinary Income</a:t>
            </a:r>
          </a:p>
        </p:txBody>
      </p:sp>
      <p:sp>
        <p:nvSpPr>
          <p:cNvPr id="8" name="TextBox 7">
            <a:extLst>
              <a:ext uri="{FF2B5EF4-FFF2-40B4-BE49-F238E27FC236}">
                <a16:creationId xmlns:a16="http://schemas.microsoft.com/office/drawing/2014/main" id="{5119C28B-E00B-0318-5BF9-57378AD3EDCD}"/>
              </a:ext>
            </a:extLst>
          </p:cNvPr>
          <p:cNvSpPr txBox="1"/>
          <p:nvPr/>
        </p:nvSpPr>
        <p:spPr>
          <a:xfrm>
            <a:off x="7776586" y="3118873"/>
            <a:ext cx="7317187" cy="483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95300" hangingPunct="0">
              <a:lnSpc>
                <a:spcPct val="150000"/>
              </a:lnSpc>
            </a:pPr>
            <a:r>
              <a:rPr lang="en-US" sz="1920" b="1" kern="0" spc="32" dirty="0">
                <a:solidFill>
                  <a:srgbClr val="454546"/>
                </a:solidFill>
                <a:latin typeface="Raleway"/>
                <a:sym typeface="Raleway"/>
              </a:rPr>
              <a:t>Capital Gains</a:t>
            </a:r>
          </a:p>
        </p:txBody>
      </p:sp>
      <p:sp>
        <p:nvSpPr>
          <p:cNvPr id="9" name="TextBox 8">
            <a:extLst>
              <a:ext uri="{FF2B5EF4-FFF2-40B4-BE49-F238E27FC236}">
                <a16:creationId xmlns:a16="http://schemas.microsoft.com/office/drawing/2014/main" id="{A3B75977-DF0E-5526-87EB-E88FB8B80EE5}"/>
              </a:ext>
            </a:extLst>
          </p:cNvPr>
          <p:cNvSpPr txBox="1"/>
          <p:nvPr/>
        </p:nvSpPr>
        <p:spPr>
          <a:xfrm>
            <a:off x="7798450" y="5127589"/>
            <a:ext cx="7317187" cy="483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95300" hangingPunct="0">
              <a:lnSpc>
                <a:spcPct val="150000"/>
              </a:lnSpc>
            </a:pPr>
            <a:r>
              <a:rPr lang="en-US" sz="1920" b="1" kern="0" spc="32" dirty="0">
                <a:solidFill>
                  <a:srgbClr val="454546"/>
                </a:solidFill>
                <a:latin typeface="Raleway"/>
                <a:sym typeface="Raleway"/>
              </a:rPr>
              <a:t>Estate / Death &amp; Shadow Tax</a:t>
            </a:r>
          </a:p>
        </p:txBody>
      </p:sp>
      <p:sp>
        <p:nvSpPr>
          <p:cNvPr id="3" name="TextBox 2">
            <a:extLst>
              <a:ext uri="{FF2B5EF4-FFF2-40B4-BE49-F238E27FC236}">
                <a16:creationId xmlns:a16="http://schemas.microsoft.com/office/drawing/2014/main" id="{E5CF884C-53A2-F6B5-6617-1143D1742A3D}"/>
              </a:ext>
            </a:extLst>
          </p:cNvPr>
          <p:cNvSpPr txBox="1"/>
          <p:nvPr/>
        </p:nvSpPr>
        <p:spPr>
          <a:xfrm>
            <a:off x="12208234" y="7594958"/>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4997"/>
                                        </p:tgtEl>
                                        <p:attrNameLst>
                                          <p:attrName>style.visibility</p:attrName>
                                        </p:attrNameLst>
                                      </p:cBhvr>
                                      <p:to>
                                        <p:strVal val="visible"/>
                                      </p:to>
                                    </p:set>
                                    <p:anim calcmode="lin" valueType="num">
                                      <p:cBhvr>
                                        <p:cTn id="7" dur="1000" fill="hold"/>
                                        <p:tgtEl>
                                          <p:spTgt spid="4997"/>
                                        </p:tgtEl>
                                        <p:attrNameLst>
                                          <p:attrName>ppt_x</p:attrName>
                                        </p:attrNameLst>
                                      </p:cBhvr>
                                      <p:tavLst>
                                        <p:tav tm="0">
                                          <p:val>
                                            <p:strVal val="#ppt_x"/>
                                          </p:val>
                                        </p:tav>
                                        <p:tav tm="100000">
                                          <p:val>
                                            <p:strVal val="#ppt_x"/>
                                          </p:val>
                                        </p:tav>
                                      </p:tavLst>
                                    </p:anim>
                                    <p:anim calcmode="lin" valueType="num">
                                      <p:cBhvr>
                                        <p:cTn id="8" dur="1000" fill="hold"/>
                                        <p:tgtEl>
                                          <p:spTgt spid="4997"/>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5000"/>
                                        </p:tgtEl>
                                        <p:attrNameLst>
                                          <p:attrName>style.visibility</p:attrName>
                                        </p:attrNameLst>
                                      </p:cBhvr>
                                      <p:to>
                                        <p:strVal val="visible"/>
                                      </p:to>
                                    </p:set>
                                    <p:anim calcmode="lin" valueType="num">
                                      <p:cBhvr>
                                        <p:cTn id="11" dur="1000" fill="hold"/>
                                        <p:tgtEl>
                                          <p:spTgt spid="5000"/>
                                        </p:tgtEl>
                                        <p:attrNameLst>
                                          <p:attrName>ppt_x</p:attrName>
                                        </p:attrNameLst>
                                      </p:cBhvr>
                                      <p:tavLst>
                                        <p:tav tm="0">
                                          <p:val>
                                            <p:strVal val="#ppt_x"/>
                                          </p:val>
                                        </p:tav>
                                        <p:tav tm="100000">
                                          <p:val>
                                            <p:strVal val="#ppt_x"/>
                                          </p:val>
                                        </p:tav>
                                      </p:tavLst>
                                    </p:anim>
                                    <p:anim calcmode="lin" valueType="num">
                                      <p:cBhvr>
                                        <p:cTn id="12" dur="1000" fill="hold"/>
                                        <p:tgtEl>
                                          <p:spTgt spid="5000"/>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5003"/>
                                        </p:tgtEl>
                                        <p:attrNameLst>
                                          <p:attrName>style.visibility</p:attrName>
                                        </p:attrNameLst>
                                      </p:cBhvr>
                                      <p:to>
                                        <p:strVal val="visible"/>
                                      </p:to>
                                    </p:set>
                                    <p:anim calcmode="lin" valueType="num">
                                      <p:cBhvr>
                                        <p:cTn id="15" dur="1000" fill="hold"/>
                                        <p:tgtEl>
                                          <p:spTgt spid="5003"/>
                                        </p:tgtEl>
                                        <p:attrNameLst>
                                          <p:attrName>ppt_x</p:attrName>
                                        </p:attrNameLst>
                                      </p:cBhvr>
                                      <p:tavLst>
                                        <p:tav tm="0">
                                          <p:val>
                                            <p:strVal val="#ppt_x"/>
                                          </p:val>
                                        </p:tav>
                                        <p:tav tm="100000">
                                          <p:val>
                                            <p:strVal val="#ppt_x"/>
                                          </p:val>
                                        </p:tav>
                                      </p:tavLst>
                                    </p:anim>
                                    <p:anim calcmode="lin" valueType="num">
                                      <p:cBhvr>
                                        <p:cTn id="16" dur="1000" fill="hold"/>
                                        <p:tgtEl>
                                          <p:spTgt spid="500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5006"/>
                                        </p:tgtEl>
                                        <p:attrNameLst>
                                          <p:attrName>style.visibility</p:attrName>
                                        </p:attrNameLst>
                                      </p:cBhvr>
                                      <p:to>
                                        <p:strVal val="visible"/>
                                      </p:to>
                                    </p:set>
                                    <p:anim calcmode="lin" valueType="num">
                                      <p:cBhvr>
                                        <p:cTn id="19" dur="1000" fill="hold"/>
                                        <p:tgtEl>
                                          <p:spTgt spid="5006"/>
                                        </p:tgtEl>
                                        <p:attrNameLst>
                                          <p:attrName>ppt_x</p:attrName>
                                        </p:attrNameLst>
                                      </p:cBhvr>
                                      <p:tavLst>
                                        <p:tav tm="0">
                                          <p:val>
                                            <p:strVal val="#ppt_x"/>
                                          </p:val>
                                        </p:tav>
                                        <p:tav tm="100000">
                                          <p:val>
                                            <p:strVal val="#ppt_x"/>
                                          </p:val>
                                        </p:tav>
                                      </p:tavLst>
                                    </p:anim>
                                    <p:anim calcmode="lin" valueType="num">
                                      <p:cBhvr>
                                        <p:cTn id="20" dur="1000" fill="hold"/>
                                        <p:tgtEl>
                                          <p:spTgt spid="50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 grpId="0" animBg="1" advAuto="0"/>
      <p:bldP spid="5000" grpId="0" animBg="1" advAuto="0"/>
      <p:bldP spid="5003" grpId="0" animBg="1" advAuto="0"/>
      <p:bldP spid="5006"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a:extLst>
              <a:ext uri="{FF2B5EF4-FFF2-40B4-BE49-F238E27FC236}">
                <a16:creationId xmlns:a16="http://schemas.microsoft.com/office/drawing/2014/main" id="{99530FE1-9DC5-0B29-AA6E-3B29F641E1A5}"/>
              </a:ext>
            </a:extLst>
          </p:cNvPr>
          <p:cNvSpPr/>
          <p:nvPr/>
        </p:nvSpPr>
        <p:spPr>
          <a:xfrm>
            <a:off x="0" y="-1"/>
            <a:ext cx="4233709" cy="8229601"/>
          </a:xfrm>
          <a:prstGeom prst="rect">
            <a:avLst/>
          </a:prstGeom>
          <a:gradFill>
            <a:gsLst>
              <a:gs pos="0">
                <a:srgbClr val="FFFFFF"/>
              </a:gs>
              <a:gs pos="100000">
                <a:srgbClr val="EBEBEB"/>
              </a:gs>
            </a:gsLst>
          </a:gradFill>
          <a:ln w="12700">
            <a:miter lim="400000"/>
          </a:ln>
        </p:spPr>
        <p:txBody>
          <a:bodyPr lIns="22860" tIns="22860" rIns="22860" bIns="22860" anchor="ctr"/>
          <a:lstStyle/>
          <a:p>
            <a:pP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sp>
        <p:nvSpPr>
          <p:cNvPr id="6500" name="Rectangle"/>
          <p:cNvSpPr/>
          <p:nvPr/>
        </p:nvSpPr>
        <p:spPr>
          <a:xfrm>
            <a:off x="0" y="4502117"/>
            <a:ext cx="4234909" cy="878168"/>
          </a:xfrm>
          <a:prstGeom prst="rect">
            <a:avLst/>
          </a:prstGeom>
          <a:solidFill>
            <a:schemeClr val="accent1"/>
          </a:solidFill>
          <a:ln w="12700" cap="flat">
            <a:noFill/>
            <a:miter lim="400000"/>
          </a:ln>
          <a:effectLst/>
        </p:spPr>
        <p:txBody>
          <a:bodyPr wrap="square" lIns="30480" tIns="30480" rIns="30480" bIns="3048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sp>
        <p:nvSpPr>
          <p:cNvPr id="6501" name="Rectangle"/>
          <p:cNvSpPr/>
          <p:nvPr/>
        </p:nvSpPr>
        <p:spPr>
          <a:xfrm>
            <a:off x="0" y="5614462"/>
            <a:ext cx="4234909" cy="878168"/>
          </a:xfrm>
          <a:prstGeom prst="rect">
            <a:avLst/>
          </a:prstGeom>
          <a:solidFill>
            <a:srgbClr val="454546"/>
          </a:solidFill>
          <a:ln w="12700" cap="flat">
            <a:noFill/>
            <a:miter lim="400000"/>
          </a:ln>
          <a:effectLst/>
        </p:spPr>
        <p:txBody>
          <a:bodyPr wrap="square" lIns="30480" tIns="30480" rIns="30480" bIns="3048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sz="1920"/>
          </a:p>
        </p:txBody>
      </p:sp>
      <p:sp>
        <p:nvSpPr>
          <p:cNvPr id="6502" name="Rectangle"/>
          <p:cNvSpPr/>
          <p:nvPr/>
        </p:nvSpPr>
        <p:spPr>
          <a:xfrm>
            <a:off x="0" y="3389770"/>
            <a:ext cx="4234909" cy="878168"/>
          </a:xfrm>
          <a:prstGeom prst="rect">
            <a:avLst/>
          </a:prstGeom>
          <a:solidFill>
            <a:srgbClr val="929292"/>
          </a:solidFill>
          <a:ln w="12700" cap="flat">
            <a:noFill/>
            <a:miter lim="400000"/>
          </a:ln>
          <a:effectLst/>
        </p:spPr>
        <p:txBody>
          <a:bodyPr wrap="square" lIns="30480" tIns="30480" rIns="30480" bIns="3048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sz="1920"/>
          </a:p>
        </p:txBody>
      </p:sp>
      <p:sp>
        <p:nvSpPr>
          <p:cNvPr id="2" name="Lrem sit amet, consectetur elit,  Lorem ipsum dolor">
            <a:extLst>
              <a:ext uri="{FF2B5EF4-FFF2-40B4-BE49-F238E27FC236}">
                <a16:creationId xmlns:a16="http://schemas.microsoft.com/office/drawing/2014/main" id="{67414850-78BB-73F9-FD4A-6B46198A28D1}"/>
              </a:ext>
            </a:extLst>
          </p:cNvPr>
          <p:cNvSpPr txBox="1"/>
          <p:nvPr/>
        </p:nvSpPr>
        <p:spPr>
          <a:xfrm>
            <a:off x="1557760" y="3516958"/>
            <a:ext cx="2424314" cy="467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nchor="ctr">
            <a:spAutoFit/>
          </a:bodyPr>
          <a:lstStyle>
            <a:lvl1pPr>
              <a:defRPr>
                <a:solidFill>
                  <a:srgbClr val="FFFFFF"/>
                </a:solidFill>
              </a:defRPr>
            </a:lvl1pPr>
          </a:lstStyle>
          <a:p>
            <a:r>
              <a:rPr lang="en-US" sz="2640" dirty="0">
                <a:latin typeface="+mj-lt"/>
              </a:rPr>
              <a:t>Tax Deferred</a:t>
            </a:r>
            <a:endParaRPr sz="2640" dirty="0">
              <a:latin typeface="+mj-lt"/>
            </a:endParaRPr>
          </a:p>
        </p:txBody>
      </p:sp>
      <p:sp>
        <p:nvSpPr>
          <p:cNvPr id="3" name="Lrem sit amet, consectetur elit,  Lorem ipsum dolor sit">
            <a:extLst>
              <a:ext uri="{FF2B5EF4-FFF2-40B4-BE49-F238E27FC236}">
                <a16:creationId xmlns:a16="http://schemas.microsoft.com/office/drawing/2014/main" id="{DB8320D2-BED5-7383-90E8-2463454EE477}"/>
              </a:ext>
            </a:extLst>
          </p:cNvPr>
          <p:cNvSpPr txBox="1"/>
          <p:nvPr/>
        </p:nvSpPr>
        <p:spPr>
          <a:xfrm>
            <a:off x="1557760" y="4654789"/>
            <a:ext cx="2424314" cy="467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nchor="ctr">
            <a:spAutoFit/>
          </a:bodyPr>
          <a:lstStyle/>
          <a:p>
            <a:r>
              <a:rPr lang="en-US" sz="2640" dirty="0">
                <a:solidFill>
                  <a:schemeClr val="bg1"/>
                </a:solidFill>
                <a:latin typeface="+mj-lt"/>
              </a:rPr>
              <a:t>Taxable</a:t>
            </a:r>
            <a:endParaRPr sz="2640" dirty="0">
              <a:solidFill>
                <a:schemeClr val="bg1"/>
              </a:solidFill>
              <a:latin typeface="+mj-lt"/>
            </a:endParaRPr>
          </a:p>
        </p:txBody>
      </p:sp>
      <p:sp>
        <p:nvSpPr>
          <p:cNvPr id="4" name="Lrem sit amet, consectetur elit,  Lorem ipsum dolor sit amet,">
            <a:extLst>
              <a:ext uri="{FF2B5EF4-FFF2-40B4-BE49-F238E27FC236}">
                <a16:creationId xmlns:a16="http://schemas.microsoft.com/office/drawing/2014/main" id="{728403FD-B03E-CF45-5CD6-71DCCF54A897}"/>
              </a:ext>
            </a:extLst>
          </p:cNvPr>
          <p:cNvSpPr txBox="1"/>
          <p:nvPr/>
        </p:nvSpPr>
        <p:spPr>
          <a:xfrm>
            <a:off x="1557760" y="5755380"/>
            <a:ext cx="2424314" cy="467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nchor="ctr">
            <a:spAutoFit/>
          </a:bodyPr>
          <a:lstStyle/>
          <a:p>
            <a:r>
              <a:rPr lang="en-US" sz="2640" dirty="0">
                <a:solidFill>
                  <a:schemeClr val="bg1"/>
                </a:solidFill>
                <a:latin typeface="+mj-lt"/>
              </a:rPr>
              <a:t>Tax Free</a:t>
            </a:r>
            <a:endParaRPr sz="2640" dirty="0">
              <a:solidFill>
                <a:schemeClr val="bg1"/>
              </a:solidFill>
              <a:latin typeface="+mj-lt"/>
            </a:endParaRPr>
          </a:p>
        </p:txBody>
      </p:sp>
      <p:sp>
        <p:nvSpPr>
          <p:cNvPr id="5" name="Rectangle: Rounded Corners 15">
            <a:extLst>
              <a:ext uri="{FF2B5EF4-FFF2-40B4-BE49-F238E27FC236}">
                <a16:creationId xmlns:a16="http://schemas.microsoft.com/office/drawing/2014/main" id="{A70358B0-9EE2-CB4C-4E4A-317900AC8524}"/>
              </a:ext>
            </a:extLst>
          </p:cNvPr>
          <p:cNvSpPr/>
          <p:nvPr/>
        </p:nvSpPr>
        <p:spPr>
          <a:xfrm flipH="1">
            <a:off x="4649441"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401(k)</a:t>
            </a:r>
          </a:p>
        </p:txBody>
      </p:sp>
      <p:sp>
        <p:nvSpPr>
          <p:cNvPr id="6" name="Rectangle: Rounded Corners 16">
            <a:extLst>
              <a:ext uri="{FF2B5EF4-FFF2-40B4-BE49-F238E27FC236}">
                <a16:creationId xmlns:a16="http://schemas.microsoft.com/office/drawing/2014/main" id="{20715121-3870-6D9D-92E6-3E746243E93C}"/>
              </a:ext>
            </a:extLst>
          </p:cNvPr>
          <p:cNvSpPr/>
          <p:nvPr/>
        </p:nvSpPr>
        <p:spPr>
          <a:xfrm flipH="1">
            <a:off x="5995084"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403(b)</a:t>
            </a:r>
          </a:p>
        </p:txBody>
      </p:sp>
      <p:sp>
        <p:nvSpPr>
          <p:cNvPr id="7" name="Rectangle: Rounded Corners 17">
            <a:extLst>
              <a:ext uri="{FF2B5EF4-FFF2-40B4-BE49-F238E27FC236}">
                <a16:creationId xmlns:a16="http://schemas.microsoft.com/office/drawing/2014/main" id="{A839A399-D7F7-7256-9B42-67AA8A638115}"/>
              </a:ext>
            </a:extLst>
          </p:cNvPr>
          <p:cNvSpPr/>
          <p:nvPr/>
        </p:nvSpPr>
        <p:spPr>
          <a:xfrm flipH="1">
            <a:off x="7340726"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457(A)</a:t>
            </a:r>
          </a:p>
        </p:txBody>
      </p:sp>
      <p:sp>
        <p:nvSpPr>
          <p:cNvPr id="8" name="Rectangle: Rounded Corners 18">
            <a:extLst>
              <a:ext uri="{FF2B5EF4-FFF2-40B4-BE49-F238E27FC236}">
                <a16:creationId xmlns:a16="http://schemas.microsoft.com/office/drawing/2014/main" id="{B304CCC1-44C5-76D5-2BAB-5D3E0AF13A25}"/>
              </a:ext>
            </a:extLst>
          </p:cNvPr>
          <p:cNvSpPr/>
          <p:nvPr/>
        </p:nvSpPr>
        <p:spPr>
          <a:xfrm flipH="1">
            <a:off x="8686368"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IRA</a:t>
            </a:r>
          </a:p>
        </p:txBody>
      </p:sp>
      <p:sp>
        <p:nvSpPr>
          <p:cNvPr id="9" name="Rectangle: Rounded Corners 19">
            <a:extLst>
              <a:ext uri="{FF2B5EF4-FFF2-40B4-BE49-F238E27FC236}">
                <a16:creationId xmlns:a16="http://schemas.microsoft.com/office/drawing/2014/main" id="{6CA00619-E864-E315-0775-FA850824BBC7}"/>
              </a:ext>
            </a:extLst>
          </p:cNvPr>
          <p:cNvSpPr/>
          <p:nvPr/>
        </p:nvSpPr>
        <p:spPr>
          <a:xfrm flipH="1">
            <a:off x="11377652"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Sep</a:t>
            </a:r>
          </a:p>
        </p:txBody>
      </p:sp>
      <p:sp>
        <p:nvSpPr>
          <p:cNvPr id="10" name="Rectangle: Rounded Corners 20">
            <a:extLst>
              <a:ext uri="{FF2B5EF4-FFF2-40B4-BE49-F238E27FC236}">
                <a16:creationId xmlns:a16="http://schemas.microsoft.com/office/drawing/2014/main" id="{CDB1A401-BF3D-4199-12EE-EBD21A207491}"/>
              </a:ext>
            </a:extLst>
          </p:cNvPr>
          <p:cNvSpPr/>
          <p:nvPr/>
        </p:nvSpPr>
        <p:spPr>
          <a:xfrm flipH="1">
            <a:off x="10032010"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Simple</a:t>
            </a:r>
          </a:p>
        </p:txBody>
      </p:sp>
      <p:sp>
        <p:nvSpPr>
          <p:cNvPr id="11" name="Rectangle: Rounded Corners 21">
            <a:extLst>
              <a:ext uri="{FF2B5EF4-FFF2-40B4-BE49-F238E27FC236}">
                <a16:creationId xmlns:a16="http://schemas.microsoft.com/office/drawing/2014/main" id="{ADCA709F-64B2-EA3F-7543-CD49FE0DE655}"/>
              </a:ext>
            </a:extLst>
          </p:cNvPr>
          <p:cNvSpPr/>
          <p:nvPr/>
        </p:nvSpPr>
        <p:spPr>
          <a:xfrm flipH="1">
            <a:off x="12723295" y="3389770"/>
            <a:ext cx="1273511" cy="878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0" b="1" dirty="0"/>
              <a:t>CB Pension</a:t>
            </a:r>
          </a:p>
        </p:txBody>
      </p:sp>
      <p:sp>
        <p:nvSpPr>
          <p:cNvPr id="12" name="Editable vector graphic">
            <a:extLst>
              <a:ext uri="{FF2B5EF4-FFF2-40B4-BE49-F238E27FC236}">
                <a16:creationId xmlns:a16="http://schemas.microsoft.com/office/drawing/2014/main" id="{C147CB7A-7770-1E77-38E8-4D1690755BBE}"/>
              </a:ext>
            </a:extLst>
          </p:cNvPr>
          <p:cNvSpPr txBox="1"/>
          <p:nvPr/>
        </p:nvSpPr>
        <p:spPr>
          <a:xfrm>
            <a:off x="6749651" y="2043794"/>
            <a:ext cx="10151629" cy="809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spAutoFit/>
          </a:bodyPr>
          <a:lstStyle>
            <a:lvl1pPr>
              <a:lnSpc>
                <a:spcPct val="90000"/>
              </a:lnSpc>
              <a:defRPr sz="9000" spc="0">
                <a:latin typeface="+mn-lt"/>
                <a:ea typeface="+mn-ea"/>
                <a:cs typeface="+mn-cs"/>
                <a:sym typeface="Montserrat Bold"/>
              </a:defRPr>
            </a:lvl1pPr>
          </a:lstStyle>
          <a:p>
            <a:r>
              <a:rPr lang="en-US" sz="5400" dirty="0"/>
              <a:t>Types of Accounts</a:t>
            </a:r>
          </a:p>
        </p:txBody>
      </p:sp>
      <p:sp>
        <p:nvSpPr>
          <p:cNvPr id="13" name="Shape">
            <a:extLst>
              <a:ext uri="{FF2B5EF4-FFF2-40B4-BE49-F238E27FC236}">
                <a16:creationId xmlns:a16="http://schemas.microsoft.com/office/drawing/2014/main" id="{C01FBD68-58B6-8417-D11F-7AD915FECA87}"/>
              </a:ext>
            </a:extLst>
          </p:cNvPr>
          <p:cNvSpPr/>
          <p:nvPr/>
        </p:nvSpPr>
        <p:spPr>
          <a:xfrm>
            <a:off x="5651482" y="2108563"/>
            <a:ext cx="705665" cy="762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22860" tIns="22860" rIns="22860" bIns="2286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sp>
        <p:nvSpPr>
          <p:cNvPr id="18" name="Rectangle: Rounded Corners 24">
            <a:extLst>
              <a:ext uri="{FF2B5EF4-FFF2-40B4-BE49-F238E27FC236}">
                <a16:creationId xmlns:a16="http://schemas.microsoft.com/office/drawing/2014/main" id="{AC2F9D4E-6DBB-910D-4724-BC5B576D215F}"/>
              </a:ext>
            </a:extLst>
          </p:cNvPr>
          <p:cNvSpPr/>
          <p:nvPr/>
        </p:nvSpPr>
        <p:spPr>
          <a:xfrm>
            <a:off x="4649441" y="4502117"/>
            <a:ext cx="1273511" cy="880261"/>
          </a:xfrm>
          <a:prstGeom prst="roundRect">
            <a:avLst>
              <a:gd name="adj" fmla="val 17679"/>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080" b="1" dirty="0"/>
              <a:t>Brokerage Account</a:t>
            </a:r>
          </a:p>
        </p:txBody>
      </p:sp>
      <p:sp>
        <p:nvSpPr>
          <p:cNvPr id="19" name="Rectangle: Rounded Corners 26">
            <a:extLst>
              <a:ext uri="{FF2B5EF4-FFF2-40B4-BE49-F238E27FC236}">
                <a16:creationId xmlns:a16="http://schemas.microsoft.com/office/drawing/2014/main" id="{EDEA0493-0565-8FF6-DD4C-F0A8628BDDB5}"/>
              </a:ext>
            </a:extLst>
          </p:cNvPr>
          <p:cNvSpPr/>
          <p:nvPr/>
        </p:nvSpPr>
        <p:spPr>
          <a:xfrm>
            <a:off x="5995084" y="4502117"/>
            <a:ext cx="1273511" cy="8781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080" b="1" dirty="0"/>
              <a:t>CD</a:t>
            </a:r>
          </a:p>
        </p:txBody>
      </p:sp>
      <p:sp>
        <p:nvSpPr>
          <p:cNvPr id="20" name="Rectangle: Rounded Corners 27">
            <a:extLst>
              <a:ext uri="{FF2B5EF4-FFF2-40B4-BE49-F238E27FC236}">
                <a16:creationId xmlns:a16="http://schemas.microsoft.com/office/drawing/2014/main" id="{BEECBF87-2C03-22A6-E59C-1B141B128C28}"/>
              </a:ext>
            </a:extLst>
          </p:cNvPr>
          <p:cNvSpPr/>
          <p:nvPr/>
        </p:nvSpPr>
        <p:spPr>
          <a:xfrm>
            <a:off x="7340725" y="4502117"/>
            <a:ext cx="1273511" cy="8781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080" b="1" dirty="0"/>
              <a:t>Savings</a:t>
            </a:r>
          </a:p>
        </p:txBody>
      </p:sp>
      <p:sp>
        <p:nvSpPr>
          <p:cNvPr id="21" name="Rectangle: Rounded Corners 28">
            <a:extLst>
              <a:ext uri="{FF2B5EF4-FFF2-40B4-BE49-F238E27FC236}">
                <a16:creationId xmlns:a16="http://schemas.microsoft.com/office/drawing/2014/main" id="{33F65EBA-18F1-9446-60C9-6BF18DCF31A9}"/>
              </a:ext>
            </a:extLst>
          </p:cNvPr>
          <p:cNvSpPr/>
          <p:nvPr/>
        </p:nvSpPr>
        <p:spPr>
          <a:xfrm>
            <a:off x="8686367" y="4502117"/>
            <a:ext cx="1273511" cy="8781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080" b="1" dirty="0"/>
              <a:t>Trust</a:t>
            </a:r>
          </a:p>
        </p:txBody>
      </p:sp>
      <p:sp>
        <p:nvSpPr>
          <p:cNvPr id="22" name="Rectangle: Rounded Corners 37">
            <a:extLst>
              <a:ext uri="{FF2B5EF4-FFF2-40B4-BE49-F238E27FC236}">
                <a16:creationId xmlns:a16="http://schemas.microsoft.com/office/drawing/2014/main" id="{3DECFAC3-FC1E-734D-F580-7704C125F8EA}"/>
              </a:ext>
            </a:extLst>
          </p:cNvPr>
          <p:cNvSpPr/>
          <p:nvPr/>
        </p:nvSpPr>
        <p:spPr>
          <a:xfrm>
            <a:off x="4649441" y="5613914"/>
            <a:ext cx="1273511" cy="878168"/>
          </a:xfrm>
          <a:prstGeom prst="roundRect">
            <a:avLst/>
          </a:prstGeom>
          <a:solidFill>
            <a:srgbClr val="4545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440" dirty="0"/>
              <a:t>Roth IRA</a:t>
            </a:r>
          </a:p>
        </p:txBody>
      </p:sp>
      <p:sp>
        <p:nvSpPr>
          <p:cNvPr id="23" name="Rectangle: Rounded Corners 38">
            <a:extLst>
              <a:ext uri="{FF2B5EF4-FFF2-40B4-BE49-F238E27FC236}">
                <a16:creationId xmlns:a16="http://schemas.microsoft.com/office/drawing/2014/main" id="{2E7DD64E-3308-D4A5-B9A2-D173227B99D2}"/>
              </a:ext>
            </a:extLst>
          </p:cNvPr>
          <p:cNvSpPr/>
          <p:nvPr/>
        </p:nvSpPr>
        <p:spPr>
          <a:xfrm>
            <a:off x="7340725" y="5613914"/>
            <a:ext cx="1273511" cy="878167"/>
          </a:xfrm>
          <a:prstGeom prst="roundRect">
            <a:avLst/>
          </a:prstGeom>
          <a:solidFill>
            <a:srgbClr val="4545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440" dirty="0"/>
              <a:t>HSA</a:t>
            </a:r>
          </a:p>
        </p:txBody>
      </p:sp>
      <p:sp>
        <p:nvSpPr>
          <p:cNvPr id="24" name="Rectangle: Rounded Corners 39">
            <a:extLst>
              <a:ext uri="{FF2B5EF4-FFF2-40B4-BE49-F238E27FC236}">
                <a16:creationId xmlns:a16="http://schemas.microsoft.com/office/drawing/2014/main" id="{A64ADD22-D5F0-8724-AC70-D93E51D8D18D}"/>
              </a:ext>
            </a:extLst>
          </p:cNvPr>
          <p:cNvSpPr/>
          <p:nvPr/>
        </p:nvSpPr>
        <p:spPr>
          <a:xfrm>
            <a:off x="6002399" y="5613914"/>
            <a:ext cx="1273511" cy="878168"/>
          </a:xfrm>
          <a:prstGeom prst="roundRect">
            <a:avLst>
              <a:gd name="adj" fmla="val 14873"/>
            </a:avLst>
          </a:prstGeom>
          <a:solidFill>
            <a:srgbClr val="4545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440" dirty="0"/>
              <a:t>Certain</a:t>
            </a:r>
            <a:br>
              <a:rPr lang="en-US" sz="1440" dirty="0"/>
            </a:br>
            <a:r>
              <a:rPr lang="en-US" sz="1440" dirty="0"/>
              <a:t>Types of Insurance</a:t>
            </a:r>
          </a:p>
        </p:txBody>
      </p:sp>
      <p:sp>
        <p:nvSpPr>
          <p:cNvPr id="14" name="TextBox 13">
            <a:extLst>
              <a:ext uri="{FF2B5EF4-FFF2-40B4-BE49-F238E27FC236}">
                <a16:creationId xmlns:a16="http://schemas.microsoft.com/office/drawing/2014/main" id="{BB784F0B-6FEC-B499-8D5A-25F3CB3992C0}"/>
              </a:ext>
            </a:extLst>
          </p:cNvPr>
          <p:cNvSpPr txBox="1"/>
          <p:nvPr/>
        </p:nvSpPr>
        <p:spPr>
          <a:xfrm>
            <a:off x="12223684" y="7622215"/>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1000"/>
                                  </p:stCondLst>
                                  <p:iterate>
                                    <p:tmAbs val="0"/>
                                  </p:iterate>
                                  <p:childTnLst>
                                    <p:set>
                                      <p:cBhvr>
                                        <p:cTn id="6" fill="hold"/>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0-#ppt_w/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2000"/>
                                  </p:stCondLst>
                                  <p:iterate>
                                    <p:tmAbs val="0"/>
                                  </p:iterate>
                                  <p:childTnLst>
                                    <p:set>
                                      <p:cBhvr>
                                        <p:cTn id="10" fill="hold"/>
                                        <p:tgtEl>
                                          <p:spTgt spid="4"/>
                                        </p:tgtEl>
                                        <p:attrNameLst>
                                          <p:attrName>style.visibility</p:attrName>
                                        </p:attrNameLst>
                                      </p:cBhvr>
                                      <p:to>
                                        <p:strVal val="visible"/>
                                      </p:to>
                                    </p:set>
                                    <p:anim calcmode="lin" valueType="num">
                                      <p:cBhvr>
                                        <p:cTn id="11" dur="1000" fill="hold"/>
                                        <p:tgtEl>
                                          <p:spTgt spid="4"/>
                                        </p:tgtEl>
                                        <p:attrNameLst>
                                          <p:attrName>ppt_x</p:attrName>
                                        </p:attrNameLst>
                                      </p:cBhvr>
                                      <p:tavLst>
                                        <p:tav tm="0">
                                          <p:val>
                                            <p:strVal val="0-#ppt_w/2"/>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0" nodeType="withEffect">
                                  <p:stCondLst>
                                    <p:cond delay="0"/>
                                  </p:stCondLst>
                                  <p:iterate>
                                    <p:tmAbs val="0"/>
                                  </p:iterate>
                                  <p:childTnLst>
                                    <p:set>
                                      <p:cBhvr>
                                        <p:cTn id="14" fill="hold"/>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0-#ppt_w/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1000"/>
                                  </p:stCondLst>
                                  <p:iterate>
                                    <p:tmAbs val="0"/>
                                  </p:iterate>
                                  <p:childTnLst>
                                    <p:set>
                                      <p:cBhvr>
                                        <p:cTn id="18" fill="hold"/>
                                        <p:tgtEl>
                                          <p:spTgt spid="25"/>
                                        </p:tgtEl>
                                        <p:attrNameLst>
                                          <p:attrName>style.visibility</p:attrName>
                                        </p:attrNameLst>
                                      </p:cBhvr>
                                      <p:to>
                                        <p:strVal val="visible"/>
                                      </p:to>
                                    </p:set>
                                    <p:anim calcmode="lin" valueType="num">
                                      <p:cBhvr>
                                        <p:cTn id="19" dur="1000" fill="hold"/>
                                        <p:tgtEl>
                                          <p:spTgt spid="25"/>
                                        </p:tgtEl>
                                        <p:attrNameLst>
                                          <p:attrName>ppt_x</p:attrName>
                                        </p:attrNameLst>
                                      </p:cBhvr>
                                      <p:tavLst>
                                        <p:tav tm="0">
                                          <p:val>
                                            <p:strVal val="1+#ppt_w/2"/>
                                          </p:val>
                                        </p:tav>
                                        <p:tav tm="100000">
                                          <p:val>
                                            <p:strVal val="#ppt_x"/>
                                          </p:val>
                                        </p:tav>
                                      </p:tavLst>
                                    </p:anim>
                                    <p:anim calcmode="lin" valueType="num">
                                      <p:cBhvr>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dvAuto="0"/>
      <p:bldP spid="3" grpId="0" animBg="1" advAuto="0"/>
      <p:bldP spid="4" grpId="0" animBg="1" advAuto="0"/>
      <p:bldP spid="5" grpId="0" animBg="1"/>
      <p:bldP spid="6" grpId="0" animBg="1"/>
      <p:bldP spid="7" grpId="0" animBg="1"/>
      <p:bldP spid="8" grpId="0" animBg="1"/>
      <p:bldP spid="9" grpId="0" animBg="1"/>
      <p:bldP spid="10" grpId="0" animBg="1"/>
      <p:bldP spid="11" grpId="0" animBg="1"/>
      <p:bldP spid="13" grpId="0" animBg="1" advAuto="0"/>
      <p:bldP spid="18" grpId="0" animBg="1"/>
      <p:bldP spid="19" grpId="0" animBg="1"/>
      <p:bldP spid="20" grpId="0"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8"/>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2"/>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C20DB8-A943-0BAE-29FD-F5AE2D492192}"/>
              </a:ext>
            </a:extLst>
          </p:cNvPr>
          <p:cNvSpPr txBox="1"/>
          <p:nvPr/>
        </p:nvSpPr>
        <p:spPr>
          <a:xfrm>
            <a:off x="703773" y="2020507"/>
            <a:ext cx="3738318" cy="2875631"/>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800" b="1" kern="1200">
                <a:solidFill>
                  <a:srgbClr val="FFFFFF"/>
                </a:solidFill>
                <a:latin typeface="+mj-lt"/>
                <a:ea typeface="+mj-ea"/>
                <a:cs typeface="+mj-cs"/>
              </a:rPr>
              <a:t>The Essentials</a:t>
            </a:r>
          </a:p>
        </p:txBody>
      </p:sp>
      <p:graphicFrame>
        <p:nvGraphicFramePr>
          <p:cNvPr id="8" name="TextBox 5">
            <a:extLst>
              <a:ext uri="{FF2B5EF4-FFF2-40B4-BE49-F238E27FC236}">
                <a16:creationId xmlns:a16="http://schemas.microsoft.com/office/drawing/2014/main" id="{E4104695-3BCE-8912-0C5A-5366F31098EB}"/>
              </a:ext>
            </a:extLst>
          </p:cNvPr>
          <p:cNvGraphicFramePr/>
          <p:nvPr>
            <p:extLst>
              <p:ext uri="{D42A27DB-BD31-4B8C-83A1-F6EECF244321}">
                <p14:modId xmlns:p14="http://schemas.microsoft.com/office/powerpoint/2010/main" val="1463587590"/>
              </p:ext>
            </p:extLst>
          </p:nvPr>
        </p:nvGraphicFramePr>
        <p:xfrm>
          <a:off x="5886062" y="900528"/>
          <a:ext cx="8000200" cy="6544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9691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8096" y="603504"/>
            <a:ext cx="13167360" cy="768096"/>
          </a:xfrm>
          <a:prstGeom prst="rect">
            <a:avLst/>
          </a:prstGeom>
          <a:noFill/>
          <a:ln/>
        </p:spPr>
        <p:txBody>
          <a:bodyPr wrap="square" rtlCol="0" anchor="ctr"/>
          <a:lstStyle/>
          <a:p>
            <a:r>
              <a:rPr lang="en-US" sz="4320" b="1" dirty="0">
                <a:solidFill>
                  <a:srgbClr val="111827"/>
                </a:solidFill>
                <a:latin typeface="Calibri" pitchFamily="34" charset="0"/>
                <a:ea typeface="Calibri" pitchFamily="34" charset="-122"/>
                <a:cs typeface="Calibri" pitchFamily="34" charset="-120"/>
              </a:rPr>
              <a:t>Why Asset Location Matters</a:t>
            </a:r>
            <a:endParaRPr lang="en-US" sz="4320" dirty="0"/>
          </a:p>
        </p:txBody>
      </p:sp>
      <p:sp>
        <p:nvSpPr>
          <p:cNvPr id="3" name="Shape 1"/>
          <p:cNvSpPr/>
          <p:nvPr/>
        </p:nvSpPr>
        <p:spPr>
          <a:xfrm>
            <a:off x="768096" y="1371600"/>
            <a:ext cx="1481328" cy="87782"/>
          </a:xfrm>
          <a:prstGeom prst="rect">
            <a:avLst/>
          </a:prstGeom>
          <a:solidFill>
            <a:srgbClr val="2F5BEA"/>
          </a:solidFill>
          <a:ln w="12700">
            <a:solidFill>
              <a:srgbClr val="2F5BEA"/>
            </a:solidFill>
            <a:prstDash val="solid"/>
          </a:ln>
        </p:spPr>
        <p:txBody>
          <a:bodyPr/>
          <a:lstStyle/>
          <a:p>
            <a:endParaRPr lang="en-US"/>
          </a:p>
        </p:txBody>
      </p:sp>
      <p:sp>
        <p:nvSpPr>
          <p:cNvPr id="4" name="Text 2"/>
          <p:cNvSpPr/>
          <p:nvPr/>
        </p:nvSpPr>
        <p:spPr>
          <a:xfrm>
            <a:off x="768096" y="1558138"/>
            <a:ext cx="13386816" cy="603504"/>
          </a:xfrm>
          <a:prstGeom prst="rect">
            <a:avLst/>
          </a:prstGeom>
          <a:noFill/>
          <a:ln/>
        </p:spPr>
        <p:txBody>
          <a:bodyPr wrap="square" rtlCol="0" anchor="ctr"/>
          <a:lstStyle/>
          <a:p>
            <a:r>
              <a:rPr lang="en-US" sz="1680" dirty="0">
                <a:solidFill>
                  <a:srgbClr val="4B5563"/>
                </a:solidFill>
                <a:latin typeface="Calibri" pitchFamily="34" charset="0"/>
                <a:ea typeface="Calibri" pitchFamily="34" charset="-122"/>
                <a:cs typeface="Calibri" pitchFamily="34" charset="-120"/>
              </a:rPr>
              <a:t>Optimizing which accounts hold which investments can improve after-tax outcomes—often without changing your overall risk.</a:t>
            </a:r>
            <a:endParaRPr lang="en-US" sz="1680" dirty="0"/>
          </a:p>
        </p:txBody>
      </p:sp>
      <p:sp>
        <p:nvSpPr>
          <p:cNvPr id="5" name="Shape 3"/>
          <p:cNvSpPr/>
          <p:nvPr/>
        </p:nvSpPr>
        <p:spPr>
          <a:xfrm>
            <a:off x="768096" y="2359152"/>
            <a:ext cx="4108582" cy="3566160"/>
          </a:xfrm>
          <a:prstGeom prst="rect">
            <a:avLst/>
          </a:prstGeom>
          <a:solidFill>
            <a:srgbClr val="FFFFFF"/>
          </a:solidFill>
          <a:ln w="12700">
            <a:solidFill>
              <a:srgbClr val="E6EAF2"/>
            </a:solidFill>
            <a:prstDash val="solid"/>
          </a:ln>
          <a:effectLst>
            <a:outerShdw blurRad="44450" dist="20320" dir="2700000" algn="bl" rotWithShape="0">
              <a:srgbClr val="000000">
                <a:alpha val="12000"/>
              </a:srgbClr>
            </a:outerShdw>
          </a:effectLst>
        </p:spPr>
        <p:txBody>
          <a:bodyPr/>
          <a:lstStyle/>
          <a:p>
            <a:endParaRPr lang="en-US"/>
          </a:p>
        </p:txBody>
      </p:sp>
      <p:sp>
        <p:nvSpPr>
          <p:cNvPr id="6" name="Shape 4"/>
          <p:cNvSpPr/>
          <p:nvPr/>
        </p:nvSpPr>
        <p:spPr>
          <a:xfrm>
            <a:off x="768096" y="2359152"/>
            <a:ext cx="4108582" cy="109728"/>
          </a:xfrm>
          <a:prstGeom prst="rect">
            <a:avLst/>
          </a:prstGeom>
          <a:solidFill>
            <a:srgbClr val="2F5BEA"/>
          </a:solidFill>
          <a:ln w="12700">
            <a:solidFill>
              <a:srgbClr val="2F5BEA"/>
            </a:solidFill>
            <a:prstDash val="solid"/>
          </a:ln>
        </p:spPr>
        <p:txBody>
          <a:bodyPr/>
          <a:lstStyle/>
          <a:p>
            <a:endParaRPr lang="en-US"/>
          </a:p>
        </p:txBody>
      </p:sp>
      <p:sp>
        <p:nvSpPr>
          <p:cNvPr id="7" name="Text 5"/>
          <p:cNvSpPr/>
          <p:nvPr/>
        </p:nvSpPr>
        <p:spPr>
          <a:xfrm>
            <a:off x="1075334" y="2743200"/>
            <a:ext cx="3494105" cy="877824"/>
          </a:xfrm>
          <a:prstGeom prst="rect">
            <a:avLst/>
          </a:prstGeom>
          <a:noFill/>
          <a:ln/>
        </p:spPr>
        <p:txBody>
          <a:bodyPr wrap="square" rtlCol="0" anchor="ctr"/>
          <a:lstStyle/>
          <a:p>
            <a:pPr algn="ctr"/>
            <a:r>
              <a:rPr lang="en-US" sz="6000" b="1" dirty="0">
                <a:solidFill>
                  <a:srgbClr val="1F2937"/>
                </a:solidFill>
                <a:latin typeface="Calibri" pitchFamily="34" charset="0"/>
                <a:ea typeface="Calibri" pitchFamily="34" charset="-122"/>
                <a:cs typeface="Calibri" pitchFamily="34" charset="-120"/>
              </a:rPr>
              <a:t>0.41%</a:t>
            </a:r>
            <a:endParaRPr lang="en-US" sz="6000" dirty="0"/>
          </a:p>
        </p:txBody>
      </p:sp>
      <p:sp>
        <p:nvSpPr>
          <p:cNvPr id="8" name="Text 6"/>
          <p:cNvSpPr/>
          <p:nvPr/>
        </p:nvSpPr>
        <p:spPr>
          <a:xfrm>
            <a:off x="1075334" y="3697834"/>
            <a:ext cx="3494105" cy="384048"/>
          </a:xfrm>
          <a:prstGeom prst="rect">
            <a:avLst/>
          </a:prstGeom>
          <a:noFill/>
          <a:ln/>
        </p:spPr>
        <p:txBody>
          <a:bodyPr wrap="square" rtlCol="0" anchor="ctr"/>
          <a:lstStyle/>
          <a:p>
            <a:pPr algn="ctr"/>
            <a:r>
              <a:rPr lang="en-US" sz="1920" b="1" dirty="0">
                <a:solidFill>
                  <a:srgbClr val="374151"/>
                </a:solidFill>
                <a:latin typeface="Calibri" pitchFamily="34" charset="0"/>
                <a:ea typeface="Calibri" pitchFamily="34" charset="-122"/>
                <a:cs typeface="Calibri" pitchFamily="34" charset="-120"/>
              </a:rPr>
              <a:t>Annual Boost</a:t>
            </a:r>
            <a:endParaRPr lang="en-US" sz="1920" dirty="0"/>
          </a:p>
        </p:txBody>
      </p:sp>
      <p:sp>
        <p:nvSpPr>
          <p:cNvPr id="9" name="Shape 7"/>
          <p:cNvSpPr/>
          <p:nvPr/>
        </p:nvSpPr>
        <p:spPr>
          <a:xfrm>
            <a:off x="1261872" y="4169664"/>
            <a:ext cx="3121030" cy="0"/>
          </a:xfrm>
          <a:prstGeom prst="line">
            <a:avLst/>
          </a:prstGeom>
          <a:noFill/>
          <a:ln w="12700">
            <a:solidFill>
              <a:srgbClr val="EEF2F7"/>
            </a:solidFill>
            <a:prstDash val="solid"/>
          </a:ln>
        </p:spPr>
        <p:txBody>
          <a:bodyPr/>
          <a:lstStyle/>
          <a:p>
            <a:endParaRPr lang="en-US"/>
          </a:p>
        </p:txBody>
      </p:sp>
      <p:sp>
        <p:nvSpPr>
          <p:cNvPr id="10" name="Text 8"/>
          <p:cNvSpPr/>
          <p:nvPr/>
        </p:nvSpPr>
        <p:spPr>
          <a:xfrm>
            <a:off x="1075334" y="4356202"/>
            <a:ext cx="3494105" cy="1316736"/>
          </a:xfrm>
          <a:prstGeom prst="rect">
            <a:avLst/>
          </a:prstGeom>
          <a:noFill/>
          <a:ln/>
        </p:spPr>
        <p:txBody>
          <a:bodyPr wrap="square" lIns="0" tIns="0" rIns="0" bIns="0" rtlCol="0" anchor="t"/>
          <a:lstStyle/>
          <a:p>
            <a:pPr algn="ctr"/>
            <a:r>
              <a:rPr lang="en-US" sz="1500" dirty="0">
                <a:solidFill>
                  <a:srgbClr val="6B7280"/>
                </a:solidFill>
                <a:latin typeface="Calibri" pitchFamily="34" charset="0"/>
                <a:ea typeface="Calibri" pitchFamily="34" charset="-122"/>
                <a:cs typeface="Calibri" pitchFamily="34" charset="-120"/>
              </a:rPr>
              <a:t>Potential increase in annual after-tax returns from optimal asset location</a:t>
            </a:r>
            <a:endParaRPr lang="en-US" sz="1500" dirty="0"/>
          </a:p>
        </p:txBody>
      </p:sp>
      <p:sp>
        <p:nvSpPr>
          <p:cNvPr id="11" name="Shape 9"/>
          <p:cNvSpPr/>
          <p:nvPr/>
        </p:nvSpPr>
        <p:spPr>
          <a:xfrm>
            <a:off x="5260725" y="2359152"/>
            <a:ext cx="4108582" cy="3566160"/>
          </a:xfrm>
          <a:prstGeom prst="rect">
            <a:avLst/>
          </a:prstGeom>
          <a:solidFill>
            <a:srgbClr val="FFFFFF"/>
          </a:solidFill>
          <a:ln w="12700">
            <a:solidFill>
              <a:srgbClr val="E6EAF2"/>
            </a:solidFill>
            <a:prstDash val="solid"/>
          </a:ln>
          <a:effectLst>
            <a:outerShdw blurRad="44450" dist="20320" dir="2700000" algn="bl" rotWithShape="0">
              <a:srgbClr val="000000">
                <a:alpha val="12000"/>
              </a:srgbClr>
            </a:outerShdw>
          </a:effectLst>
        </p:spPr>
        <p:txBody>
          <a:bodyPr/>
          <a:lstStyle/>
          <a:p>
            <a:endParaRPr lang="en-US"/>
          </a:p>
        </p:txBody>
      </p:sp>
      <p:sp>
        <p:nvSpPr>
          <p:cNvPr id="12" name="Shape 10"/>
          <p:cNvSpPr/>
          <p:nvPr/>
        </p:nvSpPr>
        <p:spPr>
          <a:xfrm>
            <a:off x="5260725" y="2359152"/>
            <a:ext cx="4108582" cy="109728"/>
          </a:xfrm>
          <a:prstGeom prst="rect">
            <a:avLst/>
          </a:prstGeom>
          <a:solidFill>
            <a:srgbClr val="0E9F6E"/>
          </a:solidFill>
          <a:ln w="12700">
            <a:solidFill>
              <a:srgbClr val="0E9F6E"/>
            </a:solidFill>
            <a:prstDash val="solid"/>
          </a:ln>
        </p:spPr>
        <p:txBody>
          <a:bodyPr/>
          <a:lstStyle/>
          <a:p>
            <a:endParaRPr lang="en-US"/>
          </a:p>
        </p:txBody>
      </p:sp>
      <p:sp>
        <p:nvSpPr>
          <p:cNvPr id="13" name="Text 11"/>
          <p:cNvSpPr/>
          <p:nvPr/>
        </p:nvSpPr>
        <p:spPr>
          <a:xfrm>
            <a:off x="5567964" y="2743200"/>
            <a:ext cx="3494105" cy="877824"/>
          </a:xfrm>
          <a:prstGeom prst="rect">
            <a:avLst/>
          </a:prstGeom>
          <a:noFill/>
          <a:ln/>
        </p:spPr>
        <p:txBody>
          <a:bodyPr wrap="square" rtlCol="0" anchor="ctr"/>
          <a:lstStyle/>
          <a:p>
            <a:pPr algn="ctr"/>
            <a:r>
              <a:rPr lang="en-US" sz="6000" b="1" dirty="0">
                <a:solidFill>
                  <a:srgbClr val="1F2937"/>
                </a:solidFill>
                <a:latin typeface="Calibri" pitchFamily="34" charset="0"/>
                <a:ea typeface="Calibri" pitchFamily="34" charset="-122"/>
                <a:cs typeface="Calibri" pitchFamily="34" charset="-120"/>
              </a:rPr>
              <a:t>15%</a:t>
            </a:r>
            <a:endParaRPr lang="en-US" sz="6000" dirty="0"/>
          </a:p>
        </p:txBody>
      </p:sp>
      <p:sp>
        <p:nvSpPr>
          <p:cNvPr id="14" name="Text 12"/>
          <p:cNvSpPr/>
          <p:nvPr/>
        </p:nvSpPr>
        <p:spPr>
          <a:xfrm>
            <a:off x="5567964" y="3697834"/>
            <a:ext cx="3494105" cy="384048"/>
          </a:xfrm>
          <a:prstGeom prst="rect">
            <a:avLst/>
          </a:prstGeom>
          <a:noFill/>
          <a:ln/>
        </p:spPr>
        <p:txBody>
          <a:bodyPr wrap="square" rtlCol="0" anchor="ctr"/>
          <a:lstStyle/>
          <a:p>
            <a:pPr algn="ctr"/>
            <a:r>
              <a:rPr lang="en-US" sz="1920" b="1" dirty="0">
                <a:solidFill>
                  <a:srgbClr val="374151"/>
                </a:solidFill>
                <a:latin typeface="Calibri" pitchFamily="34" charset="0"/>
                <a:ea typeface="Calibri" pitchFamily="34" charset="-122"/>
                <a:cs typeface="Calibri" pitchFamily="34" charset="-120"/>
              </a:rPr>
              <a:t>Long-term Impact</a:t>
            </a:r>
            <a:endParaRPr lang="en-US" sz="1920" dirty="0"/>
          </a:p>
        </p:txBody>
      </p:sp>
      <p:sp>
        <p:nvSpPr>
          <p:cNvPr id="15" name="Shape 13"/>
          <p:cNvSpPr/>
          <p:nvPr/>
        </p:nvSpPr>
        <p:spPr>
          <a:xfrm>
            <a:off x="5754501" y="4169664"/>
            <a:ext cx="3121030" cy="0"/>
          </a:xfrm>
          <a:prstGeom prst="line">
            <a:avLst/>
          </a:prstGeom>
          <a:noFill/>
          <a:ln w="12700">
            <a:solidFill>
              <a:srgbClr val="EEF2F7"/>
            </a:solidFill>
            <a:prstDash val="solid"/>
          </a:ln>
        </p:spPr>
        <p:txBody>
          <a:bodyPr/>
          <a:lstStyle/>
          <a:p>
            <a:endParaRPr lang="en-US"/>
          </a:p>
        </p:txBody>
      </p:sp>
      <p:sp>
        <p:nvSpPr>
          <p:cNvPr id="16" name="Text 14"/>
          <p:cNvSpPr/>
          <p:nvPr/>
        </p:nvSpPr>
        <p:spPr>
          <a:xfrm>
            <a:off x="5567964" y="4356202"/>
            <a:ext cx="3494105" cy="1316736"/>
          </a:xfrm>
          <a:prstGeom prst="rect">
            <a:avLst/>
          </a:prstGeom>
          <a:noFill/>
          <a:ln/>
        </p:spPr>
        <p:txBody>
          <a:bodyPr wrap="square" lIns="0" tIns="0" rIns="0" bIns="0" rtlCol="0" anchor="t"/>
          <a:lstStyle/>
          <a:p>
            <a:pPr algn="ctr"/>
            <a:r>
              <a:rPr lang="en-US" sz="1500" dirty="0">
                <a:solidFill>
                  <a:srgbClr val="6B7280"/>
                </a:solidFill>
                <a:latin typeface="Calibri" pitchFamily="34" charset="0"/>
                <a:ea typeface="Calibri" pitchFamily="34" charset="-122"/>
                <a:cs typeface="Calibri" pitchFamily="34" charset="-120"/>
              </a:rPr>
              <a:t>Illustrative increase in after-tax wealth over 20 years when savings are reinvested*</a:t>
            </a:r>
            <a:endParaRPr lang="en-US" sz="1500" dirty="0"/>
          </a:p>
        </p:txBody>
      </p:sp>
      <p:sp>
        <p:nvSpPr>
          <p:cNvPr id="17" name="Shape 15"/>
          <p:cNvSpPr/>
          <p:nvPr/>
        </p:nvSpPr>
        <p:spPr>
          <a:xfrm>
            <a:off x="9753356" y="2359152"/>
            <a:ext cx="4108582" cy="3566160"/>
          </a:xfrm>
          <a:prstGeom prst="rect">
            <a:avLst/>
          </a:prstGeom>
          <a:solidFill>
            <a:srgbClr val="FFFFFF"/>
          </a:solidFill>
          <a:ln w="12700">
            <a:solidFill>
              <a:srgbClr val="E6EAF2"/>
            </a:solidFill>
            <a:prstDash val="solid"/>
          </a:ln>
          <a:effectLst>
            <a:outerShdw blurRad="44450" dist="20320" dir="2700000" algn="bl" rotWithShape="0">
              <a:srgbClr val="000000">
                <a:alpha val="12000"/>
              </a:srgbClr>
            </a:outerShdw>
          </a:effectLst>
        </p:spPr>
        <p:txBody>
          <a:bodyPr/>
          <a:lstStyle/>
          <a:p>
            <a:endParaRPr lang="en-US"/>
          </a:p>
        </p:txBody>
      </p:sp>
      <p:sp>
        <p:nvSpPr>
          <p:cNvPr id="18" name="Shape 16"/>
          <p:cNvSpPr/>
          <p:nvPr/>
        </p:nvSpPr>
        <p:spPr>
          <a:xfrm>
            <a:off x="9753356" y="2359152"/>
            <a:ext cx="4108582" cy="109728"/>
          </a:xfrm>
          <a:prstGeom prst="rect">
            <a:avLst/>
          </a:prstGeom>
          <a:solidFill>
            <a:srgbClr val="F59E0B"/>
          </a:solidFill>
          <a:ln w="12700">
            <a:solidFill>
              <a:srgbClr val="F59E0B"/>
            </a:solidFill>
            <a:prstDash val="solid"/>
          </a:ln>
        </p:spPr>
        <p:txBody>
          <a:bodyPr/>
          <a:lstStyle/>
          <a:p>
            <a:endParaRPr lang="en-US"/>
          </a:p>
        </p:txBody>
      </p:sp>
      <p:sp>
        <p:nvSpPr>
          <p:cNvPr id="19" name="Text 17"/>
          <p:cNvSpPr/>
          <p:nvPr/>
        </p:nvSpPr>
        <p:spPr>
          <a:xfrm>
            <a:off x="10060595" y="2743200"/>
            <a:ext cx="3494105" cy="877824"/>
          </a:xfrm>
          <a:prstGeom prst="rect">
            <a:avLst/>
          </a:prstGeom>
          <a:noFill/>
          <a:ln/>
        </p:spPr>
        <p:txBody>
          <a:bodyPr wrap="square" rtlCol="0" anchor="ctr"/>
          <a:lstStyle/>
          <a:p>
            <a:pPr algn="ctr"/>
            <a:r>
              <a:rPr lang="en-US" sz="6000" b="1" dirty="0">
                <a:solidFill>
                  <a:srgbClr val="1F2937"/>
                </a:solidFill>
                <a:latin typeface="Calibri" pitchFamily="34" charset="0"/>
                <a:ea typeface="Calibri" pitchFamily="34" charset="-122"/>
                <a:cs typeface="Calibri" pitchFamily="34" charset="-120"/>
              </a:rPr>
              <a:t>$8.2k+</a:t>
            </a:r>
            <a:endParaRPr lang="en-US" sz="6000" dirty="0"/>
          </a:p>
        </p:txBody>
      </p:sp>
      <p:sp>
        <p:nvSpPr>
          <p:cNvPr id="20" name="Text 18"/>
          <p:cNvSpPr/>
          <p:nvPr/>
        </p:nvSpPr>
        <p:spPr>
          <a:xfrm>
            <a:off x="10060595" y="3697834"/>
            <a:ext cx="3494105" cy="384048"/>
          </a:xfrm>
          <a:prstGeom prst="rect">
            <a:avLst/>
          </a:prstGeom>
          <a:noFill/>
          <a:ln/>
        </p:spPr>
        <p:txBody>
          <a:bodyPr wrap="square" rtlCol="0" anchor="ctr"/>
          <a:lstStyle/>
          <a:p>
            <a:pPr algn="ctr"/>
            <a:r>
              <a:rPr lang="en-US" sz="1920" b="1" dirty="0">
                <a:solidFill>
                  <a:srgbClr val="374151"/>
                </a:solidFill>
                <a:latin typeface="Calibri" pitchFamily="34" charset="0"/>
                <a:ea typeface="Calibri" pitchFamily="34" charset="-122"/>
                <a:cs typeface="Calibri" pitchFamily="34" charset="-120"/>
              </a:rPr>
              <a:t>Dollar Savings / Year</a:t>
            </a:r>
            <a:endParaRPr lang="en-US" sz="1920" dirty="0"/>
          </a:p>
        </p:txBody>
      </p:sp>
      <p:sp>
        <p:nvSpPr>
          <p:cNvPr id="21" name="Shape 19"/>
          <p:cNvSpPr/>
          <p:nvPr/>
        </p:nvSpPr>
        <p:spPr>
          <a:xfrm>
            <a:off x="10247132" y="4169664"/>
            <a:ext cx="3121030" cy="0"/>
          </a:xfrm>
          <a:prstGeom prst="line">
            <a:avLst/>
          </a:prstGeom>
          <a:noFill/>
          <a:ln w="12700">
            <a:solidFill>
              <a:srgbClr val="EEF2F7"/>
            </a:solidFill>
            <a:prstDash val="solid"/>
          </a:ln>
        </p:spPr>
        <p:txBody>
          <a:bodyPr/>
          <a:lstStyle/>
          <a:p>
            <a:endParaRPr lang="en-US"/>
          </a:p>
        </p:txBody>
      </p:sp>
      <p:sp>
        <p:nvSpPr>
          <p:cNvPr id="22" name="Text 20"/>
          <p:cNvSpPr/>
          <p:nvPr/>
        </p:nvSpPr>
        <p:spPr>
          <a:xfrm>
            <a:off x="10060595" y="4356202"/>
            <a:ext cx="3494105" cy="1316736"/>
          </a:xfrm>
          <a:prstGeom prst="rect">
            <a:avLst/>
          </a:prstGeom>
          <a:noFill/>
          <a:ln/>
        </p:spPr>
        <p:txBody>
          <a:bodyPr wrap="square" lIns="0" tIns="0" rIns="0" bIns="0" rtlCol="0" anchor="t"/>
          <a:lstStyle/>
          <a:p>
            <a:pPr algn="ctr"/>
            <a:r>
              <a:rPr lang="en-US" sz="1500" dirty="0">
                <a:solidFill>
                  <a:srgbClr val="6B7280"/>
                </a:solidFill>
                <a:latin typeface="Calibri" pitchFamily="34" charset="0"/>
                <a:ea typeface="Calibri" pitchFamily="34" charset="-122"/>
                <a:cs typeface="Calibri" pitchFamily="34" charset="-120"/>
              </a:rPr>
              <a:t>Potential annual reduction in tax drag on a $2M portfolio (highest bracket example)</a:t>
            </a:r>
            <a:endParaRPr lang="en-US" sz="1500" dirty="0"/>
          </a:p>
        </p:txBody>
      </p:sp>
      <p:sp>
        <p:nvSpPr>
          <p:cNvPr id="23" name="Shape 21"/>
          <p:cNvSpPr/>
          <p:nvPr/>
        </p:nvSpPr>
        <p:spPr>
          <a:xfrm>
            <a:off x="768096" y="6309360"/>
            <a:ext cx="13167360" cy="1042416"/>
          </a:xfrm>
          <a:prstGeom prst="rect">
            <a:avLst/>
          </a:prstGeom>
          <a:solidFill>
            <a:srgbClr val="FFFFFF"/>
          </a:solidFill>
          <a:ln w="12700">
            <a:solidFill>
              <a:srgbClr val="E6EAF2"/>
            </a:solidFill>
            <a:prstDash val="solid"/>
          </a:ln>
        </p:spPr>
        <p:txBody>
          <a:bodyPr/>
          <a:lstStyle/>
          <a:p>
            <a:endParaRPr lang="en-US"/>
          </a:p>
        </p:txBody>
      </p:sp>
      <p:sp>
        <p:nvSpPr>
          <p:cNvPr id="24" name="Text 22"/>
          <p:cNvSpPr/>
          <p:nvPr/>
        </p:nvSpPr>
        <p:spPr>
          <a:xfrm>
            <a:off x="1097280" y="6495898"/>
            <a:ext cx="12508992" cy="603504"/>
          </a:xfrm>
          <a:prstGeom prst="rect">
            <a:avLst/>
          </a:prstGeom>
          <a:noFill/>
          <a:ln/>
        </p:spPr>
        <p:txBody>
          <a:bodyPr wrap="square" rtlCol="0" anchor="ctr"/>
          <a:lstStyle/>
          <a:p>
            <a:r>
              <a:rPr lang="en-US" sz="1560" dirty="0">
                <a:solidFill>
                  <a:srgbClr val="374151"/>
                </a:solidFill>
                <a:latin typeface="Calibri" pitchFamily="34" charset="0"/>
                <a:ea typeface="Calibri" pitchFamily="34" charset="-122"/>
                <a:cs typeface="Calibri" pitchFamily="34" charset="-120"/>
              </a:rPr>
              <a:t>Asset location can significantly impact after-tax returns. The strategy can create more wealth without taking additional investment risk.</a:t>
            </a:r>
            <a:endParaRPr lang="en-US" sz="1560" dirty="0"/>
          </a:p>
        </p:txBody>
      </p:sp>
      <p:sp>
        <p:nvSpPr>
          <p:cNvPr id="25" name="Text 23"/>
          <p:cNvSpPr/>
          <p:nvPr/>
        </p:nvSpPr>
        <p:spPr>
          <a:xfrm>
            <a:off x="822960" y="7220102"/>
            <a:ext cx="13167360" cy="384048"/>
          </a:xfrm>
          <a:prstGeom prst="rect">
            <a:avLst/>
          </a:prstGeom>
          <a:noFill/>
          <a:ln/>
        </p:spPr>
        <p:txBody>
          <a:bodyPr wrap="square" rtlCol="0" anchor="ctr"/>
          <a:lstStyle/>
          <a:p>
            <a:r>
              <a:rPr lang="en-US" sz="1140" dirty="0">
                <a:solidFill>
                  <a:srgbClr val="6B7280"/>
                </a:solidFill>
                <a:latin typeface="Calibri" pitchFamily="34" charset="0"/>
                <a:ea typeface="Calibri" pitchFamily="34" charset="-122"/>
                <a:cs typeface="Calibri" pitchFamily="34" charset="-120"/>
              </a:rPr>
              <a:t>*15% figure is illustrative (assumes reinvesting $8,200/yr at 6% for 20 years). Source for underlying estimates: Charles Schwab Center for Financial Research.</a:t>
            </a:r>
            <a:endParaRPr lang="en-US" sz="114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17C6A55-A674-DFE6-4576-1734B0E53AAC}"/>
              </a:ext>
            </a:extLst>
          </p:cNvPr>
          <p:cNvSpPr/>
          <p:nvPr/>
        </p:nvSpPr>
        <p:spPr>
          <a:xfrm>
            <a:off x="0" y="0"/>
            <a:ext cx="14630400" cy="8229600"/>
          </a:xfrm>
          <a:prstGeom prst="rect">
            <a:avLst/>
          </a:prstGeom>
          <a:solidFill>
            <a:srgbClr val="FCFB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 shot of a chart&#10;&#10;AI-generated content may be incorrect.">
            <a:extLst>
              <a:ext uri="{FF2B5EF4-FFF2-40B4-BE49-F238E27FC236}">
                <a16:creationId xmlns:a16="http://schemas.microsoft.com/office/drawing/2014/main" id="{239F440B-0B34-F92C-FC60-5C2C43AE0CFF}"/>
              </a:ext>
            </a:extLst>
          </p:cNvPr>
          <p:cNvPicPr>
            <a:picLocks noChangeAspect="1"/>
          </p:cNvPicPr>
          <p:nvPr/>
        </p:nvPicPr>
        <p:blipFill>
          <a:blip r:embed="rId3"/>
          <a:stretch>
            <a:fillRect/>
          </a:stretch>
        </p:blipFill>
        <p:spPr>
          <a:xfrm>
            <a:off x="249382" y="94925"/>
            <a:ext cx="13610901" cy="80397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 y="0"/>
            <a:ext cx="14626743"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 name="Picture 30">
            <a:extLst>
              <a:ext uri="{FF2B5EF4-FFF2-40B4-BE49-F238E27FC236}">
                <a16:creationId xmlns:a16="http://schemas.microsoft.com/office/drawing/2014/main" id="{2A3707B0-37FB-B42B-6FE8-3B09762607A3}"/>
              </a:ext>
            </a:extLst>
          </p:cNvPr>
          <p:cNvPicPr>
            <a:picLocks noChangeAspect="1"/>
          </p:cNvPicPr>
          <p:nvPr/>
        </p:nvPicPr>
        <p:blipFill>
          <a:blip r:embed="rId3"/>
          <a:stretch>
            <a:fillRect/>
          </a:stretch>
        </p:blipFill>
        <p:spPr>
          <a:xfrm>
            <a:off x="3477886" y="322870"/>
            <a:ext cx="7906853" cy="952633"/>
          </a:xfrm>
          <a:prstGeom prst="rect">
            <a:avLst/>
          </a:prstGeom>
        </p:spPr>
      </p:pic>
      <p:pic>
        <p:nvPicPr>
          <p:cNvPr id="33" name="Picture 32" descr="A pie chart of income and retirement&#10;&#10;AI-generated content may be incorrect.">
            <a:extLst>
              <a:ext uri="{FF2B5EF4-FFF2-40B4-BE49-F238E27FC236}">
                <a16:creationId xmlns:a16="http://schemas.microsoft.com/office/drawing/2014/main" id="{D5074AE5-95E5-15DB-B83B-1D60C8EB0253}"/>
              </a:ext>
            </a:extLst>
          </p:cNvPr>
          <p:cNvPicPr>
            <a:picLocks noChangeAspect="1"/>
          </p:cNvPicPr>
          <p:nvPr/>
        </p:nvPicPr>
        <p:blipFill>
          <a:blip r:embed="rId4"/>
          <a:stretch>
            <a:fillRect/>
          </a:stretch>
        </p:blipFill>
        <p:spPr>
          <a:xfrm>
            <a:off x="756638" y="1990428"/>
            <a:ext cx="4124901" cy="4286848"/>
          </a:xfrm>
          <a:prstGeom prst="rect">
            <a:avLst/>
          </a:prstGeom>
        </p:spPr>
      </p:pic>
      <p:pic>
        <p:nvPicPr>
          <p:cNvPr id="35" name="Picture 34" descr="A pie chart with text on it&#10;&#10;AI-generated content may be incorrect.">
            <a:extLst>
              <a:ext uri="{FF2B5EF4-FFF2-40B4-BE49-F238E27FC236}">
                <a16:creationId xmlns:a16="http://schemas.microsoft.com/office/drawing/2014/main" id="{0CA048E6-CBB9-E256-30A3-EC9B2F890B35}"/>
              </a:ext>
            </a:extLst>
          </p:cNvPr>
          <p:cNvPicPr>
            <a:picLocks noChangeAspect="1"/>
          </p:cNvPicPr>
          <p:nvPr/>
        </p:nvPicPr>
        <p:blipFill>
          <a:blip r:embed="rId5"/>
          <a:stretch>
            <a:fillRect/>
          </a:stretch>
        </p:blipFill>
        <p:spPr>
          <a:xfrm>
            <a:off x="5381355" y="1918981"/>
            <a:ext cx="3867690" cy="4391638"/>
          </a:xfrm>
          <a:prstGeom prst="rect">
            <a:avLst/>
          </a:prstGeom>
        </p:spPr>
      </p:pic>
      <p:pic>
        <p:nvPicPr>
          <p:cNvPr id="37" name="Picture 36" descr="A pie chart with text on it&#10;&#10;AI-generated content may be incorrect.">
            <a:extLst>
              <a:ext uri="{FF2B5EF4-FFF2-40B4-BE49-F238E27FC236}">
                <a16:creationId xmlns:a16="http://schemas.microsoft.com/office/drawing/2014/main" id="{C0BA84A3-09F3-4F00-53A2-377E8316A81D}"/>
              </a:ext>
            </a:extLst>
          </p:cNvPr>
          <p:cNvPicPr>
            <a:picLocks noChangeAspect="1"/>
          </p:cNvPicPr>
          <p:nvPr/>
        </p:nvPicPr>
        <p:blipFill>
          <a:blip r:embed="rId6"/>
          <a:stretch>
            <a:fillRect/>
          </a:stretch>
        </p:blipFill>
        <p:spPr>
          <a:xfrm>
            <a:off x="9761250" y="1918981"/>
            <a:ext cx="4467849" cy="4429743"/>
          </a:xfrm>
          <a:prstGeom prst="rect">
            <a:avLst/>
          </a:prstGeom>
        </p:spPr>
      </p:pic>
      <p:pic>
        <p:nvPicPr>
          <p:cNvPr id="39" name="Picture 38" descr="A close-up of a social security account&#10;&#10;AI-generated content may be incorrect.">
            <a:extLst>
              <a:ext uri="{FF2B5EF4-FFF2-40B4-BE49-F238E27FC236}">
                <a16:creationId xmlns:a16="http://schemas.microsoft.com/office/drawing/2014/main" id="{C6ECB9ED-E6A1-F7FB-DFC4-05B3FBD12B44}"/>
              </a:ext>
            </a:extLst>
          </p:cNvPr>
          <p:cNvPicPr>
            <a:picLocks noChangeAspect="1"/>
          </p:cNvPicPr>
          <p:nvPr/>
        </p:nvPicPr>
        <p:blipFill>
          <a:blip r:embed="rId7"/>
          <a:stretch>
            <a:fillRect/>
          </a:stretch>
        </p:blipFill>
        <p:spPr>
          <a:xfrm>
            <a:off x="1161506" y="6411095"/>
            <a:ext cx="3315163" cy="1162212"/>
          </a:xfrm>
          <a:prstGeom prst="rect">
            <a:avLst/>
          </a:prstGeom>
        </p:spPr>
      </p:pic>
      <p:pic>
        <p:nvPicPr>
          <p:cNvPr id="41" name="Picture 40" descr="A screenshot of a phone&#10;&#10;AI-generated content may be incorrect.">
            <a:extLst>
              <a:ext uri="{FF2B5EF4-FFF2-40B4-BE49-F238E27FC236}">
                <a16:creationId xmlns:a16="http://schemas.microsoft.com/office/drawing/2014/main" id="{7C668C97-806F-2011-45C4-B5251C5AA8AD}"/>
              </a:ext>
            </a:extLst>
          </p:cNvPr>
          <p:cNvPicPr>
            <a:picLocks noChangeAspect="1"/>
          </p:cNvPicPr>
          <p:nvPr/>
        </p:nvPicPr>
        <p:blipFill>
          <a:blip r:embed="rId8"/>
          <a:stretch>
            <a:fillRect/>
          </a:stretch>
        </p:blipFill>
        <p:spPr>
          <a:xfrm>
            <a:off x="5348013" y="6515884"/>
            <a:ext cx="3934374" cy="1057423"/>
          </a:xfrm>
          <a:prstGeom prst="rect">
            <a:avLst/>
          </a:prstGeom>
        </p:spPr>
      </p:pic>
      <p:pic>
        <p:nvPicPr>
          <p:cNvPr id="43" name="Picture 42" descr="A close-up of a tax payment&#10;&#10;AI-generated content may be incorrect.">
            <a:extLst>
              <a:ext uri="{FF2B5EF4-FFF2-40B4-BE49-F238E27FC236}">
                <a16:creationId xmlns:a16="http://schemas.microsoft.com/office/drawing/2014/main" id="{97D1361D-D5CD-02EE-6F58-2CC24DCEF0C0}"/>
              </a:ext>
            </a:extLst>
          </p:cNvPr>
          <p:cNvPicPr>
            <a:picLocks noChangeAspect="1"/>
          </p:cNvPicPr>
          <p:nvPr/>
        </p:nvPicPr>
        <p:blipFill>
          <a:blip r:embed="rId9"/>
          <a:stretch>
            <a:fillRect/>
          </a:stretch>
        </p:blipFill>
        <p:spPr>
          <a:xfrm>
            <a:off x="10158822" y="6311067"/>
            <a:ext cx="4077269" cy="1467055"/>
          </a:xfrm>
          <a:prstGeom prst="rect">
            <a:avLst/>
          </a:prstGeom>
        </p:spPr>
      </p:pic>
    </p:spTree>
    <p:extLst>
      <p:ext uri="{BB962C8B-B14F-4D97-AF65-F5344CB8AC3E}">
        <p14:creationId xmlns:p14="http://schemas.microsoft.com/office/powerpoint/2010/main" val="1669404829"/>
      </p:ext>
    </p:extLst>
  </p:cSld>
  <p:clrMapOvr>
    <a:masterClrMapping/>
  </p:clrMapOvr>
  <p:transition spd="slow">
    <p:push/>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1" name="Rectangle"/>
          <p:cNvSpPr/>
          <p:nvPr/>
        </p:nvSpPr>
        <p:spPr>
          <a:xfrm>
            <a:off x="762718" y="-1"/>
            <a:ext cx="5836202" cy="8229601"/>
          </a:xfrm>
          <a:prstGeom prst="rect">
            <a:avLst/>
          </a:prstGeom>
          <a:gradFill>
            <a:gsLst>
              <a:gs pos="0">
                <a:srgbClr val="FFFFFF"/>
              </a:gs>
              <a:gs pos="100000">
                <a:srgbClr val="EBEBEB"/>
              </a:gs>
            </a:gsLst>
          </a:gra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3862" name="Simple table value"/>
          <p:cNvSpPr txBox="1"/>
          <p:nvPr/>
        </p:nvSpPr>
        <p:spPr>
          <a:xfrm>
            <a:off x="1677394" y="1087204"/>
            <a:ext cx="3859333" cy="1557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5400" kern="0" dirty="0">
                <a:solidFill>
                  <a:srgbClr val="454546"/>
                </a:solidFill>
                <a:latin typeface="Montserrat Bold"/>
              </a:rPr>
              <a:t>Bob &amp; Mary</a:t>
            </a:r>
            <a:endParaRPr sz="5400" kern="0" dirty="0">
              <a:solidFill>
                <a:srgbClr val="454546"/>
              </a:solidFill>
              <a:latin typeface="Montserrat Bold"/>
            </a:endParaRPr>
          </a:p>
        </p:txBody>
      </p:sp>
      <p:sp>
        <p:nvSpPr>
          <p:cNvPr id="2" name="TextBox 1">
            <a:extLst>
              <a:ext uri="{FF2B5EF4-FFF2-40B4-BE49-F238E27FC236}">
                <a16:creationId xmlns:a16="http://schemas.microsoft.com/office/drawing/2014/main" id="{0A549A2B-0478-4A5F-BCE8-4E090B8BE6EE}"/>
              </a:ext>
            </a:extLst>
          </p:cNvPr>
          <p:cNvSpPr txBox="1"/>
          <p:nvPr/>
        </p:nvSpPr>
        <p:spPr>
          <a:xfrm>
            <a:off x="7792531" y="1865878"/>
            <a:ext cx="6075151" cy="535112"/>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Bob:   </a:t>
            </a:r>
            <a:r>
              <a:rPr lang="en-US" sz="1920" b="1" kern="0" spc="32" dirty="0">
                <a:solidFill>
                  <a:srgbClr val="454546"/>
                </a:solidFill>
                <a:latin typeface="Raleway"/>
                <a:sym typeface="Raleway"/>
              </a:rPr>
              <a:t>$30,000</a:t>
            </a:r>
          </a:p>
        </p:txBody>
      </p:sp>
      <p:sp>
        <p:nvSpPr>
          <p:cNvPr id="3" name="TextBox 2">
            <a:extLst>
              <a:ext uri="{FF2B5EF4-FFF2-40B4-BE49-F238E27FC236}">
                <a16:creationId xmlns:a16="http://schemas.microsoft.com/office/drawing/2014/main" id="{D7D70112-5E1A-2BC5-3233-04D27231FD35}"/>
              </a:ext>
            </a:extLst>
          </p:cNvPr>
          <p:cNvSpPr txBox="1"/>
          <p:nvPr/>
        </p:nvSpPr>
        <p:spPr>
          <a:xfrm>
            <a:off x="7792531" y="2409094"/>
            <a:ext cx="6075151" cy="534544"/>
          </a:xfrm>
          <a:prstGeom prst="roundRect">
            <a:avLst/>
          </a:prstGeom>
          <a:solidFill>
            <a:schemeClr val="bg1"/>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Pension </a:t>
            </a:r>
            <a:r>
              <a:rPr lang="en-US" sz="1920" kern="0" spc="32" dirty="0">
                <a:solidFill>
                  <a:srgbClr val="454546"/>
                </a:solidFill>
                <a:latin typeface="Raleway"/>
                <a:sym typeface="Wingdings" panose="05000000000000000000" pitchFamily="2" charset="2"/>
              </a:rPr>
              <a:t></a:t>
            </a:r>
            <a:r>
              <a:rPr lang="en-US" sz="1920" kern="0" spc="32" dirty="0">
                <a:solidFill>
                  <a:srgbClr val="454546"/>
                </a:solidFill>
                <a:latin typeface="Raleway"/>
                <a:sym typeface="Raleway"/>
              </a:rPr>
              <a:t> 100% Joint &amp; Survivor:   </a:t>
            </a:r>
            <a:r>
              <a:rPr lang="en-US" sz="1920" b="1" kern="0" spc="32" dirty="0">
                <a:solidFill>
                  <a:srgbClr val="454546"/>
                </a:solidFill>
                <a:latin typeface="Raleway"/>
                <a:sym typeface="Raleway"/>
              </a:rPr>
              <a:t>$45,000</a:t>
            </a:r>
          </a:p>
        </p:txBody>
      </p:sp>
      <p:sp>
        <p:nvSpPr>
          <p:cNvPr id="4" name="TextBox 3">
            <a:extLst>
              <a:ext uri="{FF2B5EF4-FFF2-40B4-BE49-F238E27FC236}">
                <a16:creationId xmlns:a16="http://schemas.microsoft.com/office/drawing/2014/main" id="{2BBB3160-DA58-FB4F-59B6-E5DE8941DCE2}"/>
              </a:ext>
            </a:extLst>
          </p:cNvPr>
          <p:cNvSpPr txBox="1"/>
          <p:nvPr/>
        </p:nvSpPr>
        <p:spPr>
          <a:xfrm>
            <a:off x="7792531" y="2927877"/>
            <a:ext cx="6075151" cy="535112"/>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Mary:   </a:t>
            </a:r>
            <a:r>
              <a:rPr lang="en-US" sz="1920" b="1" kern="0" spc="32" dirty="0">
                <a:solidFill>
                  <a:srgbClr val="454546"/>
                </a:solidFill>
                <a:latin typeface="Raleway"/>
                <a:sym typeface="Raleway"/>
              </a:rPr>
              <a:t>$15,000</a:t>
            </a:r>
          </a:p>
        </p:txBody>
      </p:sp>
      <p:sp>
        <p:nvSpPr>
          <p:cNvPr id="5" name="TextBox 4">
            <a:extLst>
              <a:ext uri="{FF2B5EF4-FFF2-40B4-BE49-F238E27FC236}">
                <a16:creationId xmlns:a16="http://schemas.microsoft.com/office/drawing/2014/main" id="{A8D61859-43D2-606E-DE23-04B072B56465}"/>
              </a:ext>
            </a:extLst>
          </p:cNvPr>
          <p:cNvSpPr txBox="1"/>
          <p:nvPr/>
        </p:nvSpPr>
        <p:spPr>
          <a:xfrm>
            <a:off x="7792531" y="3469157"/>
            <a:ext cx="6075151" cy="534544"/>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IRA </a:t>
            </a:r>
            <a:r>
              <a:rPr lang="en-US" sz="1920" kern="0" spc="32" dirty="0">
                <a:solidFill>
                  <a:srgbClr val="454546"/>
                </a:solidFill>
                <a:latin typeface="Raleway"/>
                <a:sym typeface="Wingdings" panose="05000000000000000000" pitchFamily="2" charset="2"/>
              </a:rPr>
              <a:t> $1,000,000 RMD</a:t>
            </a:r>
            <a:r>
              <a:rPr lang="en-US" sz="1920" kern="0" spc="32" dirty="0">
                <a:solidFill>
                  <a:srgbClr val="454546"/>
                </a:solidFill>
                <a:latin typeface="Raleway"/>
                <a:sym typeface="Raleway"/>
              </a:rPr>
              <a:t>:   </a:t>
            </a:r>
            <a:r>
              <a:rPr lang="en-US" sz="1920" b="1" kern="0" spc="32" dirty="0">
                <a:solidFill>
                  <a:srgbClr val="454546"/>
                </a:solidFill>
                <a:latin typeface="Raleway"/>
                <a:sym typeface="Raleway"/>
              </a:rPr>
              <a:t>$40,000</a:t>
            </a:r>
          </a:p>
        </p:txBody>
      </p:sp>
      <p:sp>
        <p:nvSpPr>
          <p:cNvPr id="6" name="TextBox 5">
            <a:extLst>
              <a:ext uri="{FF2B5EF4-FFF2-40B4-BE49-F238E27FC236}">
                <a16:creationId xmlns:a16="http://schemas.microsoft.com/office/drawing/2014/main" id="{B3342943-0BCA-7443-70F2-29FBC5B4EACD}"/>
              </a:ext>
            </a:extLst>
          </p:cNvPr>
          <p:cNvSpPr txBox="1"/>
          <p:nvPr/>
        </p:nvSpPr>
        <p:spPr>
          <a:xfrm>
            <a:off x="7792531" y="4490199"/>
            <a:ext cx="6075151" cy="535112"/>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Total Income:	   </a:t>
            </a:r>
            <a:r>
              <a:rPr lang="en-US" sz="1920" b="1" kern="0" spc="32" dirty="0">
                <a:solidFill>
                  <a:srgbClr val="92D050"/>
                </a:solidFill>
                <a:latin typeface="Raleway"/>
                <a:sym typeface="Raleway"/>
              </a:rPr>
              <a:t>$130,000</a:t>
            </a:r>
          </a:p>
        </p:txBody>
      </p:sp>
      <p:sp>
        <p:nvSpPr>
          <p:cNvPr id="7" name="TextBox 6">
            <a:extLst>
              <a:ext uri="{FF2B5EF4-FFF2-40B4-BE49-F238E27FC236}">
                <a16:creationId xmlns:a16="http://schemas.microsoft.com/office/drawing/2014/main" id="{AA04C081-F4FE-CDC2-BDF8-E5CE67776A4F}"/>
              </a:ext>
            </a:extLst>
          </p:cNvPr>
          <p:cNvSpPr txBox="1"/>
          <p:nvPr/>
        </p:nvSpPr>
        <p:spPr>
          <a:xfrm>
            <a:off x="7792531" y="4960869"/>
            <a:ext cx="6075151" cy="102545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Standard Deductions:  </a:t>
            </a:r>
            <a:r>
              <a:rPr lang="en-US" sz="1920" b="1" kern="0" spc="32" dirty="0">
                <a:solidFill>
                  <a:srgbClr val="FF0000"/>
                </a:solidFill>
                <a:latin typeface="Raleway"/>
                <a:sym typeface="Raleway"/>
              </a:rPr>
              <a:t>$32,200</a:t>
            </a:r>
          </a:p>
          <a:p>
            <a:pPr defTabSz="495300" hangingPunct="0">
              <a:lnSpc>
                <a:spcPct val="150000"/>
              </a:lnSpc>
              <a:tabLst>
                <a:tab pos="2089785" algn="r"/>
                <a:tab pos="2159318" algn="l"/>
              </a:tabLst>
            </a:pPr>
            <a:r>
              <a:rPr lang="en-US" sz="1920" kern="0" spc="32" dirty="0">
                <a:latin typeface="Raleway"/>
                <a:sym typeface="Raleway"/>
              </a:rPr>
              <a:t>Additional Exemption: </a:t>
            </a:r>
            <a:r>
              <a:rPr lang="en-US" sz="1920" b="1" kern="0" spc="32" dirty="0">
                <a:solidFill>
                  <a:srgbClr val="FF0000"/>
                </a:solidFill>
                <a:latin typeface="Raleway"/>
                <a:sym typeface="Raleway"/>
              </a:rPr>
              <a:t>$7,650</a:t>
            </a:r>
          </a:p>
        </p:txBody>
      </p:sp>
      <p:cxnSp>
        <p:nvCxnSpPr>
          <p:cNvPr id="8" name="Straight Connector 7">
            <a:extLst>
              <a:ext uri="{FF2B5EF4-FFF2-40B4-BE49-F238E27FC236}">
                <a16:creationId xmlns:a16="http://schemas.microsoft.com/office/drawing/2014/main" id="{DA003746-8F76-4186-0A54-7A5C2ECA7372}"/>
              </a:ext>
            </a:extLst>
          </p:cNvPr>
          <p:cNvCxnSpPr/>
          <p:nvPr/>
        </p:nvCxnSpPr>
        <p:spPr>
          <a:xfrm flipH="1">
            <a:off x="7792531" y="4301172"/>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3AE17B-BA71-9D61-70F7-98CA6387177A}"/>
              </a:ext>
            </a:extLst>
          </p:cNvPr>
          <p:cNvCxnSpPr/>
          <p:nvPr/>
        </p:nvCxnSpPr>
        <p:spPr>
          <a:xfrm flipH="1">
            <a:off x="7792531" y="5986328"/>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6DC3E0-6372-8C8F-D1E9-6ED6D7352FAC}"/>
              </a:ext>
            </a:extLst>
          </p:cNvPr>
          <p:cNvSpPr txBox="1"/>
          <p:nvPr/>
        </p:nvSpPr>
        <p:spPr>
          <a:xfrm>
            <a:off x="7792531" y="6190087"/>
            <a:ext cx="6075151" cy="58916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2160" b="1" kern="0" spc="32" dirty="0">
                <a:solidFill>
                  <a:srgbClr val="454546"/>
                </a:solidFill>
                <a:latin typeface="Raleway"/>
                <a:sym typeface="Raleway"/>
              </a:rPr>
              <a:t>	TAXABLE INCOME:   $83,400</a:t>
            </a:r>
          </a:p>
        </p:txBody>
      </p:sp>
      <p:sp>
        <p:nvSpPr>
          <p:cNvPr id="11" name="TextBox 10">
            <a:extLst>
              <a:ext uri="{FF2B5EF4-FFF2-40B4-BE49-F238E27FC236}">
                <a16:creationId xmlns:a16="http://schemas.microsoft.com/office/drawing/2014/main" id="{8896CE08-B938-329B-E78D-9A6F6ABA2E91}"/>
              </a:ext>
            </a:extLst>
          </p:cNvPr>
          <p:cNvSpPr txBox="1"/>
          <p:nvPr/>
        </p:nvSpPr>
        <p:spPr>
          <a:xfrm>
            <a:off x="1677394" y="3234658"/>
            <a:ext cx="5587470" cy="1031116"/>
          </a:xfrm>
          <a:prstGeom prst="rect">
            <a:avLst/>
          </a:prstGeom>
          <a:noFill/>
        </p:spPr>
        <p:txBody>
          <a:bodyPr wrap="square" rtlCol="0">
            <a:spAutoFit/>
          </a:bodyPr>
          <a:lstStyle/>
          <a:p>
            <a:pPr defTabSz="495300" hangingPunct="0">
              <a:lnSpc>
                <a:spcPct val="150000"/>
              </a:lnSpc>
            </a:pPr>
            <a:r>
              <a:rPr lang="en-US" sz="2160" b="1" kern="0" spc="32" dirty="0">
                <a:solidFill>
                  <a:srgbClr val="454546"/>
                </a:solidFill>
                <a:latin typeface="Raleway"/>
                <a:sym typeface="Raleway"/>
              </a:rPr>
              <a:t>STANDARD DEDUCTION</a:t>
            </a:r>
            <a:br>
              <a:rPr lang="en-US" sz="2160" b="1" kern="0" spc="32" dirty="0">
                <a:solidFill>
                  <a:srgbClr val="454546"/>
                </a:solidFill>
                <a:latin typeface="Raleway"/>
                <a:sym typeface="Raleway"/>
              </a:rPr>
            </a:br>
            <a:r>
              <a:rPr lang="en-US" sz="2160" b="1" kern="0" spc="32" dirty="0">
                <a:solidFill>
                  <a:srgbClr val="454546"/>
                </a:solidFill>
                <a:latin typeface="Raleway"/>
                <a:sym typeface="Raleway"/>
              </a:rPr>
              <a:t>&amp; PERSONAL EXEMPTION</a:t>
            </a:r>
          </a:p>
        </p:txBody>
      </p:sp>
      <p:graphicFrame>
        <p:nvGraphicFramePr>
          <p:cNvPr id="12" name="Table 11">
            <a:extLst>
              <a:ext uri="{FF2B5EF4-FFF2-40B4-BE49-F238E27FC236}">
                <a16:creationId xmlns:a16="http://schemas.microsoft.com/office/drawing/2014/main" id="{B9339213-2E66-BAC6-257D-F43EEA7FD18F}"/>
              </a:ext>
            </a:extLst>
          </p:cNvPr>
          <p:cNvGraphicFramePr>
            <a:graphicFrameLocks noGrp="1"/>
          </p:cNvGraphicFramePr>
          <p:nvPr>
            <p:extLst>
              <p:ext uri="{D42A27DB-BD31-4B8C-83A1-F6EECF244321}">
                <p14:modId xmlns:p14="http://schemas.microsoft.com/office/powerpoint/2010/main" val="1728784747"/>
              </p:ext>
            </p:extLst>
          </p:nvPr>
        </p:nvGraphicFramePr>
        <p:xfrm>
          <a:off x="1677394" y="4572656"/>
          <a:ext cx="3610886" cy="3001624"/>
        </p:xfrm>
        <a:graphic>
          <a:graphicData uri="http://schemas.openxmlformats.org/drawingml/2006/table">
            <a:tbl>
              <a:tblPr firstRow="1" bandRow="1"/>
              <a:tblGrid>
                <a:gridCol w="1805443">
                  <a:extLst>
                    <a:ext uri="{9D8B030D-6E8A-4147-A177-3AD203B41FA5}">
                      <a16:colId xmlns:a16="http://schemas.microsoft.com/office/drawing/2014/main" val="1806998944"/>
                    </a:ext>
                  </a:extLst>
                </a:gridCol>
                <a:gridCol w="1805443">
                  <a:extLst>
                    <a:ext uri="{9D8B030D-6E8A-4147-A177-3AD203B41FA5}">
                      <a16:colId xmlns:a16="http://schemas.microsoft.com/office/drawing/2014/main" val="1092766153"/>
                    </a:ext>
                  </a:extLst>
                </a:gridCol>
              </a:tblGrid>
              <a:tr h="819332">
                <a:tc>
                  <a:txBody>
                    <a:bodyPr/>
                    <a:lstStyle/>
                    <a:p>
                      <a:pPr algn="ctr"/>
                      <a:r>
                        <a:rPr lang="en-US" sz="1600" dirty="0"/>
                        <a:t>Filing Status</a:t>
                      </a:r>
                    </a:p>
                  </a:txBody>
                  <a:tcPr marL="92753" marR="92753" marT="46376" marB="46376" anchor="ctr">
                    <a:solidFill>
                      <a:schemeClr val="tx1"/>
                    </a:solidFill>
                  </a:tcPr>
                </a:tc>
                <a:tc>
                  <a:txBody>
                    <a:bodyPr/>
                    <a:lstStyle/>
                    <a:p>
                      <a:pPr algn="ctr"/>
                      <a:r>
                        <a:rPr lang="en-US" sz="1600" dirty="0"/>
                        <a:t>Deduction Amount</a:t>
                      </a:r>
                    </a:p>
                  </a:txBody>
                  <a:tcPr marL="92753" marR="92753" marT="46376" marB="46376" anchor="ctr">
                    <a:solidFill>
                      <a:schemeClr val="tx1"/>
                    </a:solidFill>
                  </a:tcPr>
                </a:tc>
                <a:extLst>
                  <a:ext uri="{0D108BD9-81ED-4DB2-BD59-A6C34878D82A}">
                    <a16:rowId xmlns:a16="http://schemas.microsoft.com/office/drawing/2014/main" val="1694548154"/>
                  </a:ext>
                </a:extLst>
              </a:tr>
              <a:tr h="681480">
                <a:tc>
                  <a:txBody>
                    <a:bodyPr/>
                    <a:lstStyle/>
                    <a:p>
                      <a:pPr algn="ctr"/>
                      <a:r>
                        <a:rPr lang="en-US" sz="1600" dirty="0"/>
                        <a:t>Single</a:t>
                      </a:r>
                    </a:p>
                  </a:txBody>
                  <a:tcPr marL="92753" marR="92753" marT="46376" marB="46376" anchor="ctr"/>
                </a:tc>
                <a:tc>
                  <a:txBody>
                    <a:bodyPr/>
                    <a:lstStyle/>
                    <a:p>
                      <a:pPr algn="ctr"/>
                      <a:r>
                        <a:rPr lang="en-US" sz="1600" dirty="0"/>
                        <a:t>$16,100</a:t>
                      </a:r>
                    </a:p>
                  </a:txBody>
                  <a:tcPr marL="92753" marR="92753" marT="46376" marB="46376" anchor="ctr"/>
                </a:tc>
                <a:extLst>
                  <a:ext uri="{0D108BD9-81ED-4DB2-BD59-A6C34878D82A}">
                    <a16:rowId xmlns:a16="http://schemas.microsoft.com/office/drawing/2014/main" val="1285151771"/>
                  </a:ext>
                </a:extLst>
              </a:tr>
              <a:tr h="681480">
                <a:tc>
                  <a:txBody>
                    <a:bodyPr/>
                    <a:lstStyle/>
                    <a:p>
                      <a:pPr algn="ctr"/>
                      <a:r>
                        <a:rPr lang="en-US" sz="1600" dirty="0"/>
                        <a:t>Married</a:t>
                      </a:r>
                    </a:p>
                  </a:txBody>
                  <a:tcPr marL="92753" marR="92753" marT="46376" marB="46376" anchor="ctr"/>
                </a:tc>
                <a:tc>
                  <a:txBody>
                    <a:bodyPr/>
                    <a:lstStyle/>
                    <a:p>
                      <a:pPr algn="ctr"/>
                      <a:r>
                        <a:rPr lang="en-US" sz="1600" dirty="0"/>
                        <a:t>$32,200</a:t>
                      </a:r>
                    </a:p>
                  </a:txBody>
                  <a:tcPr marL="92753" marR="92753" marT="46376" marB="46376" anchor="ctr"/>
                </a:tc>
                <a:extLst>
                  <a:ext uri="{0D108BD9-81ED-4DB2-BD59-A6C34878D82A}">
                    <a16:rowId xmlns:a16="http://schemas.microsoft.com/office/drawing/2014/main" val="496385140"/>
                  </a:ext>
                </a:extLst>
              </a:tr>
              <a:tr h="819332">
                <a:tc>
                  <a:txBody>
                    <a:bodyPr/>
                    <a:lstStyle/>
                    <a:p>
                      <a:pPr algn="ctr"/>
                      <a:r>
                        <a:rPr lang="en-US" sz="1600" dirty="0"/>
                        <a:t>Head of Household</a:t>
                      </a:r>
                    </a:p>
                  </a:txBody>
                  <a:tcPr marL="92753" marR="92753" marT="46376" marB="46376" anchor="ctr"/>
                </a:tc>
                <a:tc>
                  <a:txBody>
                    <a:bodyPr/>
                    <a:lstStyle/>
                    <a:p>
                      <a:pPr algn="ctr"/>
                      <a:r>
                        <a:rPr lang="en-US" sz="1600" dirty="0"/>
                        <a:t>$24,150</a:t>
                      </a:r>
                    </a:p>
                  </a:txBody>
                  <a:tcPr marL="92753" marR="92753" marT="46376" marB="46376" anchor="ctr"/>
                </a:tc>
                <a:extLst>
                  <a:ext uri="{0D108BD9-81ED-4DB2-BD59-A6C34878D82A}">
                    <a16:rowId xmlns:a16="http://schemas.microsoft.com/office/drawing/2014/main" val="389173677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iterate>
                                    <p:tmAbs val="0"/>
                                  </p:iterate>
                                  <p:childTnLst>
                                    <p:set>
                                      <p:cBhvr>
                                        <p:cTn id="6" fill="hold"/>
                                        <p:tgtEl>
                                          <p:spTgt spid="3861"/>
                                        </p:tgtEl>
                                        <p:attrNameLst>
                                          <p:attrName>style.visibility</p:attrName>
                                        </p:attrNameLst>
                                      </p:cBhvr>
                                      <p:to>
                                        <p:strVal val="visible"/>
                                      </p:to>
                                    </p:set>
                                    <p:anim calcmode="lin" valueType="num">
                                      <p:cBhvr>
                                        <p:cTn id="7" dur="1000" fill="hold"/>
                                        <p:tgtEl>
                                          <p:spTgt spid="3861"/>
                                        </p:tgtEl>
                                        <p:attrNameLst>
                                          <p:attrName>ppt_x</p:attrName>
                                        </p:attrNameLst>
                                      </p:cBhvr>
                                      <p:tavLst>
                                        <p:tav tm="0">
                                          <p:val>
                                            <p:strVal val="#ppt_x"/>
                                          </p:val>
                                        </p:tav>
                                        <p:tav tm="100000">
                                          <p:val>
                                            <p:strVal val="#ppt_x"/>
                                          </p:val>
                                        </p:tav>
                                      </p:tavLst>
                                    </p:anim>
                                    <p:anim calcmode="lin" valueType="num">
                                      <p:cBhvr>
                                        <p:cTn id="8" dur="1000" fill="hold"/>
                                        <p:tgtEl>
                                          <p:spTgt spid="386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1" grpId="0" animBg="1" advAuto="0"/>
      <p:bldP spid="2" grpId="0" animBg="1"/>
      <p:bldP spid="3" grpId="0" animBg="1"/>
      <p:bldP spid="4" grpId="0" animBg="1"/>
      <p:bldP spid="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7" name="Rectangle"/>
          <p:cNvSpPr/>
          <p:nvPr/>
        </p:nvSpPr>
        <p:spPr>
          <a:xfrm>
            <a:off x="1" y="-1"/>
            <a:ext cx="2873141" cy="8229601"/>
          </a:xfrm>
          <a:prstGeom prst="rect">
            <a:avLst/>
          </a:prstGeom>
          <a:solidFill>
            <a:schemeClr val="accent1"/>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4650" name="PERSONAL…"/>
          <p:cNvSpPr txBox="1"/>
          <p:nvPr/>
        </p:nvSpPr>
        <p:spPr>
          <a:xfrm>
            <a:off x="677439" y="1327976"/>
            <a:ext cx="3810001" cy="593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 tIns="30480" rIns="30480" bIns="30480">
            <a:spAutoFit/>
          </a:bodyPr>
          <a:lstStyle/>
          <a:p>
            <a:pPr defTabSz="495300" hangingPunct="0">
              <a:lnSpc>
                <a:spcPct val="120000"/>
              </a:lnSpc>
              <a:defRPr sz="2500" cap="all" spc="125">
                <a:solidFill>
                  <a:srgbClr val="FFFFFF"/>
                </a:solidFill>
                <a:latin typeface="+mn-lt"/>
                <a:ea typeface="+mn-ea"/>
                <a:cs typeface="+mn-cs"/>
                <a:sym typeface="Montserrat Bold"/>
              </a:defRPr>
            </a:pPr>
            <a:r>
              <a:rPr lang="en-US" sz="1500" kern="0" cap="all" spc="75" dirty="0">
                <a:solidFill>
                  <a:srgbClr val="FFFFFF"/>
                </a:solidFill>
                <a:latin typeface="Montserrat Bold"/>
                <a:sym typeface="Montserrat Bold"/>
              </a:rPr>
              <a:t>Todays</a:t>
            </a:r>
            <a:br>
              <a:rPr lang="en-US" sz="1500" kern="0" cap="all" spc="75" dirty="0">
                <a:solidFill>
                  <a:srgbClr val="FFFFFF"/>
                </a:solidFill>
                <a:latin typeface="Montserrat Bold"/>
                <a:sym typeface="Montserrat Bold"/>
              </a:rPr>
            </a:br>
            <a:r>
              <a:rPr lang="en-US" sz="1500" kern="0" cap="all" spc="75" dirty="0">
                <a:solidFill>
                  <a:srgbClr val="FFFFFF"/>
                </a:solidFill>
                <a:latin typeface="Montserrat Bold"/>
                <a:sym typeface="Montserrat Bold"/>
              </a:rPr>
              <a:t>Presenter</a:t>
            </a:r>
            <a:endParaRPr sz="1500" kern="0" cap="all" spc="75" dirty="0">
              <a:solidFill>
                <a:srgbClr val="FFFFFF"/>
              </a:solidFill>
              <a:latin typeface="Montserrat Bold"/>
              <a:sym typeface="Montserrat Bold"/>
            </a:endParaRPr>
          </a:p>
        </p:txBody>
      </p:sp>
      <p:sp>
        <p:nvSpPr>
          <p:cNvPr id="4659"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6284484" y="2340280"/>
            <a:ext cx="4144627" cy="306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p>
            <a:pPr defTabSz="495300" hangingPunct="0">
              <a:lnSpc>
                <a:spcPct val="150000"/>
              </a:lnSpc>
            </a:pPr>
            <a:endParaRPr lang="en-US" sz="1200" kern="0" spc="32" dirty="0">
              <a:solidFill>
                <a:srgbClr val="454546"/>
              </a:solidFill>
              <a:latin typeface="Raleway"/>
              <a:sym typeface="Raleway"/>
            </a:endParaRPr>
          </a:p>
        </p:txBody>
      </p:sp>
      <p:grpSp>
        <p:nvGrpSpPr>
          <p:cNvPr id="4668" name="Group"/>
          <p:cNvGrpSpPr/>
          <p:nvPr/>
        </p:nvGrpSpPr>
        <p:grpSpPr>
          <a:xfrm>
            <a:off x="1770149" y="6507015"/>
            <a:ext cx="4891227" cy="762001"/>
            <a:chOff x="0" y="0"/>
            <a:chExt cx="8152044" cy="1270001"/>
          </a:xfrm>
        </p:grpSpPr>
        <p:grpSp>
          <p:nvGrpSpPr>
            <p:cNvPr id="4666" name="Group"/>
            <p:cNvGrpSpPr/>
            <p:nvPr/>
          </p:nvGrpSpPr>
          <p:grpSpPr>
            <a:xfrm>
              <a:off x="549437" y="64710"/>
              <a:ext cx="7602607" cy="1140580"/>
              <a:chOff x="-296473" y="0"/>
              <a:chExt cx="7602604" cy="1140578"/>
            </a:xfrm>
          </p:grpSpPr>
          <p:sp>
            <p:nvSpPr>
              <p:cNvPr id="4663" name="Rounded Rectangle"/>
              <p:cNvSpPr/>
              <p:nvPr/>
            </p:nvSpPr>
            <p:spPr>
              <a:xfrm>
                <a:off x="0" y="0"/>
                <a:ext cx="7306131" cy="1140578"/>
              </a:xfrm>
              <a:prstGeom prst="roundRect">
                <a:avLst>
                  <a:gd name="adj" fmla="val 28518"/>
                </a:avLst>
              </a:prstGeom>
              <a:solidFill>
                <a:schemeClr val="accent1">
                  <a:alpha val="90000"/>
                </a:schemeClr>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4664" name="Chief Executive Officer"/>
              <p:cNvSpPr txBox="1"/>
              <p:nvPr/>
            </p:nvSpPr>
            <p:spPr>
              <a:xfrm>
                <a:off x="-296473" y="570289"/>
                <a:ext cx="4269588" cy="408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t">
                <a:spAutoFit/>
              </a:bodyPr>
              <a:lstStyle>
                <a:lvl1pPr algn="r">
                  <a:defRPr sz="1500" spc="45">
                    <a:solidFill>
                      <a:srgbClr val="FFFFFF"/>
                    </a:solidFill>
                  </a:defRPr>
                </a:lvl1pPr>
              </a:lstStyle>
              <a:p>
                <a:pPr defTabSz="495300" hangingPunct="0">
                  <a:lnSpc>
                    <a:spcPct val="150000"/>
                  </a:lnSpc>
                </a:pPr>
                <a:r>
                  <a:rPr lang="en-US" sz="900" kern="0" spc="27" dirty="0">
                    <a:latin typeface="Raleway"/>
                    <a:sym typeface="Raleway"/>
                  </a:rPr>
                  <a:t>Senior Wealth Advisor</a:t>
                </a:r>
              </a:p>
            </p:txBody>
          </p:sp>
          <p:sp>
            <p:nvSpPr>
              <p:cNvPr id="4665" name="John Doe"/>
              <p:cNvSpPr txBox="1"/>
              <p:nvPr/>
            </p:nvSpPr>
            <p:spPr>
              <a:xfrm>
                <a:off x="507906" y="136180"/>
                <a:ext cx="3810001" cy="5280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numCol="1" anchor="t">
                <a:spAutoFit/>
              </a:bodyPr>
              <a:lstStyle>
                <a:lvl1pPr algn="r">
                  <a:lnSpc>
                    <a:spcPct val="120000"/>
                  </a:lnSpc>
                  <a:defRPr sz="2500" cap="all" spc="125">
                    <a:solidFill>
                      <a:srgbClr val="FFFFFF"/>
                    </a:solidFill>
                    <a:latin typeface="+mn-lt"/>
                    <a:ea typeface="+mn-ea"/>
                    <a:cs typeface="+mn-cs"/>
                    <a:sym typeface="Montserrat Bold"/>
                  </a:defRPr>
                </a:lvl1pPr>
              </a:lstStyle>
              <a:p>
                <a:pPr defTabSz="495300" hangingPunct="0"/>
                <a:r>
                  <a:rPr lang="en-US" sz="1500" i="1" kern="0" spc="75" dirty="0">
                    <a:solidFill>
                      <a:srgbClr val="FF0000"/>
                    </a:solidFill>
                    <a:latin typeface="Montserrat Bold"/>
                  </a:rPr>
                  <a:t>*Insert Name</a:t>
                </a:r>
                <a:endParaRPr sz="1500" i="1" kern="0" spc="75" dirty="0">
                  <a:solidFill>
                    <a:srgbClr val="FF0000"/>
                  </a:solidFill>
                  <a:latin typeface="Montserrat Bold"/>
                </a:endParaRPr>
              </a:p>
            </p:txBody>
          </p:sp>
        </p:grpSp>
        <p:sp>
          <p:nvSpPr>
            <p:cNvPr id="4667" name="Shape"/>
            <p:cNvSpPr/>
            <p:nvPr/>
          </p:nvSpPr>
          <p:spPr>
            <a:xfrm>
              <a:off x="0" y="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grpSp>
      <p:sp>
        <p:nvSpPr>
          <p:cNvPr id="2" name="Jeniffer Doe">
            <a:extLst>
              <a:ext uri="{FF2B5EF4-FFF2-40B4-BE49-F238E27FC236}">
                <a16:creationId xmlns:a16="http://schemas.microsoft.com/office/drawing/2014/main" id="{168B7C0D-B8C6-D434-DBA2-0E6B8FA040A6}"/>
              </a:ext>
            </a:extLst>
          </p:cNvPr>
          <p:cNvSpPr txBox="1"/>
          <p:nvPr/>
        </p:nvSpPr>
        <p:spPr>
          <a:xfrm>
            <a:off x="9412939" y="816721"/>
            <a:ext cx="8347867" cy="1058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3600" i="1" kern="0" dirty="0">
                <a:solidFill>
                  <a:srgbClr val="FF0000"/>
                </a:solidFill>
                <a:latin typeface="Montserrat Bold"/>
              </a:rPr>
              <a:t>*Insert Name</a:t>
            </a:r>
          </a:p>
          <a:p>
            <a:pPr defTabSz="495300" hangingPunct="0"/>
            <a:r>
              <a:rPr lang="en-US" sz="3600" i="1" kern="0" dirty="0">
                <a:solidFill>
                  <a:srgbClr val="FF0000"/>
                </a:solidFill>
                <a:latin typeface="Montserrat Bold"/>
              </a:rPr>
              <a:t>CFA®, CFP®, etc.</a:t>
            </a:r>
          </a:p>
        </p:txBody>
      </p:sp>
      <p:sp>
        <p:nvSpPr>
          <p:cNvPr id="4" name="TextBox 3">
            <a:extLst>
              <a:ext uri="{FF2B5EF4-FFF2-40B4-BE49-F238E27FC236}">
                <a16:creationId xmlns:a16="http://schemas.microsoft.com/office/drawing/2014/main" id="{818C9204-3CC6-5AD0-DBBF-0CA6D2A8A9D6}"/>
              </a:ext>
            </a:extLst>
          </p:cNvPr>
          <p:cNvSpPr txBox="1"/>
          <p:nvPr/>
        </p:nvSpPr>
        <p:spPr>
          <a:xfrm>
            <a:off x="3304837" y="3250140"/>
            <a:ext cx="4383681"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Photo of Yourself</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
        <p:nvSpPr>
          <p:cNvPr id="5" name="TextBox 4">
            <a:extLst>
              <a:ext uri="{FF2B5EF4-FFF2-40B4-BE49-F238E27FC236}">
                <a16:creationId xmlns:a16="http://schemas.microsoft.com/office/drawing/2014/main" id="{C9C510C4-9AE3-63E9-F4A9-63C5ECBA99E7}"/>
              </a:ext>
            </a:extLst>
          </p:cNvPr>
          <p:cNvSpPr txBox="1"/>
          <p:nvPr/>
        </p:nvSpPr>
        <p:spPr>
          <a:xfrm>
            <a:off x="9981813" y="2219437"/>
            <a:ext cx="2687500" cy="2180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kumimoji="0" lang="en-US" sz="1800" b="0" i="0" u="none" strike="noStrike" cap="none" spc="53" normalizeH="0" baseline="0" dirty="0">
                <a:ln>
                  <a:noFill/>
                </a:ln>
                <a:solidFill>
                  <a:srgbClr val="454546"/>
                </a:solidFill>
                <a:effectLst/>
                <a:uFillTx/>
                <a:latin typeface="Raleway"/>
                <a:ea typeface="Raleway"/>
                <a:cs typeface="Raleway"/>
                <a:sym typeface="Raleway"/>
              </a:rPr>
              <a:t>Insert info about you and your firm</a:t>
            </a:r>
            <a:r>
              <a:rPr lang="en-US" spc="53" dirty="0">
                <a:solidFill>
                  <a:srgbClr val="454546"/>
                </a:solidFill>
                <a:latin typeface="Raleway"/>
                <a:ea typeface="Raleway"/>
                <a:cs typeface="Raleway"/>
                <a:sym typeface="Raleway"/>
              </a:rPr>
              <a:t>’s background and your hobbies, qualifications, motivators, etc.</a:t>
            </a:r>
            <a:endParaRPr kumimoji="0" lang="en-US" sz="1800" b="0" i="0" u="none" strike="noStrike" cap="none" spc="53" normalizeH="0" baseline="0" dirty="0">
              <a:ln>
                <a:noFill/>
              </a:ln>
              <a:solidFill>
                <a:srgbClr val="454546"/>
              </a:solidFill>
              <a:effectLst/>
              <a:uFillTx/>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iterate>
                                    <p:tmAbs val="0"/>
                                  </p:iterate>
                                  <p:childTnLst>
                                    <p:set>
                                      <p:cBhvr>
                                        <p:cTn id="6" fill="hold"/>
                                        <p:tgtEl>
                                          <p:spTgt spid="4647"/>
                                        </p:tgtEl>
                                        <p:attrNameLst>
                                          <p:attrName>style.visibility</p:attrName>
                                        </p:attrNameLst>
                                      </p:cBhvr>
                                      <p:to>
                                        <p:strVal val="visible"/>
                                      </p:to>
                                    </p:set>
                                    <p:anim calcmode="lin" valueType="num">
                                      <p:cBhvr>
                                        <p:cTn id="7" dur="1000" fill="hold"/>
                                        <p:tgtEl>
                                          <p:spTgt spid="4647"/>
                                        </p:tgtEl>
                                        <p:attrNameLst>
                                          <p:attrName>ppt_x</p:attrName>
                                        </p:attrNameLst>
                                      </p:cBhvr>
                                      <p:tavLst>
                                        <p:tav tm="0">
                                          <p:val>
                                            <p:strVal val="#ppt_x"/>
                                          </p:val>
                                        </p:tav>
                                        <p:tav tm="100000">
                                          <p:val>
                                            <p:strVal val="#ppt_x"/>
                                          </p:val>
                                        </p:tav>
                                      </p:tavLst>
                                    </p:anim>
                                    <p:anim calcmode="lin" valueType="num">
                                      <p:cBhvr>
                                        <p:cTn id="8" dur="1000" fill="hold"/>
                                        <p:tgtEl>
                                          <p:spTgt spid="4647"/>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0" nodeType="withEffect">
                                  <p:stCondLst>
                                    <p:cond delay="1000"/>
                                  </p:stCondLst>
                                  <p:iterate>
                                    <p:tmAbs val="0"/>
                                  </p:iterate>
                                  <p:childTnLst>
                                    <p:set>
                                      <p:cBhvr>
                                        <p:cTn id="10" fill="hold"/>
                                        <p:tgtEl>
                                          <p:spTgt spid="4668"/>
                                        </p:tgtEl>
                                        <p:attrNameLst>
                                          <p:attrName>style.visibility</p:attrName>
                                        </p:attrNameLst>
                                      </p:cBhvr>
                                      <p:to>
                                        <p:strVal val="visible"/>
                                      </p:to>
                                    </p:set>
                                    <p:anim calcmode="lin" valueType="num">
                                      <p:cBhvr>
                                        <p:cTn id="11" dur="1000" fill="hold"/>
                                        <p:tgtEl>
                                          <p:spTgt spid="4668"/>
                                        </p:tgtEl>
                                        <p:attrNameLst>
                                          <p:attrName>ppt_x</p:attrName>
                                        </p:attrNameLst>
                                      </p:cBhvr>
                                      <p:tavLst>
                                        <p:tav tm="0">
                                          <p:val>
                                            <p:strVal val="0-#ppt_w/2"/>
                                          </p:val>
                                        </p:tav>
                                        <p:tav tm="100000">
                                          <p:val>
                                            <p:strVal val="#ppt_x"/>
                                          </p:val>
                                        </p:tav>
                                      </p:tavLst>
                                    </p:anim>
                                    <p:anim calcmode="lin" valueType="num">
                                      <p:cBhvr>
                                        <p:cTn id="12" dur="1000" fill="hold"/>
                                        <p:tgtEl>
                                          <p:spTgt spid="46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7" grpId="0" animBg="1" advAuto="0"/>
      <p:bldP spid="466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F2C0-CFC2-23A6-3189-A15366B63D1A}"/>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E756DB0-3DB0-ADA5-C52F-2967B729C5EC}"/>
              </a:ext>
            </a:extLst>
          </p:cNvPr>
          <p:cNvPicPr>
            <a:picLocks noChangeAspect="1"/>
          </p:cNvPicPr>
          <p:nvPr/>
        </p:nvPicPr>
        <p:blipFill>
          <a:blip r:embed="rId3"/>
          <a:stretch>
            <a:fillRect/>
          </a:stretch>
        </p:blipFill>
        <p:spPr>
          <a:xfrm>
            <a:off x="0" y="0"/>
            <a:ext cx="14630400" cy="2495898"/>
          </a:xfrm>
          <a:prstGeom prst="rect">
            <a:avLst/>
          </a:prstGeom>
        </p:spPr>
      </p:pic>
      <p:sp>
        <p:nvSpPr>
          <p:cNvPr id="29" name="TextBox 28">
            <a:extLst>
              <a:ext uri="{FF2B5EF4-FFF2-40B4-BE49-F238E27FC236}">
                <a16:creationId xmlns:a16="http://schemas.microsoft.com/office/drawing/2014/main" id="{4557CCBB-5857-0CAE-9993-9107F4BB56D5}"/>
              </a:ext>
            </a:extLst>
          </p:cNvPr>
          <p:cNvSpPr txBox="1"/>
          <p:nvPr/>
        </p:nvSpPr>
        <p:spPr>
          <a:xfrm>
            <a:off x="6499952" y="2990780"/>
            <a:ext cx="193739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kumimoji="0" lang="en-US" sz="1800" b="1" i="0" u="none" strike="noStrike" cap="none" spc="53" normalizeH="0" baseline="0" dirty="0">
                <a:ln>
                  <a:noFill/>
                </a:ln>
                <a:solidFill>
                  <a:srgbClr val="454546"/>
                </a:solidFill>
                <a:effectLst/>
                <a:uFillTx/>
                <a:latin typeface="Raleway"/>
                <a:ea typeface="Raleway"/>
                <a:cs typeface="Raleway"/>
                <a:sym typeface="Raleway"/>
              </a:rPr>
              <a:t>2026 Tax Rates </a:t>
            </a:r>
          </a:p>
        </p:txBody>
      </p:sp>
      <p:pic>
        <p:nvPicPr>
          <p:cNvPr id="31" name="Picture 30">
            <a:extLst>
              <a:ext uri="{FF2B5EF4-FFF2-40B4-BE49-F238E27FC236}">
                <a16:creationId xmlns:a16="http://schemas.microsoft.com/office/drawing/2014/main" id="{AC512CAD-28D1-CB83-6BF8-9972656CA6D8}"/>
              </a:ext>
            </a:extLst>
          </p:cNvPr>
          <p:cNvPicPr>
            <a:picLocks noChangeAspect="1"/>
          </p:cNvPicPr>
          <p:nvPr/>
        </p:nvPicPr>
        <p:blipFill>
          <a:blip r:embed="rId4"/>
          <a:stretch>
            <a:fillRect/>
          </a:stretch>
        </p:blipFill>
        <p:spPr>
          <a:xfrm>
            <a:off x="2610067" y="2647690"/>
            <a:ext cx="9211961" cy="5334744"/>
          </a:xfrm>
          <a:prstGeom prst="rect">
            <a:avLst/>
          </a:prstGeom>
        </p:spPr>
      </p:pic>
    </p:spTree>
    <p:extLst>
      <p:ext uri="{BB962C8B-B14F-4D97-AF65-F5344CB8AC3E}">
        <p14:creationId xmlns:p14="http://schemas.microsoft.com/office/powerpoint/2010/main" val="3709515088"/>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1" name="Rectangle"/>
          <p:cNvSpPr/>
          <p:nvPr/>
        </p:nvSpPr>
        <p:spPr>
          <a:xfrm>
            <a:off x="762718" y="-1"/>
            <a:ext cx="5836202" cy="8229601"/>
          </a:xfrm>
          <a:prstGeom prst="rect">
            <a:avLst/>
          </a:prstGeom>
          <a:gradFill>
            <a:gsLst>
              <a:gs pos="0">
                <a:srgbClr val="FFFFFF"/>
              </a:gs>
              <a:gs pos="100000">
                <a:srgbClr val="EBEBEB"/>
              </a:gs>
            </a:gsLst>
          </a:gra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3862" name="Simple table value"/>
          <p:cNvSpPr txBox="1"/>
          <p:nvPr/>
        </p:nvSpPr>
        <p:spPr>
          <a:xfrm>
            <a:off x="1677394" y="1087204"/>
            <a:ext cx="3859333" cy="1557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5400" kern="0" dirty="0">
                <a:solidFill>
                  <a:srgbClr val="454546"/>
                </a:solidFill>
                <a:latin typeface="Montserrat Bold"/>
              </a:rPr>
              <a:t>Bob &amp; Mary</a:t>
            </a:r>
            <a:endParaRPr sz="5400" kern="0" dirty="0">
              <a:solidFill>
                <a:srgbClr val="454546"/>
              </a:solidFill>
              <a:latin typeface="Montserrat Bold"/>
            </a:endParaRPr>
          </a:p>
        </p:txBody>
      </p:sp>
      <p:sp>
        <p:nvSpPr>
          <p:cNvPr id="2" name="TextBox 1">
            <a:extLst>
              <a:ext uri="{FF2B5EF4-FFF2-40B4-BE49-F238E27FC236}">
                <a16:creationId xmlns:a16="http://schemas.microsoft.com/office/drawing/2014/main" id="{0A549A2B-0478-4A5F-BCE8-4E090B8BE6EE}"/>
              </a:ext>
            </a:extLst>
          </p:cNvPr>
          <p:cNvSpPr txBox="1"/>
          <p:nvPr/>
        </p:nvSpPr>
        <p:spPr>
          <a:xfrm>
            <a:off x="7792531" y="1865878"/>
            <a:ext cx="6075151" cy="535112"/>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Bob:   </a:t>
            </a:r>
            <a:r>
              <a:rPr lang="en-US" sz="1920" b="1" kern="0" spc="32" dirty="0">
                <a:solidFill>
                  <a:srgbClr val="454546"/>
                </a:solidFill>
                <a:latin typeface="Raleway"/>
                <a:sym typeface="Raleway"/>
              </a:rPr>
              <a:t>$30,000</a:t>
            </a:r>
          </a:p>
        </p:txBody>
      </p:sp>
      <p:sp>
        <p:nvSpPr>
          <p:cNvPr id="3" name="TextBox 2">
            <a:extLst>
              <a:ext uri="{FF2B5EF4-FFF2-40B4-BE49-F238E27FC236}">
                <a16:creationId xmlns:a16="http://schemas.microsoft.com/office/drawing/2014/main" id="{D7D70112-5E1A-2BC5-3233-04D27231FD35}"/>
              </a:ext>
            </a:extLst>
          </p:cNvPr>
          <p:cNvSpPr txBox="1"/>
          <p:nvPr/>
        </p:nvSpPr>
        <p:spPr>
          <a:xfrm>
            <a:off x="7792531" y="2409094"/>
            <a:ext cx="6075151" cy="534544"/>
          </a:xfrm>
          <a:prstGeom prst="roundRect">
            <a:avLst/>
          </a:prstGeom>
          <a:solidFill>
            <a:schemeClr val="bg1"/>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Pension </a:t>
            </a:r>
            <a:r>
              <a:rPr lang="en-US" sz="1920" kern="0" spc="32" dirty="0">
                <a:solidFill>
                  <a:srgbClr val="454546"/>
                </a:solidFill>
                <a:latin typeface="Raleway"/>
                <a:sym typeface="Wingdings" panose="05000000000000000000" pitchFamily="2" charset="2"/>
              </a:rPr>
              <a:t></a:t>
            </a:r>
            <a:r>
              <a:rPr lang="en-US" sz="1920" kern="0" spc="32" dirty="0">
                <a:solidFill>
                  <a:srgbClr val="454546"/>
                </a:solidFill>
                <a:latin typeface="Raleway"/>
                <a:sym typeface="Raleway"/>
              </a:rPr>
              <a:t> 100% Joint &amp; Survivor:   </a:t>
            </a:r>
            <a:r>
              <a:rPr lang="en-US" sz="1920" b="1" kern="0" spc="32" dirty="0">
                <a:solidFill>
                  <a:srgbClr val="454546"/>
                </a:solidFill>
                <a:latin typeface="Raleway"/>
                <a:sym typeface="Raleway"/>
              </a:rPr>
              <a:t>$45,000</a:t>
            </a:r>
          </a:p>
        </p:txBody>
      </p:sp>
      <p:sp>
        <p:nvSpPr>
          <p:cNvPr id="4" name="TextBox 3">
            <a:extLst>
              <a:ext uri="{FF2B5EF4-FFF2-40B4-BE49-F238E27FC236}">
                <a16:creationId xmlns:a16="http://schemas.microsoft.com/office/drawing/2014/main" id="{2BBB3160-DA58-FB4F-59B6-E5DE8941DCE2}"/>
              </a:ext>
            </a:extLst>
          </p:cNvPr>
          <p:cNvSpPr txBox="1"/>
          <p:nvPr/>
        </p:nvSpPr>
        <p:spPr>
          <a:xfrm>
            <a:off x="7792531" y="2927877"/>
            <a:ext cx="6075151" cy="535112"/>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Mary:   </a:t>
            </a:r>
            <a:r>
              <a:rPr lang="en-US" sz="1920" b="1" kern="0" spc="32" dirty="0">
                <a:solidFill>
                  <a:srgbClr val="454546"/>
                </a:solidFill>
                <a:latin typeface="Raleway"/>
                <a:sym typeface="Raleway"/>
              </a:rPr>
              <a:t>$15,000</a:t>
            </a:r>
          </a:p>
        </p:txBody>
      </p:sp>
      <p:sp>
        <p:nvSpPr>
          <p:cNvPr id="5" name="TextBox 4">
            <a:extLst>
              <a:ext uri="{FF2B5EF4-FFF2-40B4-BE49-F238E27FC236}">
                <a16:creationId xmlns:a16="http://schemas.microsoft.com/office/drawing/2014/main" id="{A8D61859-43D2-606E-DE23-04B072B56465}"/>
              </a:ext>
            </a:extLst>
          </p:cNvPr>
          <p:cNvSpPr txBox="1"/>
          <p:nvPr/>
        </p:nvSpPr>
        <p:spPr>
          <a:xfrm>
            <a:off x="7792531" y="3469157"/>
            <a:ext cx="6075151" cy="534544"/>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IRA </a:t>
            </a:r>
            <a:r>
              <a:rPr lang="en-US" sz="1920" kern="0" spc="32" dirty="0">
                <a:solidFill>
                  <a:srgbClr val="454546"/>
                </a:solidFill>
                <a:latin typeface="Raleway"/>
                <a:sym typeface="Wingdings" panose="05000000000000000000" pitchFamily="2" charset="2"/>
              </a:rPr>
              <a:t> $1,000,000 RMD</a:t>
            </a:r>
            <a:r>
              <a:rPr lang="en-US" sz="1920" kern="0" spc="32" dirty="0">
                <a:solidFill>
                  <a:srgbClr val="454546"/>
                </a:solidFill>
                <a:latin typeface="Raleway"/>
                <a:sym typeface="Raleway"/>
              </a:rPr>
              <a:t>:   </a:t>
            </a:r>
            <a:r>
              <a:rPr lang="en-US" sz="1920" b="1" kern="0" spc="32" dirty="0">
                <a:solidFill>
                  <a:srgbClr val="454546"/>
                </a:solidFill>
                <a:latin typeface="Raleway"/>
                <a:sym typeface="Raleway"/>
              </a:rPr>
              <a:t>$40,000</a:t>
            </a:r>
          </a:p>
        </p:txBody>
      </p:sp>
      <p:sp>
        <p:nvSpPr>
          <p:cNvPr id="6" name="TextBox 5">
            <a:extLst>
              <a:ext uri="{FF2B5EF4-FFF2-40B4-BE49-F238E27FC236}">
                <a16:creationId xmlns:a16="http://schemas.microsoft.com/office/drawing/2014/main" id="{B3342943-0BCA-7443-70F2-29FBC5B4EACD}"/>
              </a:ext>
            </a:extLst>
          </p:cNvPr>
          <p:cNvSpPr txBox="1"/>
          <p:nvPr/>
        </p:nvSpPr>
        <p:spPr>
          <a:xfrm>
            <a:off x="7792531" y="4490199"/>
            <a:ext cx="6075151" cy="535112"/>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Total Income:	   </a:t>
            </a:r>
            <a:r>
              <a:rPr lang="en-US" sz="1920" b="1" kern="0" spc="32" dirty="0">
                <a:solidFill>
                  <a:srgbClr val="92D050"/>
                </a:solidFill>
                <a:latin typeface="Raleway"/>
                <a:sym typeface="Raleway"/>
              </a:rPr>
              <a:t>$130,000</a:t>
            </a:r>
          </a:p>
        </p:txBody>
      </p:sp>
      <p:sp>
        <p:nvSpPr>
          <p:cNvPr id="7" name="TextBox 6">
            <a:extLst>
              <a:ext uri="{FF2B5EF4-FFF2-40B4-BE49-F238E27FC236}">
                <a16:creationId xmlns:a16="http://schemas.microsoft.com/office/drawing/2014/main" id="{AA04C081-F4FE-CDC2-BDF8-E5CE67776A4F}"/>
              </a:ext>
            </a:extLst>
          </p:cNvPr>
          <p:cNvSpPr txBox="1"/>
          <p:nvPr/>
        </p:nvSpPr>
        <p:spPr>
          <a:xfrm>
            <a:off x="7792531" y="4960869"/>
            <a:ext cx="6075151" cy="1025459"/>
          </a:xfrm>
          <a:prstGeom prst="roundRect">
            <a:avLst/>
          </a:prstGeom>
          <a:noFill/>
        </p:spPr>
        <p:txBody>
          <a:bodyPr wrap="square" lIns="219456" rtlCol="0">
            <a:spAutoFit/>
          </a:bodyPr>
          <a:lstStyle>
            <a:defPPr>
              <a:defRPr lang="en-US"/>
            </a:defPPr>
            <a:lvl1pPr>
              <a:tabLst>
                <a:tab pos="3482975" algn="r"/>
                <a:tab pos="3598863" algn="l"/>
              </a:tabLst>
            </a:lvl1pPr>
          </a:lstStyle>
          <a:p>
            <a:pPr marL="0" marR="0" lvl="0" indent="0" algn="l" defTabSz="495300" rtl="0" eaLnBrk="1" fontAlgn="auto" latinLnBrk="0" hangingPunct="0">
              <a:lnSpc>
                <a:spcPct val="150000"/>
              </a:lnSpc>
              <a:spcBef>
                <a:spcPts val="0"/>
              </a:spcBef>
              <a:spcAft>
                <a:spcPts val="0"/>
              </a:spcAft>
              <a:buClrTx/>
              <a:buSzTx/>
              <a:buFontTx/>
              <a:buNone/>
              <a:tabLst>
                <a:tab pos="2089785" algn="r"/>
                <a:tab pos="2159318" algn="l"/>
              </a:tabLst>
              <a:defRPr/>
            </a:pPr>
            <a:r>
              <a:rPr kumimoji="0" lang="en-US" sz="1920" b="0" i="0" u="none" strike="noStrike" kern="0" cap="none" spc="32" normalizeH="0" baseline="0" noProof="0" dirty="0">
                <a:ln>
                  <a:noFill/>
                </a:ln>
                <a:solidFill>
                  <a:srgbClr val="2A2F33"/>
                </a:solidFill>
                <a:effectLst/>
                <a:uLnTx/>
                <a:uFillTx/>
                <a:latin typeface="Raleway"/>
                <a:sym typeface="Raleway"/>
              </a:rPr>
              <a:t>Standard Deductions:  </a:t>
            </a:r>
            <a:r>
              <a:rPr kumimoji="0" lang="en-US" sz="1920" b="1" i="0" u="none" strike="noStrike" kern="0" cap="none" spc="32" normalizeH="0" baseline="0" noProof="0" dirty="0">
                <a:ln>
                  <a:noFill/>
                </a:ln>
                <a:solidFill>
                  <a:srgbClr val="FF0000"/>
                </a:solidFill>
                <a:effectLst/>
                <a:uLnTx/>
                <a:uFillTx/>
                <a:latin typeface="Raleway"/>
                <a:sym typeface="Raleway"/>
              </a:rPr>
              <a:t>$32,200</a:t>
            </a:r>
          </a:p>
          <a:p>
            <a:pPr marL="0" marR="0" lvl="0" indent="0" algn="l" defTabSz="495300" rtl="0" eaLnBrk="1" fontAlgn="auto" latinLnBrk="0" hangingPunct="0">
              <a:lnSpc>
                <a:spcPct val="150000"/>
              </a:lnSpc>
              <a:spcBef>
                <a:spcPts val="0"/>
              </a:spcBef>
              <a:spcAft>
                <a:spcPts val="0"/>
              </a:spcAft>
              <a:buClrTx/>
              <a:buSzTx/>
              <a:buFontTx/>
              <a:buNone/>
              <a:tabLst>
                <a:tab pos="2089785" algn="r"/>
                <a:tab pos="2159318" algn="l"/>
              </a:tabLst>
              <a:defRPr/>
            </a:pPr>
            <a:r>
              <a:rPr kumimoji="0" lang="en-US" sz="1920" b="0" i="0" u="none" strike="noStrike" kern="0" cap="none" spc="32" normalizeH="0" baseline="0" noProof="0" dirty="0">
                <a:ln>
                  <a:noFill/>
                </a:ln>
                <a:solidFill>
                  <a:srgbClr val="143448"/>
                </a:solidFill>
                <a:effectLst/>
                <a:uLnTx/>
                <a:uFillTx/>
                <a:latin typeface="Raleway"/>
                <a:sym typeface="Raleway"/>
              </a:rPr>
              <a:t>Additional Exemption: </a:t>
            </a:r>
            <a:r>
              <a:rPr kumimoji="0" lang="en-US" sz="1920" b="1" i="0" u="none" strike="noStrike" kern="0" cap="none" spc="32" normalizeH="0" baseline="0" noProof="0" dirty="0">
                <a:ln>
                  <a:noFill/>
                </a:ln>
                <a:solidFill>
                  <a:srgbClr val="FF0000"/>
                </a:solidFill>
                <a:effectLst/>
                <a:uLnTx/>
                <a:uFillTx/>
                <a:latin typeface="Raleway"/>
                <a:sym typeface="Raleway"/>
              </a:rPr>
              <a:t>$7,650</a:t>
            </a:r>
          </a:p>
        </p:txBody>
      </p:sp>
      <p:cxnSp>
        <p:nvCxnSpPr>
          <p:cNvPr id="8" name="Straight Connector 7">
            <a:extLst>
              <a:ext uri="{FF2B5EF4-FFF2-40B4-BE49-F238E27FC236}">
                <a16:creationId xmlns:a16="http://schemas.microsoft.com/office/drawing/2014/main" id="{DA003746-8F76-4186-0A54-7A5C2ECA7372}"/>
              </a:ext>
            </a:extLst>
          </p:cNvPr>
          <p:cNvCxnSpPr/>
          <p:nvPr/>
        </p:nvCxnSpPr>
        <p:spPr>
          <a:xfrm flipH="1">
            <a:off x="7792531" y="4301172"/>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3AE17B-BA71-9D61-70F7-98CA6387177A}"/>
              </a:ext>
            </a:extLst>
          </p:cNvPr>
          <p:cNvCxnSpPr/>
          <p:nvPr/>
        </p:nvCxnSpPr>
        <p:spPr>
          <a:xfrm flipH="1">
            <a:off x="7792531" y="5986328"/>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6DC3E0-6372-8C8F-D1E9-6ED6D7352FAC}"/>
              </a:ext>
            </a:extLst>
          </p:cNvPr>
          <p:cNvSpPr txBox="1"/>
          <p:nvPr/>
        </p:nvSpPr>
        <p:spPr>
          <a:xfrm>
            <a:off x="8031482" y="6190087"/>
            <a:ext cx="6075151" cy="114080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2160" b="1" kern="0" spc="32" dirty="0">
                <a:solidFill>
                  <a:srgbClr val="454546"/>
                </a:solidFill>
                <a:latin typeface="Raleway"/>
                <a:sym typeface="Raleway"/>
              </a:rPr>
              <a:t>	TAXABLE INCOME:   $83,400</a:t>
            </a:r>
            <a:br>
              <a:rPr lang="en-US" sz="2160" b="1" kern="0" spc="32" dirty="0">
                <a:solidFill>
                  <a:srgbClr val="454546"/>
                </a:solidFill>
                <a:latin typeface="Raleway"/>
                <a:sym typeface="Raleway"/>
              </a:rPr>
            </a:br>
            <a:endParaRPr lang="en-US" sz="2160" b="1" kern="0" spc="32" dirty="0">
              <a:solidFill>
                <a:srgbClr val="FF0000"/>
              </a:solidFill>
              <a:latin typeface="Raleway"/>
              <a:sym typeface="Raleway"/>
            </a:endParaRPr>
          </a:p>
        </p:txBody>
      </p:sp>
      <p:sp>
        <p:nvSpPr>
          <p:cNvPr id="11" name="TextBox 10">
            <a:extLst>
              <a:ext uri="{FF2B5EF4-FFF2-40B4-BE49-F238E27FC236}">
                <a16:creationId xmlns:a16="http://schemas.microsoft.com/office/drawing/2014/main" id="{8896CE08-B938-329B-E78D-9A6F6ABA2E91}"/>
              </a:ext>
            </a:extLst>
          </p:cNvPr>
          <p:cNvSpPr txBox="1"/>
          <p:nvPr/>
        </p:nvSpPr>
        <p:spPr>
          <a:xfrm>
            <a:off x="1677394" y="3602683"/>
            <a:ext cx="5587470" cy="757130"/>
          </a:xfrm>
          <a:prstGeom prst="rect">
            <a:avLst/>
          </a:prstGeom>
          <a:noFill/>
        </p:spPr>
        <p:txBody>
          <a:bodyPr wrap="square" rtlCol="0">
            <a:spAutoFit/>
          </a:bodyPr>
          <a:lstStyle/>
          <a:p>
            <a:pPr defTabSz="495300" hangingPunct="0"/>
            <a:r>
              <a:rPr lang="en-US" sz="2160" kern="0" spc="32" dirty="0">
                <a:solidFill>
                  <a:srgbClr val="454546"/>
                </a:solidFill>
                <a:latin typeface="Raleway"/>
                <a:sym typeface="Raleway"/>
              </a:rPr>
              <a:t>Standard Deduction</a:t>
            </a:r>
            <a:br>
              <a:rPr lang="en-US" sz="2160" kern="0" spc="32" dirty="0">
                <a:solidFill>
                  <a:srgbClr val="454546"/>
                </a:solidFill>
                <a:latin typeface="Raleway"/>
                <a:sym typeface="Raleway"/>
              </a:rPr>
            </a:br>
            <a:r>
              <a:rPr lang="en-US" sz="2160" kern="0" spc="32" dirty="0">
                <a:solidFill>
                  <a:srgbClr val="454546"/>
                </a:solidFill>
                <a:latin typeface="Raleway"/>
                <a:sym typeface="Raleway"/>
              </a:rPr>
              <a:t>&amp; Personal Exemption</a:t>
            </a:r>
          </a:p>
        </p:txBody>
      </p:sp>
      <p:graphicFrame>
        <p:nvGraphicFramePr>
          <p:cNvPr id="12" name="Table 11">
            <a:extLst>
              <a:ext uri="{FF2B5EF4-FFF2-40B4-BE49-F238E27FC236}">
                <a16:creationId xmlns:a16="http://schemas.microsoft.com/office/drawing/2014/main" id="{B9339213-2E66-BAC6-257D-F43EEA7FD18F}"/>
              </a:ext>
            </a:extLst>
          </p:cNvPr>
          <p:cNvGraphicFramePr>
            <a:graphicFrameLocks noGrp="1"/>
          </p:cNvGraphicFramePr>
          <p:nvPr>
            <p:extLst>
              <p:ext uri="{D42A27DB-BD31-4B8C-83A1-F6EECF244321}">
                <p14:modId xmlns:p14="http://schemas.microsoft.com/office/powerpoint/2010/main" val="82310839"/>
              </p:ext>
            </p:extLst>
          </p:nvPr>
        </p:nvGraphicFramePr>
        <p:xfrm>
          <a:off x="1677394" y="4572656"/>
          <a:ext cx="3610886" cy="3001624"/>
        </p:xfrm>
        <a:graphic>
          <a:graphicData uri="http://schemas.openxmlformats.org/drawingml/2006/table">
            <a:tbl>
              <a:tblPr firstRow="1" bandRow="1"/>
              <a:tblGrid>
                <a:gridCol w="1805443">
                  <a:extLst>
                    <a:ext uri="{9D8B030D-6E8A-4147-A177-3AD203B41FA5}">
                      <a16:colId xmlns:a16="http://schemas.microsoft.com/office/drawing/2014/main" val="1806998944"/>
                    </a:ext>
                  </a:extLst>
                </a:gridCol>
                <a:gridCol w="1805443">
                  <a:extLst>
                    <a:ext uri="{9D8B030D-6E8A-4147-A177-3AD203B41FA5}">
                      <a16:colId xmlns:a16="http://schemas.microsoft.com/office/drawing/2014/main" val="1092766153"/>
                    </a:ext>
                  </a:extLst>
                </a:gridCol>
              </a:tblGrid>
              <a:tr h="819332">
                <a:tc>
                  <a:txBody>
                    <a:bodyPr/>
                    <a:lstStyle/>
                    <a:p>
                      <a:pPr algn="ctr"/>
                      <a:r>
                        <a:rPr lang="en-US" sz="1600" dirty="0"/>
                        <a:t>Filing Status</a:t>
                      </a:r>
                    </a:p>
                  </a:txBody>
                  <a:tcPr marL="92753" marR="92753" marT="46376" marB="46376" anchor="ctr">
                    <a:solidFill>
                      <a:schemeClr val="tx1"/>
                    </a:solidFill>
                  </a:tcPr>
                </a:tc>
                <a:tc>
                  <a:txBody>
                    <a:bodyPr/>
                    <a:lstStyle/>
                    <a:p>
                      <a:pPr algn="ctr"/>
                      <a:r>
                        <a:rPr lang="en-US" sz="1600" dirty="0"/>
                        <a:t>Deduction Amount</a:t>
                      </a:r>
                    </a:p>
                  </a:txBody>
                  <a:tcPr marL="92753" marR="92753" marT="46376" marB="46376" anchor="ctr">
                    <a:solidFill>
                      <a:schemeClr val="tx1"/>
                    </a:solidFill>
                  </a:tcPr>
                </a:tc>
                <a:extLst>
                  <a:ext uri="{0D108BD9-81ED-4DB2-BD59-A6C34878D82A}">
                    <a16:rowId xmlns:a16="http://schemas.microsoft.com/office/drawing/2014/main" val="1694548154"/>
                  </a:ext>
                </a:extLst>
              </a:tr>
              <a:tr h="681480">
                <a:tc>
                  <a:txBody>
                    <a:bodyPr/>
                    <a:lstStyle/>
                    <a:p>
                      <a:pPr algn="ctr"/>
                      <a:r>
                        <a:rPr lang="en-US" sz="1600" dirty="0"/>
                        <a:t>Single</a:t>
                      </a:r>
                    </a:p>
                  </a:txBody>
                  <a:tcPr marL="92753" marR="92753" marT="46376" marB="46376" anchor="ctr"/>
                </a:tc>
                <a:tc>
                  <a:txBody>
                    <a:bodyPr/>
                    <a:lstStyle/>
                    <a:p>
                      <a:pPr algn="ctr"/>
                      <a:r>
                        <a:rPr lang="en-US" sz="1600" dirty="0"/>
                        <a:t>$16,100</a:t>
                      </a:r>
                    </a:p>
                  </a:txBody>
                  <a:tcPr marL="92753" marR="92753" marT="46376" marB="46376" anchor="ctr"/>
                </a:tc>
                <a:extLst>
                  <a:ext uri="{0D108BD9-81ED-4DB2-BD59-A6C34878D82A}">
                    <a16:rowId xmlns:a16="http://schemas.microsoft.com/office/drawing/2014/main" val="1285151771"/>
                  </a:ext>
                </a:extLst>
              </a:tr>
              <a:tr h="681480">
                <a:tc>
                  <a:txBody>
                    <a:bodyPr/>
                    <a:lstStyle/>
                    <a:p>
                      <a:pPr algn="ctr"/>
                      <a:r>
                        <a:rPr lang="en-US" sz="1600" dirty="0"/>
                        <a:t>Married</a:t>
                      </a:r>
                    </a:p>
                  </a:txBody>
                  <a:tcPr marL="92753" marR="92753" marT="46376" marB="46376" anchor="ctr"/>
                </a:tc>
                <a:tc>
                  <a:txBody>
                    <a:bodyPr/>
                    <a:lstStyle/>
                    <a:p>
                      <a:pPr algn="ctr"/>
                      <a:r>
                        <a:rPr lang="en-US" sz="1600" dirty="0"/>
                        <a:t>$32,200</a:t>
                      </a:r>
                    </a:p>
                  </a:txBody>
                  <a:tcPr marL="92753" marR="92753" marT="46376" marB="46376" anchor="ctr"/>
                </a:tc>
                <a:extLst>
                  <a:ext uri="{0D108BD9-81ED-4DB2-BD59-A6C34878D82A}">
                    <a16:rowId xmlns:a16="http://schemas.microsoft.com/office/drawing/2014/main" val="496385140"/>
                  </a:ext>
                </a:extLst>
              </a:tr>
              <a:tr h="819332">
                <a:tc>
                  <a:txBody>
                    <a:bodyPr/>
                    <a:lstStyle/>
                    <a:p>
                      <a:pPr algn="ctr"/>
                      <a:r>
                        <a:rPr lang="en-US" sz="1600" dirty="0"/>
                        <a:t>Head of Household</a:t>
                      </a:r>
                    </a:p>
                  </a:txBody>
                  <a:tcPr marL="92753" marR="92753" marT="46376" marB="46376" anchor="ctr"/>
                </a:tc>
                <a:tc>
                  <a:txBody>
                    <a:bodyPr/>
                    <a:lstStyle/>
                    <a:p>
                      <a:pPr algn="ctr"/>
                      <a:r>
                        <a:rPr lang="en-US" sz="1600" dirty="0"/>
                        <a:t>$24,150</a:t>
                      </a:r>
                    </a:p>
                  </a:txBody>
                  <a:tcPr marL="92753" marR="92753" marT="46376" marB="46376" anchor="ctr"/>
                </a:tc>
                <a:extLst>
                  <a:ext uri="{0D108BD9-81ED-4DB2-BD59-A6C34878D82A}">
                    <a16:rowId xmlns:a16="http://schemas.microsoft.com/office/drawing/2014/main" val="3891736774"/>
                  </a:ext>
                </a:extLst>
              </a:tr>
            </a:tbl>
          </a:graphicData>
        </a:graphic>
      </p:graphicFrame>
      <p:sp>
        <p:nvSpPr>
          <p:cNvPr id="13" name="TextBox 12">
            <a:extLst>
              <a:ext uri="{FF2B5EF4-FFF2-40B4-BE49-F238E27FC236}">
                <a16:creationId xmlns:a16="http://schemas.microsoft.com/office/drawing/2014/main" id="{DD0DB2EA-3CA0-2DDE-6E10-7E47913552C3}"/>
              </a:ext>
            </a:extLst>
          </p:cNvPr>
          <p:cNvSpPr txBox="1"/>
          <p:nvPr/>
        </p:nvSpPr>
        <p:spPr>
          <a:xfrm>
            <a:off x="8099875" y="7020608"/>
            <a:ext cx="5699414" cy="726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defTabSz="495300" hangingPunct="0">
              <a:lnSpc>
                <a:spcPct val="150000"/>
              </a:lnSpc>
            </a:pPr>
            <a:r>
              <a:rPr lang="en-US" sz="2880" b="1" kern="0" spc="32" dirty="0">
                <a:solidFill>
                  <a:srgbClr val="454546"/>
                </a:solidFill>
                <a:latin typeface="Raleway"/>
                <a:sym typeface="Raleway"/>
              </a:rPr>
              <a:t>TAX BILL: </a:t>
            </a:r>
            <a:r>
              <a:rPr lang="en-US" sz="2880" b="1" kern="0" spc="32" dirty="0">
                <a:solidFill>
                  <a:srgbClr val="FF0000"/>
                </a:solidFill>
                <a:latin typeface="Raleway"/>
                <a:sym typeface="Raleway"/>
              </a:rPr>
              <a:t>$9,512</a:t>
            </a:r>
            <a:endParaRPr lang="en-US" sz="2880" kern="0" spc="32" dirty="0">
              <a:solidFill>
                <a:srgbClr val="454546"/>
              </a:solidFill>
              <a:latin typeface="Raleway"/>
              <a:ea typeface="Raleway"/>
              <a:cs typeface="Raleway"/>
              <a:sym typeface="Raleway"/>
            </a:endParaRPr>
          </a:p>
        </p:txBody>
      </p:sp>
    </p:spTree>
    <p:extLst>
      <p:ext uri="{BB962C8B-B14F-4D97-AF65-F5344CB8AC3E}">
        <p14:creationId xmlns:p14="http://schemas.microsoft.com/office/powerpoint/2010/main" val="10519815"/>
      </p:ext>
    </p:extLst>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1" name="Rectangle"/>
          <p:cNvSpPr/>
          <p:nvPr/>
        </p:nvSpPr>
        <p:spPr>
          <a:xfrm>
            <a:off x="0" y="-1"/>
            <a:ext cx="7467600" cy="8229601"/>
          </a:xfrm>
          <a:prstGeom prst="rect">
            <a:avLst/>
          </a:prstGeom>
          <a:gradFill>
            <a:gsLst>
              <a:gs pos="0">
                <a:srgbClr val="FFFFFF"/>
              </a:gs>
              <a:gs pos="100000">
                <a:srgbClr val="EBEBEB"/>
              </a:gs>
            </a:gsLst>
          </a:gra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3862" name="Simple table value"/>
          <p:cNvSpPr txBox="1"/>
          <p:nvPr/>
        </p:nvSpPr>
        <p:spPr>
          <a:xfrm>
            <a:off x="1738354" y="821091"/>
            <a:ext cx="6704882" cy="510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3240" kern="0" dirty="0">
                <a:solidFill>
                  <a:srgbClr val="454546"/>
                </a:solidFill>
                <a:latin typeface="Montserrat Bold"/>
              </a:rPr>
              <a:t>Before Bob Passes</a:t>
            </a:r>
            <a:endParaRPr sz="3240" kern="0" dirty="0">
              <a:solidFill>
                <a:srgbClr val="454546"/>
              </a:solidFill>
              <a:latin typeface="Montserrat Bold"/>
            </a:endParaRPr>
          </a:p>
        </p:txBody>
      </p:sp>
      <p:sp>
        <p:nvSpPr>
          <p:cNvPr id="2" name="TextBox 1">
            <a:extLst>
              <a:ext uri="{FF2B5EF4-FFF2-40B4-BE49-F238E27FC236}">
                <a16:creationId xmlns:a16="http://schemas.microsoft.com/office/drawing/2014/main" id="{0A549A2B-0478-4A5F-BCE8-4E090B8BE6EE}"/>
              </a:ext>
            </a:extLst>
          </p:cNvPr>
          <p:cNvSpPr txBox="1"/>
          <p:nvPr/>
        </p:nvSpPr>
        <p:spPr>
          <a:xfrm>
            <a:off x="7792531" y="1865878"/>
            <a:ext cx="6075151" cy="535112"/>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Bob:   </a:t>
            </a:r>
            <a:r>
              <a:rPr lang="en-US" sz="1920" b="1" kern="0" spc="32" dirty="0">
                <a:solidFill>
                  <a:srgbClr val="454546"/>
                </a:solidFill>
                <a:latin typeface="Raleway"/>
                <a:sym typeface="Raleway"/>
              </a:rPr>
              <a:t>$30,000</a:t>
            </a:r>
          </a:p>
        </p:txBody>
      </p:sp>
      <p:sp>
        <p:nvSpPr>
          <p:cNvPr id="3" name="TextBox 2">
            <a:extLst>
              <a:ext uri="{FF2B5EF4-FFF2-40B4-BE49-F238E27FC236}">
                <a16:creationId xmlns:a16="http://schemas.microsoft.com/office/drawing/2014/main" id="{D7D70112-5E1A-2BC5-3233-04D27231FD35}"/>
              </a:ext>
            </a:extLst>
          </p:cNvPr>
          <p:cNvSpPr txBox="1"/>
          <p:nvPr/>
        </p:nvSpPr>
        <p:spPr>
          <a:xfrm>
            <a:off x="7792531" y="2309623"/>
            <a:ext cx="6075151" cy="534544"/>
          </a:xfrm>
          <a:prstGeom prst="roundRect">
            <a:avLst/>
          </a:prstGeom>
          <a:solidFill>
            <a:schemeClr val="bg1"/>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Pension </a:t>
            </a:r>
            <a:r>
              <a:rPr lang="en-US" sz="1920" kern="0" spc="32" dirty="0">
                <a:solidFill>
                  <a:srgbClr val="454546"/>
                </a:solidFill>
                <a:latin typeface="Raleway"/>
                <a:sym typeface="Wingdings" panose="05000000000000000000" pitchFamily="2" charset="2"/>
              </a:rPr>
              <a:t></a:t>
            </a:r>
            <a:r>
              <a:rPr lang="en-US" sz="1920" kern="0" spc="32" dirty="0">
                <a:solidFill>
                  <a:srgbClr val="454546"/>
                </a:solidFill>
                <a:latin typeface="Raleway"/>
                <a:sym typeface="Raleway"/>
              </a:rPr>
              <a:t> 100% Joint &amp; Survivor:   </a:t>
            </a:r>
            <a:r>
              <a:rPr lang="en-US" sz="1920" b="1" kern="0" spc="32" dirty="0">
                <a:solidFill>
                  <a:srgbClr val="454546"/>
                </a:solidFill>
                <a:latin typeface="Raleway"/>
                <a:sym typeface="Raleway"/>
              </a:rPr>
              <a:t>$45,000</a:t>
            </a:r>
          </a:p>
        </p:txBody>
      </p:sp>
      <p:sp>
        <p:nvSpPr>
          <p:cNvPr id="5" name="TextBox 4">
            <a:extLst>
              <a:ext uri="{FF2B5EF4-FFF2-40B4-BE49-F238E27FC236}">
                <a16:creationId xmlns:a16="http://schemas.microsoft.com/office/drawing/2014/main" id="{A8D61859-43D2-606E-DE23-04B072B56465}"/>
              </a:ext>
            </a:extLst>
          </p:cNvPr>
          <p:cNvSpPr txBox="1"/>
          <p:nvPr/>
        </p:nvSpPr>
        <p:spPr>
          <a:xfrm>
            <a:off x="7792531" y="3469157"/>
            <a:ext cx="6075151" cy="534544"/>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IRA </a:t>
            </a:r>
            <a:r>
              <a:rPr lang="en-US" sz="1920" kern="0" spc="32" dirty="0">
                <a:solidFill>
                  <a:srgbClr val="454546"/>
                </a:solidFill>
                <a:latin typeface="Raleway"/>
                <a:sym typeface="Wingdings" panose="05000000000000000000" pitchFamily="2" charset="2"/>
              </a:rPr>
              <a:t> $1,000,000 RMD</a:t>
            </a:r>
            <a:r>
              <a:rPr lang="en-US" sz="1920" kern="0" spc="32" dirty="0">
                <a:solidFill>
                  <a:srgbClr val="454546"/>
                </a:solidFill>
                <a:latin typeface="Raleway"/>
                <a:sym typeface="Raleway"/>
              </a:rPr>
              <a:t>:   </a:t>
            </a:r>
            <a:r>
              <a:rPr lang="en-US" sz="1920" b="1" kern="0" spc="32" dirty="0">
                <a:solidFill>
                  <a:srgbClr val="454546"/>
                </a:solidFill>
                <a:latin typeface="Raleway"/>
                <a:sym typeface="Raleway"/>
              </a:rPr>
              <a:t>$40,000</a:t>
            </a:r>
          </a:p>
        </p:txBody>
      </p:sp>
      <p:sp>
        <p:nvSpPr>
          <p:cNvPr id="6" name="TextBox 5">
            <a:extLst>
              <a:ext uri="{FF2B5EF4-FFF2-40B4-BE49-F238E27FC236}">
                <a16:creationId xmlns:a16="http://schemas.microsoft.com/office/drawing/2014/main" id="{B3342943-0BCA-7443-70F2-29FBC5B4EACD}"/>
              </a:ext>
            </a:extLst>
          </p:cNvPr>
          <p:cNvSpPr txBox="1"/>
          <p:nvPr/>
        </p:nvSpPr>
        <p:spPr>
          <a:xfrm>
            <a:off x="7792531" y="4490199"/>
            <a:ext cx="6075151" cy="535112"/>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Total Income:	   </a:t>
            </a:r>
            <a:r>
              <a:rPr lang="en-US" sz="1920" b="1" kern="0" spc="32" dirty="0">
                <a:solidFill>
                  <a:srgbClr val="92D050"/>
                </a:solidFill>
                <a:latin typeface="Raleway"/>
                <a:sym typeface="Raleway"/>
              </a:rPr>
              <a:t>$115,000</a:t>
            </a:r>
          </a:p>
        </p:txBody>
      </p:sp>
      <p:sp>
        <p:nvSpPr>
          <p:cNvPr id="7" name="TextBox 6">
            <a:extLst>
              <a:ext uri="{FF2B5EF4-FFF2-40B4-BE49-F238E27FC236}">
                <a16:creationId xmlns:a16="http://schemas.microsoft.com/office/drawing/2014/main" id="{AA04C081-F4FE-CDC2-BDF8-E5CE67776A4F}"/>
              </a:ext>
            </a:extLst>
          </p:cNvPr>
          <p:cNvSpPr txBox="1"/>
          <p:nvPr/>
        </p:nvSpPr>
        <p:spPr>
          <a:xfrm>
            <a:off x="7792531" y="4960869"/>
            <a:ext cx="6075151" cy="102545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Standard Deductions:  </a:t>
            </a:r>
            <a:r>
              <a:rPr lang="en-US" sz="1920" b="1" kern="0" spc="32" dirty="0">
                <a:solidFill>
                  <a:srgbClr val="FF0000"/>
                </a:solidFill>
                <a:latin typeface="Raleway"/>
                <a:sym typeface="Raleway"/>
              </a:rPr>
              <a:t>$16,100</a:t>
            </a:r>
          </a:p>
          <a:p>
            <a:pPr defTabSz="495300" hangingPunct="0">
              <a:lnSpc>
                <a:spcPct val="150000"/>
              </a:lnSpc>
              <a:tabLst>
                <a:tab pos="2089785" algn="r"/>
                <a:tab pos="2159318" algn="l"/>
              </a:tabLst>
            </a:pPr>
            <a:r>
              <a:rPr lang="en-US" sz="1920" kern="0" spc="32" dirty="0">
                <a:latin typeface="Raleway"/>
                <a:sym typeface="Raleway"/>
              </a:rPr>
              <a:t>Additional Exemption: </a:t>
            </a:r>
            <a:r>
              <a:rPr lang="en-US" sz="1920" b="1" kern="0" spc="32" dirty="0">
                <a:solidFill>
                  <a:srgbClr val="FF0000"/>
                </a:solidFill>
                <a:latin typeface="Raleway"/>
                <a:sym typeface="Raleway"/>
              </a:rPr>
              <a:t>$5,920</a:t>
            </a:r>
          </a:p>
        </p:txBody>
      </p:sp>
      <p:cxnSp>
        <p:nvCxnSpPr>
          <p:cNvPr id="8" name="Straight Connector 7">
            <a:extLst>
              <a:ext uri="{FF2B5EF4-FFF2-40B4-BE49-F238E27FC236}">
                <a16:creationId xmlns:a16="http://schemas.microsoft.com/office/drawing/2014/main" id="{DA003746-8F76-4186-0A54-7A5C2ECA7372}"/>
              </a:ext>
            </a:extLst>
          </p:cNvPr>
          <p:cNvCxnSpPr/>
          <p:nvPr/>
        </p:nvCxnSpPr>
        <p:spPr>
          <a:xfrm flipH="1">
            <a:off x="7792531" y="4301172"/>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3AE17B-BA71-9D61-70F7-98CA6387177A}"/>
              </a:ext>
            </a:extLst>
          </p:cNvPr>
          <p:cNvCxnSpPr/>
          <p:nvPr/>
        </p:nvCxnSpPr>
        <p:spPr>
          <a:xfrm flipH="1">
            <a:off x="7792531" y="6017150"/>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6DC3E0-6372-8C8F-D1E9-6ED6D7352FAC}"/>
              </a:ext>
            </a:extLst>
          </p:cNvPr>
          <p:cNvSpPr txBox="1"/>
          <p:nvPr/>
        </p:nvSpPr>
        <p:spPr>
          <a:xfrm>
            <a:off x="7792531" y="6190087"/>
            <a:ext cx="6075151" cy="114080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2160" b="1" kern="0" spc="32" dirty="0">
                <a:solidFill>
                  <a:srgbClr val="454546"/>
                </a:solidFill>
                <a:latin typeface="Raleway"/>
                <a:sym typeface="Raleway"/>
              </a:rPr>
              <a:t>	TAXABLE INCOME:   $88,480</a:t>
            </a:r>
            <a:br>
              <a:rPr lang="en-US" sz="2160" b="1" kern="0" spc="32" dirty="0">
                <a:solidFill>
                  <a:srgbClr val="454546"/>
                </a:solidFill>
                <a:latin typeface="Raleway"/>
                <a:sym typeface="Raleway"/>
              </a:rPr>
            </a:br>
            <a:endParaRPr lang="en-US" sz="2160" b="1" kern="0" spc="32" dirty="0">
              <a:solidFill>
                <a:srgbClr val="FF0000"/>
              </a:solidFill>
              <a:latin typeface="Raleway"/>
              <a:sym typeface="Raleway"/>
            </a:endParaRPr>
          </a:p>
        </p:txBody>
      </p:sp>
      <p:sp>
        <p:nvSpPr>
          <p:cNvPr id="13" name="TextBox 12">
            <a:extLst>
              <a:ext uri="{FF2B5EF4-FFF2-40B4-BE49-F238E27FC236}">
                <a16:creationId xmlns:a16="http://schemas.microsoft.com/office/drawing/2014/main" id="{7D0BD3A5-FBB2-79F8-6BB7-FB89E808291B}"/>
              </a:ext>
            </a:extLst>
          </p:cNvPr>
          <p:cNvSpPr txBox="1"/>
          <p:nvPr/>
        </p:nvSpPr>
        <p:spPr>
          <a:xfrm>
            <a:off x="831111" y="1865878"/>
            <a:ext cx="6075151" cy="535112"/>
          </a:xfrm>
          <a:prstGeom prst="roundRect">
            <a:avLst/>
          </a:prstGeom>
          <a:solidFill>
            <a:schemeClr val="bg1">
              <a:alpha val="0"/>
            </a:schemeClr>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Bob:   </a:t>
            </a:r>
            <a:r>
              <a:rPr lang="en-US" sz="1920" b="1" kern="0" spc="32" dirty="0">
                <a:solidFill>
                  <a:srgbClr val="454546"/>
                </a:solidFill>
                <a:latin typeface="Raleway"/>
                <a:sym typeface="Raleway"/>
              </a:rPr>
              <a:t>$30,000</a:t>
            </a:r>
          </a:p>
        </p:txBody>
      </p:sp>
      <p:sp>
        <p:nvSpPr>
          <p:cNvPr id="14" name="TextBox 13">
            <a:extLst>
              <a:ext uri="{FF2B5EF4-FFF2-40B4-BE49-F238E27FC236}">
                <a16:creationId xmlns:a16="http://schemas.microsoft.com/office/drawing/2014/main" id="{B548C4EC-6B16-4686-80CC-7AE78BE80457}"/>
              </a:ext>
            </a:extLst>
          </p:cNvPr>
          <p:cNvSpPr txBox="1"/>
          <p:nvPr/>
        </p:nvSpPr>
        <p:spPr>
          <a:xfrm>
            <a:off x="831111" y="2409094"/>
            <a:ext cx="6075151" cy="534544"/>
          </a:xfrm>
          <a:prstGeom prst="roundRect">
            <a:avLst/>
          </a:prstGeom>
          <a:solidFill>
            <a:schemeClr val="bg1">
              <a:alpha val="0"/>
            </a:schemeClr>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Pension </a:t>
            </a:r>
            <a:r>
              <a:rPr lang="en-US" sz="1920" kern="0" spc="32" dirty="0">
                <a:solidFill>
                  <a:srgbClr val="454546"/>
                </a:solidFill>
                <a:latin typeface="Raleway"/>
                <a:sym typeface="Wingdings" panose="05000000000000000000" pitchFamily="2" charset="2"/>
              </a:rPr>
              <a:t></a:t>
            </a:r>
            <a:r>
              <a:rPr lang="en-US" sz="1920" kern="0" spc="32" dirty="0">
                <a:solidFill>
                  <a:srgbClr val="454546"/>
                </a:solidFill>
                <a:latin typeface="Raleway"/>
                <a:sym typeface="Raleway"/>
              </a:rPr>
              <a:t> 100% Joint &amp; Survivor:   </a:t>
            </a:r>
            <a:r>
              <a:rPr lang="en-US" sz="1920" b="1" kern="0" spc="32" dirty="0">
                <a:solidFill>
                  <a:srgbClr val="454546"/>
                </a:solidFill>
                <a:latin typeface="Raleway"/>
                <a:sym typeface="Raleway"/>
              </a:rPr>
              <a:t>$45,000</a:t>
            </a:r>
          </a:p>
        </p:txBody>
      </p:sp>
      <p:sp>
        <p:nvSpPr>
          <p:cNvPr id="15" name="TextBox 14">
            <a:extLst>
              <a:ext uri="{FF2B5EF4-FFF2-40B4-BE49-F238E27FC236}">
                <a16:creationId xmlns:a16="http://schemas.microsoft.com/office/drawing/2014/main" id="{E6245307-E636-250A-810C-22DB8609E748}"/>
              </a:ext>
            </a:extLst>
          </p:cNvPr>
          <p:cNvSpPr txBox="1"/>
          <p:nvPr/>
        </p:nvSpPr>
        <p:spPr>
          <a:xfrm>
            <a:off x="831111" y="2927877"/>
            <a:ext cx="6075151" cy="535112"/>
          </a:xfrm>
          <a:prstGeom prst="roundRect">
            <a:avLst/>
          </a:prstGeom>
          <a:solidFill>
            <a:schemeClr val="bg1">
              <a:alpha val="0"/>
            </a:schemeClr>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Mary:   </a:t>
            </a:r>
            <a:r>
              <a:rPr lang="en-US" sz="1920" b="1" kern="0" spc="32" dirty="0">
                <a:solidFill>
                  <a:srgbClr val="454546"/>
                </a:solidFill>
                <a:latin typeface="Raleway"/>
                <a:sym typeface="Raleway"/>
              </a:rPr>
              <a:t>$15,000</a:t>
            </a:r>
          </a:p>
        </p:txBody>
      </p:sp>
      <p:sp>
        <p:nvSpPr>
          <p:cNvPr id="16" name="TextBox 15">
            <a:extLst>
              <a:ext uri="{FF2B5EF4-FFF2-40B4-BE49-F238E27FC236}">
                <a16:creationId xmlns:a16="http://schemas.microsoft.com/office/drawing/2014/main" id="{E8D248FE-28B4-3443-436B-B2872E9783EC}"/>
              </a:ext>
            </a:extLst>
          </p:cNvPr>
          <p:cNvSpPr txBox="1"/>
          <p:nvPr/>
        </p:nvSpPr>
        <p:spPr>
          <a:xfrm>
            <a:off x="831111" y="3469157"/>
            <a:ext cx="6075151" cy="534544"/>
          </a:xfrm>
          <a:prstGeom prst="roundRect">
            <a:avLst/>
          </a:prstGeom>
          <a:solidFill>
            <a:schemeClr val="bg1">
              <a:alpha val="0"/>
            </a:schemeClr>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IRA </a:t>
            </a:r>
            <a:r>
              <a:rPr lang="en-US" sz="1920" kern="0" spc="32" dirty="0">
                <a:solidFill>
                  <a:srgbClr val="454546"/>
                </a:solidFill>
                <a:latin typeface="Raleway"/>
                <a:sym typeface="Wingdings" panose="05000000000000000000" pitchFamily="2" charset="2"/>
              </a:rPr>
              <a:t> $1,000,000 RMD</a:t>
            </a:r>
            <a:r>
              <a:rPr lang="en-US" sz="1920" kern="0" spc="32" dirty="0">
                <a:solidFill>
                  <a:srgbClr val="454546"/>
                </a:solidFill>
                <a:latin typeface="Raleway"/>
                <a:sym typeface="Raleway"/>
              </a:rPr>
              <a:t>:   </a:t>
            </a:r>
            <a:r>
              <a:rPr lang="en-US" sz="1920" b="1" kern="0" spc="32" dirty="0">
                <a:solidFill>
                  <a:srgbClr val="454546"/>
                </a:solidFill>
                <a:latin typeface="Raleway"/>
                <a:sym typeface="Raleway"/>
              </a:rPr>
              <a:t>$40,000</a:t>
            </a:r>
          </a:p>
        </p:txBody>
      </p:sp>
      <p:sp>
        <p:nvSpPr>
          <p:cNvPr id="17" name="TextBox 16">
            <a:extLst>
              <a:ext uri="{FF2B5EF4-FFF2-40B4-BE49-F238E27FC236}">
                <a16:creationId xmlns:a16="http://schemas.microsoft.com/office/drawing/2014/main" id="{04F0F51D-F5D3-9A1B-B543-09ABF063A9F1}"/>
              </a:ext>
            </a:extLst>
          </p:cNvPr>
          <p:cNvSpPr txBox="1"/>
          <p:nvPr/>
        </p:nvSpPr>
        <p:spPr>
          <a:xfrm>
            <a:off x="831111" y="4490199"/>
            <a:ext cx="6075151" cy="535112"/>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Total Income:	   </a:t>
            </a:r>
            <a:r>
              <a:rPr lang="en-US" sz="1920" b="1" kern="0" spc="32" dirty="0">
                <a:solidFill>
                  <a:srgbClr val="92D050"/>
                </a:solidFill>
                <a:latin typeface="Raleway"/>
                <a:sym typeface="Raleway"/>
              </a:rPr>
              <a:t>$130,000</a:t>
            </a:r>
          </a:p>
        </p:txBody>
      </p:sp>
      <p:sp>
        <p:nvSpPr>
          <p:cNvPr id="18" name="TextBox 17">
            <a:extLst>
              <a:ext uri="{FF2B5EF4-FFF2-40B4-BE49-F238E27FC236}">
                <a16:creationId xmlns:a16="http://schemas.microsoft.com/office/drawing/2014/main" id="{D3F896D0-992D-6506-34EB-B13ADCDC9E71}"/>
              </a:ext>
            </a:extLst>
          </p:cNvPr>
          <p:cNvSpPr txBox="1"/>
          <p:nvPr/>
        </p:nvSpPr>
        <p:spPr>
          <a:xfrm>
            <a:off x="831111" y="4960869"/>
            <a:ext cx="6075151" cy="102545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Standard Deductions:  </a:t>
            </a:r>
            <a:r>
              <a:rPr lang="en-US" sz="1920" b="1" kern="0" spc="32" dirty="0">
                <a:solidFill>
                  <a:srgbClr val="FF0000"/>
                </a:solidFill>
                <a:latin typeface="Raleway"/>
                <a:sym typeface="Raleway"/>
              </a:rPr>
              <a:t>$32,200</a:t>
            </a:r>
          </a:p>
          <a:p>
            <a:pPr defTabSz="495300" hangingPunct="0">
              <a:lnSpc>
                <a:spcPct val="150000"/>
              </a:lnSpc>
              <a:tabLst>
                <a:tab pos="2089785" algn="r"/>
                <a:tab pos="2159318" algn="l"/>
              </a:tabLst>
            </a:pPr>
            <a:r>
              <a:rPr lang="en-US" sz="1920" kern="0" spc="32" dirty="0">
                <a:latin typeface="Raleway"/>
                <a:sym typeface="Raleway"/>
              </a:rPr>
              <a:t>Additional Exemption: </a:t>
            </a:r>
            <a:r>
              <a:rPr lang="en-US" sz="1920" b="1" kern="0" spc="32" dirty="0">
                <a:solidFill>
                  <a:srgbClr val="FF0000"/>
                </a:solidFill>
                <a:latin typeface="Raleway"/>
                <a:sym typeface="Raleway"/>
              </a:rPr>
              <a:t>$7,650</a:t>
            </a:r>
          </a:p>
        </p:txBody>
      </p:sp>
      <p:cxnSp>
        <p:nvCxnSpPr>
          <p:cNvPr id="19" name="Straight Connector 18">
            <a:extLst>
              <a:ext uri="{FF2B5EF4-FFF2-40B4-BE49-F238E27FC236}">
                <a16:creationId xmlns:a16="http://schemas.microsoft.com/office/drawing/2014/main" id="{4621ED3B-C6B6-0DA7-3CE6-7BE41B60AB23}"/>
              </a:ext>
            </a:extLst>
          </p:cNvPr>
          <p:cNvCxnSpPr/>
          <p:nvPr/>
        </p:nvCxnSpPr>
        <p:spPr>
          <a:xfrm flipH="1">
            <a:off x="831111" y="4301172"/>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7F06C6D-AD7D-1738-07AF-58FDB602F1A9}"/>
              </a:ext>
            </a:extLst>
          </p:cNvPr>
          <p:cNvCxnSpPr/>
          <p:nvPr/>
        </p:nvCxnSpPr>
        <p:spPr>
          <a:xfrm flipH="1">
            <a:off x="831111" y="6017150"/>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BD3055B-1CC4-4BD0-487C-6091B57261AD}"/>
              </a:ext>
            </a:extLst>
          </p:cNvPr>
          <p:cNvSpPr txBox="1"/>
          <p:nvPr/>
        </p:nvSpPr>
        <p:spPr>
          <a:xfrm>
            <a:off x="831111" y="6190087"/>
            <a:ext cx="6075151" cy="114080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2160" b="1" kern="0" spc="32" dirty="0">
                <a:solidFill>
                  <a:srgbClr val="454546"/>
                </a:solidFill>
                <a:latin typeface="Raleway"/>
                <a:sym typeface="Raleway"/>
              </a:rPr>
              <a:t>	TAXABLE INCOME:   $83,400</a:t>
            </a:r>
            <a:br>
              <a:rPr lang="en-US" sz="2160" b="1" kern="0" spc="32" dirty="0">
                <a:solidFill>
                  <a:srgbClr val="454546"/>
                </a:solidFill>
                <a:latin typeface="Raleway"/>
                <a:sym typeface="Raleway"/>
              </a:rPr>
            </a:br>
            <a:r>
              <a:rPr lang="en-US" sz="2160" b="1" kern="0" spc="32" dirty="0">
                <a:solidFill>
                  <a:srgbClr val="454546"/>
                </a:solidFill>
                <a:latin typeface="Raleway"/>
                <a:sym typeface="Raleway"/>
              </a:rPr>
              <a:t>TAX BILL: </a:t>
            </a:r>
            <a:r>
              <a:rPr lang="en-US" sz="2160" b="1" kern="0" spc="32" dirty="0">
                <a:solidFill>
                  <a:srgbClr val="FF0000"/>
                </a:solidFill>
                <a:latin typeface="Raleway"/>
                <a:sym typeface="Raleway"/>
              </a:rPr>
              <a:t>$9,512  </a:t>
            </a:r>
          </a:p>
        </p:txBody>
      </p:sp>
      <p:sp>
        <p:nvSpPr>
          <p:cNvPr id="22" name="Simple table value">
            <a:extLst>
              <a:ext uri="{FF2B5EF4-FFF2-40B4-BE49-F238E27FC236}">
                <a16:creationId xmlns:a16="http://schemas.microsoft.com/office/drawing/2014/main" id="{0D9C0682-B385-DDA7-D058-E95299F603BE}"/>
              </a:ext>
            </a:extLst>
          </p:cNvPr>
          <p:cNvSpPr txBox="1"/>
          <p:nvPr/>
        </p:nvSpPr>
        <p:spPr>
          <a:xfrm>
            <a:off x="9160234" y="821091"/>
            <a:ext cx="6704882" cy="510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3240" kern="0" dirty="0">
                <a:solidFill>
                  <a:srgbClr val="454546"/>
                </a:solidFill>
                <a:latin typeface="Montserrat Bold"/>
              </a:rPr>
              <a:t>After Bob Passes</a:t>
            </a:r>
            <a:endParaRPr sz="3240" kern="0" dirty="0">
              <a:solidFill>
                <a:srgbClr val="454546"/>
              </a:solidFill>
              <a:latin typeface="Montserrat Bold"/>
            </a:endParaRPr>
          </a:p>
        </p:txBody>
      </p:sp>
      <p:sp>
        <p:nvSpPr>
          <p:cNvPr id="25" name="TextBox 24">
            <a:extLst>
              <a:ext uri="{FF2B5EF4-FFF2-40B4-BE49-F238E27FC236}">
                <a16:creationId xmlns:a16="http://schemas.microsoft.com/office/drawing/2014/main" id="{03F9EC2A-D200-A4CE-89FD-20AEA7A95628}"/>
              </a:ext>
            </a:extLst>
          </p:cNvPr>
          <p:cNvSpPr txBox="1"/>
          <p:nvPr/>
        </p:nvSpPr>
        <p:spPr>
          <a:xfrm>
            <a:off x="-285750" y="1288148"/>
            <a:ext cx="7932420" cy="3123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95300" hangingPunct="0">
              <a:lnSpc>
                <a:spcPct val="150000"/>
              </a:lnSpc>
            </a:pPr>
            <a:r>
              <a:rPr lang="en-US" sz="1080" i="1" kern="0" spc="32" dirty="0">
                <a:solidFill>
                  <a:srgbClr val="454546"/>
                </a:solidFill>
                <a:latin typeface="Raleway"/>
                <a:sym typeface="Raleway"/>
              </a:rPr>
              <a:t>Now 75 Years Old – Retired for About 15 Years</a:t>
            </a:r>
            <a:endParaRPr lang="en-US" sz="1440" i="1" kern="0" spc="32" dirty="0">
              <a:solidFill>
                <a:srgbClr val="454546"/>
              </a:solidFill>
              <a:latin typeface="Raleway"/>
              <a:sym typeface="Raleway"/>
            </a:endParaRPr>
          </a:p>
        </p:txBody>
      </p:sp>
      <p:sp>
        <p:nvSpPr>
          <p:cNvPr id="12" name="TextBox 11">
            <a:extLst>
              <a:ext uri="{FF2B5EF4-FFF2-40B4-BE49-F238E27FC236}">
                <a16:creationId xmlns:a16="http://schemas.microsoft.com/office/drawing/2014/main" id="{1BB2A1CD-1BA1-048A-7F3B-27A797F8EDEA}"/>
              </a:ext>
            </a:extLst>
          </p:cNvPr>
          <p:cNvSpPr txBox="1"/>
          <p:nvPr/>
        </p:nvSpPr>
        <p:spPr>
          <a:xfrm>
            <a:off x="7792531" y="2840100"/>
            <a:ext cx="6075151" cy="535112"/>
          </a:xfrm>
          <a:prstGeom prst="roundRect">
            <a:avLst/>
          </a:prstGeom>
          <a:solidFill>
            <a:schemeClr val="bg1"/>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Social Security Mary:   </a:t>
            </a:r>
            <a:r>
              <a:rPr lang="en-US" sz="1920" b="1" kern="0" spc="32" dirty="0">
                <a:solidFill>
                  <a:srgbClr val="454546"/>
                </a:solidFill>
                <a:latin typeface="Raleway"/>
                <a:sym typeface="Raleway"/>
              </a:rPr>
              <a:t>$15,000</a:t>
            </a:r>
          </a:p>
        </p:txBody>
      </p:sp>
      <p:cxnSp>
        <p:nvCxnSpPr>
          <p:cNvPr id="24" name="Straight Connector 23">
            <a:extLst>
              <a:ext uri="{FF2B5EF4-FFF2-40B4-BE49-F238E27FC236}">
                <a16:creationId xmlns:a16="http://schemas.microsoft.com/office/drawing/2014/main" id="{9C5B88C5-A0DD-843E-46A3-0CD5D23C21CC}"/>
              </a:ext>
            </a:extLst>
          </p:cNvPr>
          <p:cNvCxnSpPr>
            <a:cxnSpLocks/>
          </p:cNvCxnSpPr>
          <p:nvPr/>
        </p:nvCxnSpPr>
        <p:spPr>
          <a:xfrm>
            <a:off x="8034528" y="3171686"/>
            <a:ext cx="3852672" cy="23747"/>
          </a:xfrm>
          <a:prstGeom prst="lin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52701723"/>
      </p:ext>
    </p:extLst>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p:bldP spid="7" grpId="0"/>
      <p:bldP spid="10" grpId="0"/>
      <p:bldP spid="22"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2" name="Rectangle"/>
          <p:cNvSpPr/>
          <p:nvPr/>
        </p:nvSpPr>
        <p:spPr>
          <a:xfrm>
            <a:off x="0" y="2743200"/>
            <a:ext cx="14630401" cy="5486400"/>
          </a:xfrm>
          <a:prstGeom prst="rect">
            <a:avLst/>
          </a:prstGeom>
          <a:gradFill>
            <a:gsLst>
              <a:gs pos="0">
                <a:srgbClr val="EBEBEB"/>
              </a:gs>
              <a:gs pos="100000">
                <a:srgbClr val="FFFFFF"/>
              </a:gs>
            </a:gsLst>
          </a:gradFill>
          <a:ln w="12700">
            <a:miter lim="400000"/>
          </a:ln>
        </p:spPr>
        <p:txBody>
          <a:bodyPr lIns="30480" tIns="30480" rIns="30480" bIns="3048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pic>
        <p:nvPicPr>
          <p:cNvPr id="4" name="Picture 3">
            <a:extLst>
              <a:ext uri="{FF2B5EF4-FFF2-40B4-BE49-F238E27FC236}">
                <a16:creationId xmlns:a16="http://schemas.microsoft.com/office/drawing/2014/main" id="{720D38C3-A2F9-97CC-31C0-32B8521D808C}"/>
              </a:ext>
            </a:extLst>
          </p:cNvPr>
          <p:cNvPicPr>
            <a:picLocks noChangeAspect="1"/>
          </p:cNvPicPr>
          <p:nvPr/>
        </p:nvPicPr>
        <p:blipFill>
          <a:blip r:embed="rId4"/>
          <a:stretch>
            <a:fillRect/>
          </a:stretch>
        </p:blipFill>
        <p:spPr>
          <a:xfrm>
            <a:off x="1974792" y="2773958"/>
            <a:ext cx="9211961" cy="5334744"/>
          </a:xfrm>
          <a:prstGeom prst="rect">
            <a:avLst/>
          </a:prstGeom>
        </p:spPr>
      </p:pic>
      <p:sp>
        <p:nvSpPr>
          <p:cNvPr id="6201" name="Rectangle"/>
          <p:cNvSpPr/>
          <p:nvPr/>
        </p:nvSpPr>
        <p:spPr>
          <a:xfrm>
            <a:off x="0" y="-1"/>
            <a:ext cx="14630401" cy="2743201"/>
          </a:xfrm>
          <a:prstGeom prst="rect">
            <a:avLst/>
          </a:prstGeom>
          <a:solidFill>
            <a:schemeClr val="tx1"/>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6204" name="Editable smart line charts"/>
          <p:cNvSpPr txBox="1"/>
          <p:nvPr/>
        </p:nvSpPr>
        <p:spPr>
          <a:xfrm>
            <a:off x="2600208" y="992127"/>
            <a:ext cx="4475104" cy="1141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480" tIns="30480" rIns="30480" bIns="30480">
            <a:spAutoFit/>
          </a:bodyPr>
          <a:lstStyle>
            <a:lvl1pPr>
              <a:lnSpc>
                <a:spcPct val="90000"/>
              </a:lnSpc>
              <a:defRPr sz="6500" spc="0">
                <a:solidFill>
                  <a:srgbClr val="FFFFFF"/>
                </a:solidFill>
                <a:latin typeface="+mn-lt"/>
                <a:ea typeface="+mn-ea"/>
                <a:cs typeface="+mn-cs"/>
                <a:sym typeface="Montserrat Bold"/>
              </a:defRPr>
            </a:lvl1pPr>
          </a:lstStyle>
          <a:p>
            <a:pPr defTabSz="495300" hangingPunct="0"/>
            <a:r>
              <a:rPr lang="en-US" sz="3900" kern="0" dirty="0">
                <a:latin typeface="Montserrat Bold"/>
              </a:rPr>
              <a:t>Federal Income Tax Rates</a:t>
            </a:r>
            <a:endParaRPr sz="3900" kern="0" dirty="0">
              <a:latin typeface="Montserrat Bold"/>
            </a:endParaRPr>
          </a:p>
        </p:txBody>
      </p:sp>
      <p:sp>
        <p:nvSpPr>
          <p:cNvPr id="6205" name="Shape"/>
          <p:cNvSpPr/>
          <p:nvPr/>
        </p:nvSpPr>
        <p:spPr>
          <a:xfrm>
            <a:off x="1502039" y="946407"/>
            <a:ext cx="705664" cy="762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bg1"/>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3" name="Rectangle 2">
            <a:extLst>
              <a:ext uri="{FF2B5EF4-FFF2-40B4-BE49-F238E27FC236}">
                <a16:creationId xmlns:a16="http://schemas.microsoft.com/office/drawing/2014/main" id="{8D3F2AAE-0A2C-356D-9246-D7F1105E6E02}"/>
              </a:ext>
            </a:extLst>
          </p:cNvPr>
          <p:cNvSpPr/>
          <p:nvPr/>
        </p:nvSpPr>
        <p:spPr>
          <a:xfrm>
            <a:off x="8897279" y="463687"/>
            <a:ext cx="5230984" cy="1431417"/>
          </a:xfrm>
          <a:prstGeom prst="rect">
            <a:avLst/>
          </a:prstGeom>
          <a:noFill/>
        </p:spPr>
        <p:txBody>
          <a:bodyPr wrap="none" lIns="109728" tIns="54864" rIns="109728" bIns="54864">
            <a:spAutoFit/>
          </a:bodyPr>
          <a:lstStyle/>
          <a:p>
            <a:pPr algn="ctr" defTabSz="495300" hangingPunct="0">
              <a:lnSpc>
                <a:spcPct val="150000"/>
              </a:lnSpc>
            </a:pPr>
            <a:r>
              <a:rPr lang="en-US" sz="6480" kern="0" dirty="0">
                <a:ln w="0"/>
                <a:solidFill>
                  <a:srgbClr val="FF0000"/>
                </a:solidFill>
                <a:effectLst>
                  <a:outerShdw blurRad="38100" dist="19050" dir="2700000" algn="tl" rotWithShape="0">
                    <a:srgbClr val="143448">
                      <a:alpha val="40000"/>
                    </a:srgbClr>
                  </a:outerShdw>
                </a:effectLst>
                <a:latin typeface="Raleway"/>
                <a:sym typeface="Raleway"/>
              </a:rPr>
              <a:t>83% Increase</a:t>
            </a:r>
          </a:p>
        </p:txBody>
      </p:sp>
      <p:sp>
        <p:nvSpPr>
          <p:cNvPr id="5" name="Arrow: Left 11">
            <a:extLst>
              <a:ext uri="{FF2B5EF4-FFF2-40B4-BE49-F238E27FC236}">
                <a16:creationId xmlns:a16="http://schemas.microsoft.com/office/drawing/2014/main" id="{83016393-C72C-2E17-569D-28530E0D0E16}"/>
              </a:ext>
            </a:extLst>
          </p:cNvPr>
          <p:cNvSpPr/>
          <p:nvPr/>
        </p:nvSpPr>
        <p:spPr>
          <a:xfrm>
            <a:off x="11302019" y="2103220"/>
            <a:ext cx="2256546" cy="3488009"/>
          </a:xfrm>
          <a:prstGeom prst="leftUpArrow">
            <a:avLst>
              <a:gd name="adj1" fmla="val 8823"/>
              <a:gd name="adj2" fmla="val 12357"/>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300" hangingPunct="0">
              <a:lnSpc>
                <a:spcPct val="150000"/>
              </a:lnSpc>
            </a:pPr>
            <a:endParaRPr lang="en-US" sz="2160" kern="0" spc="32" dirty="0">
              <a:solidFill>
                <a:srgbClr val="FFFFFF"/>
              </a:solidFill>
              <a:latin typeface="Montserrat Bold"/>
              <a:sym typeface="Raleway"/>
            </a:endParaRPr>
          </a:p>
        </p:txBody>
      </p:sp>
      <p:sp>
        <p:nvSpPr>
          <p:cNvPr id="9" name="Oval 8">
            <a:extLst>
              <a:ext uri="{FF2B5EF4-FFF2-40B4-BE49-F238E27FC236}">
                <a16:creationId xmlns:a16="http://schemas.microsoft.com/office/drawing/2014/main" id="{23474FB3-6D7F-2992-6C0E-F0C6BD6B4F77}"/>
              </a:ext>
            </a:extLst>
          </p:cNvPr>
          <p:cNvSpPr/>
          <p:nvPr/>
        </p:nvSpPr>
        <p:spPr>
          <a:xfrm>
            <a:off x="2090058" y="5044866"/>
            <a:ext cx="1714500" cy="480399"/>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anchor="ctr">
            <a:spAutoFit/>
          </a:bodyPr>
          <a:lstStyle/>
          <a:p>
            <a:pPr algn="ctr" defTabSz="495300" hangingPunct="0"/>
            <a:endParaRPr lang="en-US" sz="1920" kern="0">
              <a:solidFill>
                <a:srgbClr val="FFFFFF"/>
              </a:solidFill>
              <a:latin typeface="Helvetica Neue Medium"/>
              <a:ea typeface="Helvetica Neue Medium"/>
              <a:cs typeface="Helvetica Neue Medium"/>
              <a:sym typeface="Helvetica Neue Medium"/>
            </a:endParaRPr>
          </a:p>
        </p:txBody>
      </p:sp>
      <p:sp>
        <p:nvSpPr>
          <p:cNvPr id="2" name="TextBox 1">
            <a:extLst>
              <a:ext uri="{FF2B5EF4-FFF2-40B4-BE49-F238E27FC236}">
                <a16:creationId xmlns:a16="http://schemas.microsoft.com/office/drawing/2014/main" id="{20D6CF2B-3910-7546-BAEE-E91DAE7CDB55}"/>
              </a:ext>
            </a:extLst>
          </p:cNvPr>
          <p:cNvSpPr txBox="1"/>
          <p:nvPr/>
        </p:nvSpPr>
        <p:spPr>
          <a:xfrm>
            <a:off x="12439810" y="7672750"/>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2995665441"/>
      </p:ext>
    </p:extLst>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6201"/>
                                        </p:tgtEl>
                                        <p:attrNameLst>
                                          <p:attrName>style.visibility</p:attrName>
                                        </p:attrNameLst>
                                      </p:cBhvr>
                                      <p:to>
                                        <p:strVal val="visible"/>
                                      </p:to>
                                    </p:set>
                                    <p:anim calcmode="lin" valueType="num">
                                      <p:cBhvr>
                                        <p:cTn id="7" dur="1000" fill="hold"/>
                                        <p:tgtEl>
                                          <p:spTgt spid="6201"/>
                                        </p:tgtEl>
                                        <p:attrNameLst>
                                          <p:attrName>ppt_x</p:attrName>
                                        </p:attrNameLst>
                                      </p:cBhvr>
                                      <p:tavLst>
                                        <p:tav tm="0">
                                          <p:val>
                                            <p:strVal val="1+#ppt_w/2"/>
                                          </p:val>
                                        </p:tav>
                                        <p:tav tm="100000">
                                          <p:val>
                                            <p:strVal val="#ppt_x"/>
                                          </p:val>
                                        </p:tav>
                                      </p:tavLst>
                                    </p:anim>
                                    <p:anim calcmode="lin" valueType="num">
                                      <p:cBhvr>
                                        <p:cTn id="8" dur="1000" fill="hold"/>
                                        <p:tgtEl>
                                          <p:spTgt spid="62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repeatCount="2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subTnLst>
                                    <p:audio>
                                      <p:cMediaNode vol="78000">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1" grpId="0" animBg="1" advAuto="0"/>
      <p:bldP spid="3" grpId="0"/>
      <p:bldP spid="5"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1" name="Rectangle"/>
          <p:cNvSpPr/>
          <p:nvPr/>
        </p:nvSpPr>
        <p:spPr>
          <a:xfrm>
            <a:off x="0" y="-1"/>
            <a:ext cx="7467600" cy="8229601"/>
          </a:xfrm>
          <a:prstGeom prst="rect">
            <a:avLst/>
          </a:prstGeom>
          <a:gradFill>
            <a:gsLst>
              <a:gs pos="0">
                <a:srgbClr val="FFFFFF"/>
              </a:gs>
              <a:gs pos="100000">
                <a:srgbClr val="EBEBEB"/>
              </a:gs>
            </a:gsLst>
          </a:gra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3862" name="Simple table value"/>
          <p:cNvSpPr txBox="1"/>
          <p:nvPr/>
        </p:nvSpPr>
        <p:spPr>
          <a:xfrm>
            <a:off x="1738354" y="821091"/>
            <a:ext cx="6704882" cy="510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3240" kern="0" dirty="0">
                <a:solidFill>
                  <a:srgbClr val="454546"/>
                </a:solidFill>
                <a:latin typeface="Montserrat Bold"/>
              </a:rPr>
              <a:t>Before Bob Passes</a:t>
            </a:r>
            <a:endParaRPr sz="3240" kern="0" dirty="0">
              <a:solidFill>
                <a:srgbClr val="454546"/>
              </a:solidFill>
              <a:latin typeface="Montserrat Bold"/>
            </a:endParaRPr>
          </a:p>
        </p:txBody>
      </p:sp>
      <p:sp>
        <p:nvSpPr>
          <p:cNvPr id="2" name="TextBox 1">
            <a:extLst>
              <a:ext uri="{FF2B5EF4-FFF2-40B4-BE49-F238E27FC236}">
                <a16:creationId xmlns:a16="http://schemas.microsoft.com/office/drawing/2014/main" id="{0A549A2B-0478-4A5F-BCE8-4E090B8BE6EE}"/>
              </a:ext>
            </a:extLst>
          </p:cNvPr>
          <p:cNvSpPr txBox="1"/>
          <p:nvPr/>
        </p:nvSpPr>
        <p:spPr>
          <a:xfrm>
            <a:off x="7792531" y="1865878"/>
            <a:ext cx="6075151" cy="535112"/>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Bob:   </a:t>
            </a:r>
            <a:r>
              <a:rPr lang="en-US" sz="1920" b="1" kern="0" spc="32" dirty="0">
                <a:solidFill>
                  <a:srgbClr val="454546"/>
                </a:solidFill>
                <a:latin typeface="Raleway"/>
                <a:sym typeface="Raleway"/>
              </a:rPr>
              <a:t>$30,000</a:t>
            </a:r>
          </a:p>
        </p:txBody>
      </p:sp>
      <p:sp>
        <p:nvSpPr>
          <p:cNvPr id="3" name="TextBox 2">
            <a:extLst>
              <a:ext uri="{FF2B5EF4-FFF2-40B4-BE49-F238E27FC236}">
                <a16:creationId xmlns:a16="http://schemas.microsoft.com/office/drawing/2014/main" id="{D7D70112-5E1A-2BC5-3233-04D27231FD35}"/>
              </a:ext>
            </a:extLst>
          </p:cNvPr>
          <p:cNvSpPr txBox="1"/>
          <p:nvPr/>
        </p:nvSpPr>
        <p:spPr>
          <a:xfrm>
            <a:off x="7792531" y="2409094"/>
            <a:ext cx="6075151" cy="534544"/>
          </a:xfrm>
          <a:prstGeom prst="roundRect">
            <a:avLst/>
          </a:prstGeom>
          <a:solidFill>
            <a:schemeClr val="bg1"/>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Pension </a:t>
            </a:r>
            <a:r>
              <a:rPr lang="en-US" sz="1920" kern="0" spc="32" dirty="0">
                <a:solidFill>
                  <a:srgbClr val="454546"/>
                </a:solidFill>
                <a:latin typeface="Raleway"/>
                <a:sym typeface="Wingdings" panose="05000000000000000000" pitchFamily="2" charset="2"/>
              </a:rPr>
              <a:t></a:t>
            </a:r>
            <a:r>
              <a:rPr lang="en-US" sz="1920" kern="0" spc="32" dirty="0">
                <a:solidFill>
                  <a:srgbClr val="454546"/>
                </a:solidFill>
                <a:latin typeface="Raleway"/>
                <a:sym typeface="Raleway"/>
              </a:rPr>
              <a:t> 100% Joint &amp; Survivor:   </a:t>
            </a:r>
            <a:r>
              <a:rPr lang="en-US" sz="1920" b="1" kern="0" spc="32" dirty="0">
                <a:solidFill>
                  <a:srgbClr val="454546"/>
                </a:solidFill>
                <a:latin typeface="Raleway"/>
                <a:sym typeface="Raleway"/>
              </a:rPr>
              <a:t>$45,000</a:t>
            </a:r>
          </a:p>
        </p:txBody>
      </p:sp>
      <p:sp>
        <p:nvSpPr>
          <p:cNvPr id="5" name="TextBox 4">
            <a:extLst>
              <a:ext uri="{FF2B5EF4-FFF2-40B4-BE49-F238E27FC236}">
                <a16:creationId xmlns:a16="http://schemas.microsoft.com/office/drawing/2014/main" id="{A8D61859-43D2-606E-DE23-04B072B56465}"/>
              </a:ext>
            </a:extLst>
          </p:cNvPr>
          <p:cNvSpPr txBox="1"/>
          <p:nvPr/>
        </p:nvSpPr>
        <p:spPr>
          <a:xfrm>
            <a:off x="7792531" y="3469157"/>
            <a:ext cx="6075151" cy="534544"/>
          </a:xfrm>
          <a:prstGeom prst="roundRect">
            <a:avLst/>
          </a:prstGeom>
          <a:solidFill>
            <a:schemeClr val="bg1"/>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IRA </a:t>
            </a:r>
            <a:r>
              <a:rPr lang="en-US" sz="1920" kern="0" spc="32" dirty="0">
                <a:solidFill>
                  <a:srgbClr val="454546"/>
                </a:solidFill>
                <a:latin typeface="Raleway"/>
                <a:sym typeface="Wingdings" panose="05000000000000000000" pitchFamily="2" charset="2"/>
              </a:rPr>
              <a:t> $1,000,000 RMD</a:t>
            </a:r>
            <a:r>
              <a:rPr lang="en-US" sz="1920" kern="0" spc="32" dirty="0">
                <a:solidFill>
                  <a:srgbClr val="454546"/>
                </a:solidFill>
                <a:latin typeface="Raleway"/>
                <a:sym typeface="Raleway"/>
              </a:rPr>
              <a:t>:   </a:t>
            </a:r>
            <a:r>
              <a:rPr lang="en-US" sz="1920" b="1" kern="0" spc="32" dirty="0">
                <a:solidFill>
                  <a:srgbClr val="454546"/>
                </a:solidFill>
                <a:latin typeface="Raleway"/>
                <a:sym typeface="Raleway"/>
              </a:rPr>
              <a:t>$40,000</a:t>
            </a:r>
          </a:p>
        </p:txBody>
      </p:sp>
      <p:sp>
        <p:nvSpPr>
          <p:cNvPr id="6" name="TextBox 5">
            <a:extLst>
              <a:ext uri="{FF2B5EF4-FFF2-40B4-BE49-F238E27FC236}">
                <a16:creationId xmlns:a16="http://schemas.microsoft.com/office/drawing/2014/main" id="{B3342943-0BCA-7443-70F2-29FBC5B4EACD}"/>
              </a:ext>
            </a:extLst>
          </p:cNvPr>
          <p:cNvSpPr txBox="1"/>
          <p:nvPr/>
        </p:nvSpPr>
        <p:spPr>
          <a:xfrm>
            <a:off x="7792531" y="4490199"/>
            <a:ext cx="6075151" cy="535112"/>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Total Income:	   </a:t>
            </a:r>
            <a:r>
              <a:rPr lang="en-US" sz="1920" b="1" kern="0" spc="32" dirty="0">
                <a:solidFill>
                  <a:srgbClr val="92D050"/>
                </a:solidFill>
                <a:latin typeface="Raleway"/>
                <a:sym typeface="Raleway"/>
              </a:rPr>
              <a:t>$115,000</a:t>
            </a:r>
          </a:p>
        </p:txBody>
      </p:sp>
      <p:sp>
        <p:nvSpPr>
          <p:cNvPr id="7" name="TextBox 6">
            <a:extLst>
              <a:ext uri="{FF2B5EF4-FFF2-40B4-BE49-F238E27FC236}">
                <a16:creationId xmlns:a16="http://schemas.microsoft.com/office/drawing/2014/main" id="{AA04C081-F4FE-CDC2-BDF8-E5CE67776A4F}"/>
              </a:ext>
            </a:extLst>
          </p:cNvPr>
          <p:cNvSpPr txBox="1"/>
          <p:nvPr/>
        </p:nvSpPr>
        <p:spPr>
          <a:xfrm>
            <a:off x="7792531" y="4960869"/>
            <a:ext cx="6075151" cy="102545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Standard Deductions:  </a:t>
            </a:r>
            <a:r>
              <a:rPr lang="en-US" sz="1920" b="1" kern="0" spc="32" dirty="0">
                <a:solidFill>
                  <a:srgbClr val="FF0000"/>
                </a:solidFill>
                <a:latin typeface="Raleway"/>
                <a:sym typeface="Raleway"/>
              </a:rPr>
              <a:t>$16,100</a:t>
            </a:r>
          </a:p>
          <a:p>
            <a:pPr defTabSz="495300" hangingPunct="0">
              <a:lnSpc>
                <a:spcPct val="150000"/>
              </a:lnSpc>
              <a:tabLst>
                <a:tab pos="2089785" algn="r"/>
                <a:tab pos="2159318" algn="l"/>
              </a:tabLst>
            </a:pPr>
            <a:r>
              <a:rPr lang="en-US" sz="1920" kern="0" spc="32" dirty="0">
                <a:latin typeface="Raleway"/>
                <a:sym typeface="Raleway"/>
              </a:rPr>
              <a:t>Additional Exemption: </a:t>
            </a:r>
            <a:r>
              <a:rPr lang="en-US" sz="1920" b="1" kern="0" spc="32" dirty="0">
                <a:solidFill>
                  <a:srgbClr val="FF0000"/>
                </a:solidFill>
                <a:latin typeface="Raleway"/>
                <a:sym typeface="Raleway"/>
              </a:rPr>
              <a:t>$5,920</a:t>
            </a:r>
          </a:p>
        </p:txBody>
      </p:sp>
      <p:cxnSp>
        <p:nvCxnSpPr>
          <p:cNvPr id="8" name="Straight Connector 7">
            <a:extLst>
              <a:ext uri="{FF2B5EF4-FFF2-40B4-BE49-F238E27FC236}">
                <a16:creationId xmlns:a16="http://schemas.microsoft.com/office/drawing/2014/main" id="{DA003746-8F76-4186-0A54-7A5C2ECA7372}"/>
              </a:ext>
            </a:extLst>
          </p:cNvPr>
          <p:cNvCxnSpPr/>
          <p:nvPr/>
        </p:nvCxnSpPr>
        <p:spPr>
          <a:xfrm flipH="1">
            <a:off x="7792531" y="4301172"/>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3AE17B-BA71-9D61-70F7-98CA6387177A}"/>
              </a:ext>
            </a:extLst>
          </p:cNvPr>
          <p:cNvCxnSpPr/>
          <p:nvPr/>
        </p:nvCxnSpPr>
        <p:spPr>
          <a:xfrm flipH="1">
            <a:off x="7765694" y="5986328"/>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6DC3E0-6372-8C8F-D1E9-6ED6D7352FAC}"/>
              </a:ext>
            </a:extLst>
          </p:cNvPr>
          <p:cNvSpPr txBox="1"/>
          <p:nvPr/>
        </p:nvSpPr>
        <p:spPr>
          <a:xfrm>
            <a:off x="7614133" y="6190087"/>
            <a:ext cx="6075151" cy="114080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2160" b="1" kern="0" spc="32" dirty="0">
                <a:solidFill>
                  <a:srgbClr val="454546"/>
                </a:solidFill>
                <a:latin typeface="Raleway"/>
                <a:sym typeface="Raleway"/>
              </a:rPr>
              <a:t>	TAXABLE INCOME:   $88,480</a:t>
            </a:r>
            <a:br>
              <a:rPr lang="en-US" sz="2160" b="1" kern="0" spc="32" dirty="0">
                <a:solidFill>
                  <a:srgbClr val="454546"/>
                </a:solidFill>
                <a:latin typeface="Raleway"/>
                <a:sym typeface="Raleway"/>
              </a:rPr>
            </a:br>
            <a:endParaRPr lang="en-US" sz="2160" b="1" kern="0" spc="32" dirty="0">
              <a:solidFill>
                <a:srgbClr val="FF0000"/>
              </a:solidFill>
              <a:latin typeface="Raleway"/>
              <a:sym typeface="Raleway"/>
            </a:endParaRPr>
          </a:p>
        </p:txBody>
      </p:sp>
      <p:sp>
        <p:nvSpPr>
          <p:cNvPr id="13" name="TextBox 12">
            <a:extLst>
              <a:ext uri="{FF2B5EF4-FFF2-40B4-BE49-F238E27FC236}">
                <a16:creationId xmlns:a16="http://schemas.microsoft.com/office/drawing/2014/main" id="{7D0BD3A5-FBB2-79F8-6BB7-FB89E808291B}"/>
              </a:ext>
            </a:extLst>
          </p:cNvPr>
          <p:cNvSpPr txBox="1"/>
          <p:nvPr/>
        </p:nvSpPr>
        <p:spPr>
          <a:xfrm>
            <a:off x="831111" y="1865878"/>
            <a:ext cx="6075151" cy="535112"/>
          </a:xfrm>
          <a:prstGeom prst="roundRect">
            <a:avLst/>
          </a:prstGeom>
          <a:solidFill>
            <a:schemeClr val="bg1">
              <a:alpha val="0"/>
            </a:schemeClr>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Bob:   </a:t>
            </a:r>
            <a:r>
              <a:rPr lang="en-US" sz="1920" b="1" kern="0" spc="32" dirty="0">
                <a:solidFill>
                  <a:srgbClr val="454546"/>
                </a:solidFill>
                <a:latin typeface="Raleway"/>
                <a:sym typeface="Raleway"/>
              </a:rPr>
              <a:t>$30,000</a:t>
            </a:r>
          </a:p>
        </p:txBody>
      </p:sp>
      <p:sp>
        <p:nvSpPr>
          <p:cNvPr id="14" name="TextBox 13">
            <a:extLst>
              <a:ext uri="{FF2B5EF4-FFF2-40B4-BE49-F238E27FC236}">
                <a16:creationId xmlns:a16="http://schemas.microsoft.com/office/drawing/2014/main" id="{B548C4EC-6B16-4686-80CC-7AE78BE80457}"/>
              </a:ext>
            </a:extLst>
          </p:cNvPr>
          <p:cNvSpPr txBox="1"/>
          <p:nvPr/>
        </p:nvSpPr>
        <p:spPr>
          <a:xfrm>
            <a:off x="831111" y="2409094"/>
            <a:ext cx="6075151" cy="534544"/>
          </a:xfrm>
          <a:prstGeom prst="roundRect">
            <a:avLst/>
          </a:prstGeom>
          <a:solidFill>
            <a:schemeClr val="bg1">
              <a:alpha val="0"/>
            </a:schemeClr>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Pension </a:t>
            </a:r>
            <a:r>
              <a:rPr lang="en-US" sz="1920" kern="0" spc="32" dirty="0">
                <a:solidFill>
                  <a:srgbClr val="454546"/>
                </a:solidFill>
                <a:latin typeface="Raleway"/>
                <a:sym typeface="Wingdings" panose="05000000000000000000" pitchFamily="2" charset="2"/>
              </a:rPr>
              <a:t></a:t>
            </a:r>
            <a:r>
              <a:rPr lang="en-US" sz="1920" kern="0" spc="32" dirty="0">
                <a:solidFill>
                  <a:srgbClr val="454546"/>
                </a:solidFill>
                <a:latin typeface="Raleway"/>
                <a:sym typeface="Raleway"/>
              </a:rPr>
              <a:t> 100% Joint &amp; Survivor:   </a:t>
            </a:r>
            <a:r>
              <a:rPr lang="en-US" sz="1920" b="1" kern="0" spc="32" dirty="0">
                <a:solidFill>
                  <a:srgbClr val="454546"/>
                </a:solidFill>
                <a:latin typeface="Raleway"/>
                <a:sym typeface="Raleway"/>
              </a:rPr>
              <a:t>$45,000</a:t>
            </a:r>
          </a:p>
        </p:txBody>
      </p:sp>
      <p:sp>
        <p:nvSpPr>
          <p:cNvPr id="15" name="TextBox 14">
            <a:extLst>
              <a:ext uri="{FF2B5EF4-FFF2-40B4-BE49-F238E27FC236}">
                <a16:creationId xmlns:a16="http://schemas.microsoft.com/office/drawing/2014/main" id="{E6245307-E636-250A-810C-22DB8609E748}"/>
              </a:ext>
            </a:extLst>
          </p:cNvPr>
          <p:cNvSpPr txBox="1"/>
          <p:nvPr/>
        </p:nvSpPr>
        <p:spPr>
          <a:xfrm>
            <a:off x="831111" y="2927877"/>
            <a:ext cx="6075151" cy="535112"/>
          </a:xfrm>
          <a:prstGeom prst="roundRect">
            <a:avLst/>
          </a:prstGeom>
          <a:solidFill>
            <a:schemeClr val="bg1">
              <a:alpha val="0"/>
            </a:schemeClr>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Social Security for Mary:   </a:t>
            </a:r>
            <a:r>
              <a:rPr lang="en-US" sz="1920" b="1" kern="0" spc="32" dirty="0">
                <a:solidFill>
                  <a:srgbClr val="454546"/>
                </a:solidFill>
                <a:latin typeface="Raleway"/>
                <a:sym typeface="Raleway"/>
              </a:rPr>
              <a:t>$15,000</a:t>
            </a:r>
          </a:p>
        </p:txBody>
      </p:sp>
      <p:sp>
        <p:nvSpPr>
          <p:cNvPr id="16" name="TextBox 15">
            <a:extLst>
              <a:ext uri="{FF2B5EF4-FFF2-40B4-BE49-F238E27FC236}">
                <a16:creationId xmlns:a16="http://schemas.microsoft.com/office/drawing/2014/main" id="{E8D248FE-28B4-3443-436B-B2872E9783EC}"/>
              </a:ext>
            </a:extLst>
          </p:cNvPr>
          <p:cNvSpPr txBox="1"/>
          <p:nvPr/>
        </p:nvSpPr>
        <p:spPr>
          <a:xfrm>
            <a:off x="831111" y="3469157"/>
            <a:ext cx="6075151" cy="534544"/>
          </a:xfrm>
          <a:prstGeom prst="roundRect">
            <a:avLst/>
          </a:prstGeom>
          <a:solidFill>
            <a:schemeClr val="bg1">
              <a:alpha val="0"/>
            </a:schemeClr>
          </a:solid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454546"/>
                </a:solidFill>
                <a:latin typeface="Raleway"/>
                <a:sym typeface="Raleway"/>
              </a:rPr>
              <a:t>	IRA </a:t>
            </a:r>
            <a:r>
              <a:rPr lang="en-US" sz="1920" kern="0" spc="32" dirty="0">
                <a:solidFill>
                  <a:srgbClr val="454546"/>
                </a:solidFill>
                <a:latin typeface="Raleway"/>
                <a:sym typeface="Wingdings" panose="05000000000000000000" pitchFamily="2" charset="2"/>
              </a:rPr>
              <a:t> $1,000,000 RMD</a:t>
            </a:r>
            <a:r>
              <a:rPr lang="en-US" sz="1920" kern="0" spc="32" dirty="0">
                <a:solidFill>
                  <a:srgbClr val="454546"/>
                </a:solidFill>
                <a:latin typeface="Raleway"/>
                <a:sym typeface="Raleway"/>
              </a:rPr>
              <a:t>:   </a:t>
            </a:r>
            <a:r>
              <a:rPr lang="en-US" sz="1920" b="1" kern="0" spc="32" dirty="0">
                <a:solidFill>
                  <a:srgbClr val="454546"/>
                </a:solidFill>
                <a:latin typeface="Raleway"/>
                <a:sym typeface="Raleway"/>
              </a:rPr>
              <a:t>$40,000</a:t>
            </a:r>
          </a:p>
        </p:txBody>
      </p:sp>
      <p:sp>
        <p:nvSpPr>
          <p:cNvPr id="17" name="TextBox 16">
            <a:extLst>
              <a:ext uri="{FF2B5EF4-FFF2-40B4-BE49-F238E27FC236}">
                <a16:creationId xmlns:a16="http://schemas.microsoft.com/office/drawing/2014/main" id="{04F0F51D-F5D3-9A1B-B543-09ABF063A9F1}"/>
              </a:ext>
            </a:extLst>
          </p:cNvPr>
          <p:cNvSpPr txBox="1"/>
          <p:nvPr/>
        </p:nvSpPr>
        <p:spPr>
          <a:xfrm>
            <a:off x="831111" y="4490199"/>
            <a:ext cx="6075151" cy="535112"/>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Total Income:	   </a:t>
            </a:r>
            <a:r>
              <a:rPr lang="en-US" sz="1920" b="1" kern="0" spc="32" dirty="0">
                <a:solidFill>
                  <a:srgbClr val="92D050"/>
                </a:solidFill>
                <a:latin typeface="Raleway"/>
                <a:sym typeface="Raleway"/>
              </a:rPr>
              <a:t>$130,000</a:t>
            </a:r>
          </a:p>
        </p:txBody>
      </p:sp>
      <p:sp>
        <p:nvSpPr>
          <p:cNvPr id="18" name="TextBox 17">
            <a:extLst>
              <a:ext uri="{FF2B5EF4-FFF2-40B4-BE49-F238E27FC236}">
                <a16:creationId xmlns:a16="http://schemas.microsoft.com/office/drawing/2014/main" id="{D3F896D0-992D-6506-34EB-B13ADCDC9E71}"/>
              </a:ext>
            </a:extLst>
          </p:cNvPr>
          <p:cNvSpPr txBox="1"/>
          <p:nvPr/>
        </p:nvSpPr>
        <p:spPr>
          <a:xfrm>
            <a:off x="831111" y="4960869"/>
            <a:ext cx="6075151" cy="102545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1920" kern="0" spc="32" dirty="0">
                <a:solidFill>
                  <a:srgbClr val="2A2F33"/>
                </a:solidFill>
                <a:latin typeface="Raleway"/>
                <a:sym typeface="Raleway"/>
              </a:rPr>
              <a:t>Standard Deductions:  </a:t>
            </a:r>
            <a:r>
              <a:rPr lang="en-US" sz="1920" b="1" kern="0" spc="32" dirty="0">
                <a:solidFill>
                  <a:srgbClr val="FF0000"/>
                </a:solidFill>
                <a:latin typeface="Raleway"/>
                <a:sym typeface="Raleway"/>
              </a:rPr>
              <a:t>$32,200</a:t>
            </a:r>
          </a:p>
          <a:p>
            <a:pPr defTabSz="495300" hangingPunct="0">
              <a:lnSpc>
                <a:spcPct val="150000"/>
              </a:lnSpc>
              <a:tabLst>
                <a:tab pos="2089785" algn="r"/>
                <a:tab pos="2159318" algn="l"/>
              </a:tabLst>
            </a:pPr>
            <a:r>
              <a:rPr lang="en-US" sz="1920" kern="0" spc="32" dirty="0">
                <a:latin typeface="Raleway"/>
                <a:sym typeface="Raleway"/>
              </a:rPr>
              <a:t>Additional Exemption: </a:t>
            </a:r>
            <a:r>
              <a:rPr lang="en-US" sz="1920" b="1" kern="0" spc="32" dirty="0">
                <a:solidFill>
                  <a:srgbClr val="FF0000"/>
                </a:solidFill>
                <a:latin typeface="Raleway"/>
                <a:sym typeface="Raleway"/>
              </a:rPr>
              <a:t>$7,650</a:t>
            </a:r>
          </a:p>
        </p:txBody>
      </p:sp>
      <p:cxnSp>
        <p:nvCxnSpPr>
          <p:cNvPr id="19" name="Straight Connector 18">
            <a:extLst>
              <a:ext uri="{FF2B5EF4-FFF2-40B4-BE49-F238E27FC236}">
                <a16:creationId xmlns:a16="http://schemas.microsoft.com/office/drawing/2014/main" id="{4621ED3B-C6B6-0DA7-3CE6-7BE41B60AB23}"/>
              </a:ext>
            </a:extLst>
          </p:cNvPr>
          <p:cNvCxnSpPr/>
          <p:nvPr/>
        </p:nvCxnSpPr>
        <p:spPr>
          <a:xfrm flipH="1">
            <a:off x="831111" y="4301172"/>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7F06C6D-AD7D-1738-07AF-58FDB602F1A9}"/>
              </a:ext>
            </a:extLst>
          </p:cNvPr>
          <p:cNvCxnSpPr/>
          <p:nvPr/>
        </p:nvCxnSpPr>
        <p:spPr>
          <a:xfrm flipH="1">
            <a:off x="831111" y="5972180"/>
            <a:ext cx="6006758" cy="0"/>
          </a:xfrm>
          <a:prstGeom prst="line">
            <a:avLst/>
          </a:prstGeom>
          <a:ln w="190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BD3055B-1CC4-4BD0-487C-6091B57261AD}"/>
              </a:ext>
            </a:extLst>
          </p:cNvPr>
          <p:cNvSpPr txBox="1"/>
          <p:nvPr/>
        </p:nvSpPr>
        <p:spPr>
          <a:xfrm>
            <a:off x="831111" y="6190087"/>
            <a:ext cx="6075151" cy="1140809"/>
          </a:xfrm>
          <a:prstGeom prst="roundRect">
            <a:avLst/>
          </a:prstGeom>
          <a:noFill/>
        </p:spPr>
        <p:txBody>
          <a:bodyPr wrap="square" lIns="219456" rtlCol="0">
            <a:spAutoFit/>
          </a:bodyPr>
          <a:lstStyle>
            <a:defPPr>
              <a:defRPr lang="en-US"/>
            </a:defPPr>
            <a:lvl1pPr>
              <a:tabLst>
                <a:tab pos="3482975" algn="r"/>
                <a:tab pos="3598863" algn="l"/>
              </a:tabLst>
            </a:lvl1pPr>
          </a:lstStyle>
          <a:p>
            <a:pPr defTabSz="495300" hangingPunct="0">
              <a:lnSpc>
                <a:spcPct val="150000"/>
              </a:lnSpc>
              <a:tabLst>
                <a:tab pos="2089785" algn="r"/>
                <a:tab pos="2159318" algn="l"/>
              </a:tabLst>
            </a:pPr>
            <a:r>
              <a:rPr lang="en-US" sz="2160" b="1" kern="0" spc="32" dirty="0">
                <a:solidFill>
                  <a:srgbClr val="454546"/>
                </a:solidFill>
                <a:latin typeface="Raleway"/>
                <a:sym typeface="Raleway"/>
              </a:rPr>
              <a:t>	TAXABLE INCOME:   $83,400</a:t>
            </a:r>
            <a:br>
              <a:rPr lang="en-US" sz="2160" b="1" kern="0" spc="32" dirty="0">
                <a:solidFill>
                  <a:srgbClr val="454546"/>
                </a:solidFill>
                <a:latin typeface="Raleway"/>
                <a:sym typeface="Raleway"/>
              </a:rPr>
            </a:br>
            <a:r>
              <a:rPr lang="en-US" sz="2160" b="1" kern="0" spc="32" dirty="0">
                <a:solidFill>
                  <a:srgbClr val="454546"/>
                </a:solidFill>
                <a:latin typeface="Raleway"/>
                <a:sym typeface="Raleway"/>
              </a:rPr>
              <a:t>TAX BILL: </a:t>
            </a:r>
            <a:r>
              <a:rPr lang="en-US" sz="2160" b="1" kern="0" spc="32" dirty="0">
                <a:solidFill>
                  <a:srgbClr val="FF0000"/>
                </a:solidFill>
                <a:latin typeface="Raleway"/>
                <a:sym typeface="Raleway"/>
              </a:rPr>
              <a:t>$9,512  </a:t>
            </a:r>
          </a:p>
        </p:txBody>
      </p:sp>
      <p:sp>
        <p:nvSpPr>
          <p:cNvPr id="22" name="Simple table value">
            <a:extLst>
              <a:ext uri="{FF2B5EF4-FFF2-40B4-BE49-F238E27FC236}">
                <a16:creationId xmlns:a16="http://schemas.microsoft.com/office/drawing/2014/main" id="{0D9C0682-B385-DDA7-D058-E95299F603BE}"/>
              </a:ext>
            </a:extLst>
          </p:cNvPr>
          <p:cNvSpPr txBox="1"/>
          <p:nvPr/>
        </p:nvSpPr>
        <p:spPr>
          <a:xfrm>
            <a:off x="9160234" y="821091"/>
            <a:ext cx="6704882" cy="510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3240" kern="0" dirty="0">
                <a:solidFill>
                  <a:srgbClr val="454546"/>
                </a:solidFill>
                <a:latin typeface="Montserrat Bold"/>
              </a:rPr>
              <a:t>After Bob Passes</a:t>
            </a:r>
            <a:endParaRPr sz="3240" kern="0" dirty="0">
              <a:solidFill>
                <a:srgbClr val="454546"/>
              </a:solidFill>
              <a:latin typeface="Montserrat Bold"/>
            </a:endParaRPr>
          </a:p>
        </p:txBody>
      </p:sp>
      <p:sp>
        <p:nvSpPr>
          <p:cNvPr id="25" name="TextBox 24">
            <a:extLst>
              <a:ext uri="{FF2B5EF4-FFF2-40B4-BE49-F238E27FC236}">
                <a16:creationId xmlns:a16="http://schemas.microsoft.com/office/drawing/2014/main" id="{03F9EC2A-D200-A4CE-89FD-20AEA7A95628}"/>
              </a:ext>
            </a:extLst>
          </p:cNvPr>
          <p:cNvSpPr txBox="1"/>
          <p:nvPr/>
        </p:nvSpPr>
        <p:spPr>
          <a:xfrm>
            <a:off x="-285750" y="1288148"/>
            <a:ext cx="7932420" cy="3123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95300" hangingPunct="0">
              <a:lnSpc>
                <a:spcPct val="150000"/>
              </a:lnSpc>
            </a:pPr>
            <a:r>
              <a:rPr lang="en-US" sz="1080" i="1" kern="0" spc="32" dirty="0">
                <a:solidFill>
                  <a:srgbClr val="454546"/>
                </a:solidFill>
                <a:latin typeface="Raleway"/>
                <a:sym typeface="Raleway"/>
              </a:rPr>
              <a:t>Now 75 Years Old – Retired for About 15 Years</a:t>
            </a:r>
            <a:endParaRPr lang="en-US" sz="1440" i="1" kern="0" spc="32" dirty="0">
              <a:solidFill>
                <a:srgbClr val="454546"/>
              </a:solidFill>
              <a:latin typeface="Raleway"/>
              <a:sym typeface="Raleway"/>
            </a:endParaRPr>
          </a:p>
        </p:txBody>
      </p:sp>
      <p:sp>
        <p:nvSpPr>
          <p:cNvPr id="46" name="Rectangle 45">
            <a:extLst>
              <a:ext uri="{FF2B5EF4-FFF2-40B4-BE49-F238E27FC236}">
                <a16:creationId xmlns:a16="http://schemas.microsoft.com/office/drawing/2014/main" id="{20DD2CDC-C4FF-F1D0-27C4-BD1655222D06}"/>
              </a:ext>
            </a:extLst>
          </p:cNvPr>
          <p:cNvSpPr/>
          <p:nvPr/>
        </p:nvSpPr>
        <p:spPr>
          <a:xfrm rot="19687077">
            <a:off x="11194441" y="6405466"/>
            <a:ext cx="2725298" cy="715709"/>
          </a:xfrm>
          <a:prstGeom prst="rect">
            <a:avLst/>
          </a:prstGeom>
          <a:noFill/>
        </p:spPr>
        <p:txBody>
          <a:bodyPr wrap="none" lIns="54864" tIns="27432" rIns="54864" bIns="27432">
            <a:spAutoFit/>
          </a:bodyPr>
          <a:lstStyle/>
          <a:p>
            <a:pPr algn="ctr" defTabSz="495300" hangingPunct="0">
              <a:lnSpc>
                <a:spcPct val="150000"/>
              </a:lnSpc>
            </a:pPr>
            <a:r>
              <a:rPr lang="en-US" sz="3240" b="1" kern="0" dirty="0">
                <a:ln w="0"/>
                <a:solidFill>
                  <a:srgbClr val="FF0000"/>
                </a:solidFill>
                <a:effectLst>
                  <a:outerShdw blurRad="38100" dist="19050" dir="2700000" algn="tl" rotWithShape="0">
                    <a:srgbClr val="143448">
                      <a:alpha val="40000"/>
                    </a:srgbClr>
                  </a:outerShdw>
                </a:effectLst>
                <a:latin typeface="Raleway"/>
                <a:sym typeface="Raleway"/>
              </a:rPr>
              <a:t>49% Increase</a:t>
            </a:r>
          </a:p>
        </p:txBody>
      </p:sp>
      <p:sp>
        <p:nvSpPr>
          <p:cNvPr id="11" name="TextBox 10">
            <a:extLst>
              <a:ext uri="{FF2B5EF4-FFF2-40B4-BE49-F238E27FC236}">
                <a16:creationId xmlns:a16="http://schemas.microsoft.com/office/drawing/2014/main" id="{0861D99A-7B70-BB67-1FEE-B75C9F729751}"/>
              </a:ext>
            </a:extLst>
          </p:cNvPr>
          <p:cNvSpPr txBox="1"/>
          <p:nvPr/>
        </p:nvSpPr>
        <p:spPr>
          <a:xfrm>
            <a:off x="7911573" y="6763343"/>
            <a:ext cx="2857500" cy="546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defTabSz="495300" hangingPunct="0">
              <a:lnSpc>
                <a:spcPct val="150000"/>
              </a:lnSpc>
            </a:pPr>
            <a:r>
              <a:rPr lang="en-US" sz="2100" b="1" kern="0" spc="32" dirty="0">
                <a:solidFill>
                  <a:srgbClr val="454546"/>
                </a:solidFill>
                <a:latin typeface="Raleway"/>
                <a:sym typeface="Raleway"/>
              </a:rPr>
              <a:t>TAX BILL: </a:t>
            </a:r>
            <a:r>
              <a:rPr lang="en-US" sz="2100" b="1" kern="0" spc="32" dirty="0">
                <a:solidFill>
                  <a:srgbClr val="FF0000"/>
                </a:solidFill>
                <a:latin typeface="Raleway"/>
                <a:sym typeface="Raleway"/>
              </a:rPr>
              <a:t>$14,178</a:t>
            </a:r>
            <a:endParaRPr lang="en-US" sz="2100" kern="0" spc="32" dirty="0">
              <a:solidFill>
                <a:srgbClr val="454546"/>
              </a:solidFill>
              <a:latin typeface="Raleway"/>
              <a:ea typeface="Raleway"/>
              <a:cs typeface="Raleway"/>
              <a:sym typeface="Raleway"/>
            </a:endParaRPr>
          </a:p>
        </p:txBody>
      </p:sp>
      <p:sp>
        <p:nvSpPr>
          <p:cNvPr id="12" name="TextBox 11">
            <a:extLst>
              <a:ext uri="{FF2B5EF4-FFF2-40B4-BE49-F238E27FC236}">
                <a16:creationId xmlns:a16="http://schemas.microsoft.com/office/drawing/2014/main" id="{FC97845F-D4EC-6891-8BDE-2D4EF9865464}"/>
              </a:ext>
            </a:extLst>
          </p:cNvPr>
          <p:cNvSpPr txBox="1"/>
          <p:nvPr/>
        </p:nvSpPr>
        <p:spPr>
          <a:xfrm>
            <a:off x="7792531" y="2911417"/>
            <a:ext cx="6075151" cy="535112"/>
          </a:xfrm>
          <a:prstGeom prst="roundRect">
            <a:avLst/>
          </a:prstGeom>
          <a:solidFill>
            <a:schemeClr val="bg1"/>
          </a:solidFill>
        </p:spPr>
        <p:txBody>
          <a:bodyPr wrap="square" lIns="219456" rtlCol="0">
            <a:spAutoFit/>
          </a:bodyPr>
          <a:lstStyle>
            <a:defPPr>
              <a:defRPr lang="en-US"/>
            </a:defPPr>
            <a:lvl1pPr>
              <a:tabLst>
                <a:tab pos="2176463" algn="r"/>
                <a:tab pos="2293938" algn="l"/>
              </a:tabLst>
            </a:lvl1pPr>
          </a:lstStyle>
          <a:p>
            <a:pPr defTabSz="495300" hangingPunct="0">
              <a:lnSpc>
                <a:spcPct val="150000"/>
              </a:lnSpc>
              <a:tabLst>
                <a:tab pos="4179570" algn="r"/>
                <a:tab pos="4318636" algn="l"/>
              </a:tabLst>
            </a:pPr>
            <a:r>
              <a:rPr lang="en-US" sz="1920" kern="0" spc="32" dirty="0">
                <a:solidFill>
                  <a:srgbClr val="454546"/>
                </a:solidFill>
                <a:latin typeface="Raleway"/>
                <a:sym typeface="Raleway"/>
              </a:rPr>
              <a:t>Social Security Mary:   </a:t>
            </a:r>
            <a:r>
              <a:rPr lang="en-US" sz="1920" b="1" kern="0" spc="32" dirty="0">
                <a:solidFill>
                  <a:srgbClr val="454546"/>
                </a:solidFill>
                <a:latin typeface="Raleway"/>
                <a:sym typeface="Raleway"/>
              </a:rPr>
              <a:t>$15,000</a:t>
            </a:r>
          </a:p>
        </p:txBody>
      </p:sp>
      <p:cxnSp>
        <p:nvCxnSpPr>
          <p:cNvPr id="23" name="Straight Connector 22">
            <a:extLst>
              <a:ext uri="{FF2B5EF4-FFF2-40B4-BE49-F238E27FC236}">
                <a16:creationId xmlns:a16="http://schemas.microsoft.com/office/drawing/2014/main" id="{EF23501A-F927-9EAD-BFEE-B281556F4835}"/>
              </a:ext>
            </a:extLst>
          </p:cNvPr>
          <p:cNvCxnSpPr>
            <a:cxnSpLocks/>
          </p:cNvCxnSpPr>
          <p:nvPr/>
        </p:nvCxnSpPr>
        <p:spPr>
          <a:xfrm>
            <a:off x="8034528" y="3243003"/>
            <a:ext cx="3852672" cy="23747"/>
          </a:xfrm>
          <a:prstGeom prst="lin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89404496"/>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iterate>
                                    <p:tmAbs val="0"/>
                                  </p:iterate>
                                  <p:childTnLst>
                                    <p:set>
                                      <p:cBhvr>
                                        <p:cTn id="6" fill="hold"/>
                                        <p:tgtEl>
                                          <p:spTgt spid="3861"/>
                                        </p:tgtEl>
                                        <p:attrNameLst>
                                          <p:attrName>style.visibility</p:attrName>
                                        </p:attrNameLst>
                                      </p:cBhvr>
                                      <p:to>
                                        <p:strVal val="visible"/>
                                      </p:to>
                                    </p:set>
                                    <p:anim calcmode="lin" valueType="num">
                                      <p:cBhvr>
                                        <p:cTn id="7" dur="1000" fill="hold"/>
                                        <p:tgtEl>
                                          <p:spTgt spid="3861"/>
                                        </p:tgtEl>
                                        <p:attrNameLst>
                                          <p:attrName>ppt_x</p:attrName>
                                        </p:attrNameLst>
                                      </p:cBhvr>
                                      <p:tavLst>
                                        <p:tav tm="0">
                                          <p:val>
                                            <p:strVal val="#ppt_x"/>
                                          </p:val>
                                        </p:tav>
                                        <p:tav tm="100000">
                                          <p:val>
                                            <p:strVal val="#ppt_x"/>
                                          </p:val>
                                        </p:tav>
                                      </p:tavLst>
                                    </p:anim>
                                    <p:anim calcmode="lin" valueType="num">
                                      <p:cBhvr>
                                        <p:cTn id="8" dur="1000" fill="hold"/>
                                        <p:tgtEl>
                                          <p:spTgt spid="386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heel(1)">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fltVal val="0"/>
                                          </p:val>
                                        </p:tav>
                                        <p:tav tm="100000">
                                          <p:val>
                                            <p:strVal val="#ppt_w"/>
                                          </p:val>
                                        </p:tav>
                                      </p:tavLst>
                                    </p:anim>
                                    <p:anim calcmode="lin" valueType="num">
                                      <p:cBhvr>
                                        <p:cTn id="19" dur="2000" fill="hold"/>
                                        <p:tgtEl>
                                          <p:spTgt spid="11"/>
                                        </p:tgtEl>
                                        <p:attrNameLst>
                                          <p:attrName>ppt_h</p:attrName>
                                        </p:attrNameLst>
                                      </p:cBhvr>
                                      <p:tavLst>
                                        <p:tav tm="0">
                                          <p:val>
                                            <p:fltVal val="0"/>
                                          </p:val>
                                        </p:tav>
                                        <p:tav tm="100000">
                                          <p:val>
                                            <p:strVal val="#ppt_h"/>
                                          </p:val>
                                        </p:tav>
                                      </p:tavLst>
                                    </p:anim>
                                    <p:animEffect transition="in" filter="fade">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1" grpId="0" animBg="1" advAuto="0"/>
      <p:bldP spid="46"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9114-E230-CC93-752B-452E8F74530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47391B0-E1D8-3277-E1B0-94190D62D483}"/>
              </a:ext>
            </a:extLst>
          </p:cNvPr>
          <p:cNvPicPr>
            <a:picLocks noChangeAspect="1"/>
          </p:cNvPicPr>
          <p:nvPr/>
        </p:nvPicPr>
        <p:blipFill>
          <a:blip r:embed="rId3"/>
          <a:stretch>
            <a:fillRect/>
          </a:stretch>
        </p:blipFill>
        <p:spPr>
          <a:xfrm>
            <a:off x="2471737" y="295275"/>
            <a:ext cx="9686925" cy="7639050"/>
          </a:xfrm>
          <a:prstGeom prst="rect">
            <a:avLst/>
          </a:prstGeom>
        </p:spPr>
      </p:pic>
    </p:spTree>
    <p:extLst>
      <p:ext uri="{BB962C8B-B14F-4D97-AF65-F5344CB8AC3E}">
        <p14:creationId xmlns:p14="http://schemas.microsoft.com/office/powerpoint/2010/main" val="46402697"/>
      </p:ext>
    </p:extLst>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0B800-707C-EF5B-AB93-D0DB25AC2E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EBA00B-C591-2AC5-DFE4-F2767B76A7A9}"/>
              </a:ext>
            </a:extLst>
          </p:cNvPr>
          <p:cNvPicPr>
            <a:picLocks noChangeAspect="1"/>
          </p:cNvPicPr>
          <p:nvPr/>
        </p:nvPicPr>
        <p:blipFill>
          <a:blip r:embed="rId3"/>
          <a:stretch>
            <a:fillRect/>
          </a:stretch>
        </p:blipFill>
        <p:spPr>
          <a:xfrm>
            <a:off x="2405062" y="304800"/>
            <a:ext cx="9820275" cy="7620000"/>
          </a:xfrm>
          <a:prstGeom prst="rect">
            <a:avLst/>
          </a:prstGeom>
        </p:spPr>
      </p:pic>
    </p:spTree>
    <p:extLst>
      <p:ext uri="{BB962C8B-B14F-4D97-AF65-F5344CB8AC3E}">
        <p14:creationId xmlns:p14="http://schemas.microsoft.com/office/powerpoint/2010/main" val="2949961639"/>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C2824-746A-AFE3-F23A-141B688FA5BA}"/>
              </a:ext>
            </a:extLst>
          </p:cNvPr>
          <p:cNvSpPr/>
          <p:nvPr/>
        </p:nvSpPr>
        <p:spPr>
          <a:xfrm>
            <a:off x="0" y="7675291"/>
            <a:ext cx="14630400" cy="534222"/>
          </a:xfrm>
          <a:prstGeom prst="rect">
            <a:avLst/>
          </a:prstGeom>
          <a:solidFill>
            <a:schemeClr val="tx2"/>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7053" name="Straight Arrow Connector 7052">
            <a:extLst>
              <a:ext uri="{FF2B5EF4-FFF2-40B4-BE49-F238E27FC236}">
                <a16:creationId xmlns:a16="http://schemas.microsoft.com/office/drawing/2014/main" id="{DB7ABCBD-4BAF-D7B5-1514-7DF2D7782680}"/>
              </a:ext>
            </a:extLst>
          </p:cNvPr>
          <p:cNvCxnSpPr>
            <a:cxnSpLocks/>
          </p:cNvCxnSpPr>
          <p:nvPr/>
        </p:nvCxnSpPr>
        <p:spPr>
          <a:xfrm>
            <a:off x="10053100" y="3528352"/>
            <a:ext cx="0" cy="1042980"/>
          </a:xfrm>
          <a:prstGeom prst="straightConnector1">
            <a:avLst/>
          </a:prstGeom>
          <a:ln w="28575" cap="rnd">
            <a:solidFill>
              <a:schemeClr val="accent1"/>
            </a:solidFill>
            <a:prstDash val="sysDot"/>
            <a:headEnd type="oval"/>
            <a:tailEnd type="triangle" w="lg" len="lg"/>
          </a:ln>
        </p:spPr>
        <p:style>
          <a:lnRef idx="1">
            <a:schemeClr val="accent1"/>
          </a:lnRef>
          <a:fillRef idx="0">
            <a:schemeClr val="accent1"/>
          </a:fillRef>
          <a:effectRef idx="0">
            <a:schemeClr val="accent1"/>
          </a:effectRef>
          <a:fontRef idx="minor">
            <a:schemeClr val="tx1"/>
          </a:fontRef>
        </p:style>
      </p:cxnSp>
      <p:grpSp>
        <p:nvGrpSpPr>
          <p:cNvPr id="7094" name="Group"/>
          <p:cNvGrpSpPr/>
          <p:nvPr/>
        </p:nvGrpSpPr>
        <p:grpSpPr>
          <a:xfrm>
            <a:off x="995175" y="2131860"/>
            <a:ext cx="5144761" cy="1408220"/>
            <a:chOff x="-762721" y="-1752507"/>
            <a:chExt cx="6368814" cy="4584657"/>
          </a:xfrm>
        </p:grpSpPr>
        <p:sp>
          <p:nvSpPr>
            <p:cNvPr id="7091" name="Callout"/>
            <p:cNvSpPr/>
            <p:nvPr/>
          </p:nvSpPr>
          <p:spPr>
            <a:xfrm>
              <a:off x="-391812" y="-1752507"/>
              <a:ext cx="5546079" cy="4584657"/>
            </a:xfrm>
            <a:prstGeom prst="roundRect">
              <a:avLst/>
            </a:prstGeom>
            <a:solidFill>
              <a:schemeClr val="accent1"/>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7092" name="Lorem ipsum dolor sit elit, consect loreretur. Lorem ipsum dolor sit elit, consect loreretur."/>
            <p:cNvSpPr/>
            <p:nvPr/>
          </p:nvSpPr>
          <p:spPr>
            <a:xfrm>
              <a:off x="-762721" y="-777410"/>
              <a:ext cx="6368814" cy="3004555"/>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2160" kern="0" spc="32" dirty="0">
                  <a:latin typeface="Raleway"/>
                  <a:sym typeface="Raleway"/>
                </a:rPr>
                <a:t>Building purchase:	$250,000</a:t>
              </a:r>
            </a:p>
            <a:p>
              <a:pPr algn="ctr" defTabSz="495300" hangingPunct="0">
                <a:lnSpc>
                  <a:spcPct val="150000"/>
                </a:lnSpc>
              </a:pPr>
              <a:r>
                <a:rPr lang="en-US" sz="2160" kern="0" spc="32" dirty="0">
                  <a:latin typeface="Raleway"/>
                  <a:sym typeface="Raleway"/>
                </a:rPr>
                <a:t>Now worth: $2,000,000</a:t>
              </a:r>
            </a:p>
          </p:txBody>
        </p:sp>
      </p:grpSp>
      <p:sp>
        <p:nvSpPr>
          <p:cNvPr id="2" name="Simple table value">
            <a:extLst>
              <a:ext uri="{FF2B5EF4-FFF2-40B4-BE49-F238E27FC236}">
                <a16:creationId xmlns:a16="http://schemas.microsoft.com/office/drawing/2014/main" id="{A9FAC228-21FB-2588-DEA2-0984A99FD033}"/>
              </a:ext>
            </a:extLst>
          </p:cNvPr>
          <p:cNvSpPr txBox="1"/>
          <p:nvPr/>
        </p:nvSpPr>
        <p:spPr>
          <a:xfrm>
            <a:off x="4278162" y="248018"/>
            <a:ext cx="5290334" cy="310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spAutoFit/>
          </a:bodyPr>
          <a:lstStyle>
            <a:lvl1pPr>
              <a:lnSpc>
                <a:spcPct val="90000"/>
              </a:lnSpc>
              <a:defRPr sz="9000" spc="0">
                <a:latin typeface="+mn-lt"/>
                <a:ea typeface="+mn-ea"/>
                <a:cs typeface="+mn-cs"/>
                <a:sym typeface="Montserrat Bold"/>
              </a:defRPr>
            </a:lvl1pPr>
          </a:lstStyle>
          <a:p>
            <a:pPr defTabSz="495300" hangingPunct="0"/>
            <a:r>
              <a:rPr lang="en-US" sz="1800" kern="0" dirty="0">
                <a:solidFill>
                  <a:srgbClr val="454546"/>
                </a:solidFill>
                <a:latin typeface="Montserrat Bold"/>
              </a:rPr>
              <a:t>High Income Property Sale Tax Strategy</a:t>
            </a:r>
            <a:endParaRPr sz="1800" kern="0" dirty="0">
              <a:solidFill>
                <a:srgbClr val="454546"/>
              </a:solidFill>
              <a:latin typeface="Montserrat Bold"/>
            </a:endParaRPr>
          </a:p>
        </p:txBody>
      </p:sp>
      <p:grpSp>
        <p:nvGrpSpPr>
          <p:cNvPr id="45" name="Group">
            <a:extLst>
              <a:ext uri="{FF2B5EF4-FFF2-40B4-BE49-F238E27FC236}">
                <a16:creationId xmlns:a16="http://schemas.microsoft.com/office/drawing/2014/main" id="{668D38F1-0696-C585-3473-B7B2826A34CA}"/>
              </a:ext>
            </a:extLst>
          </p:cNvPr>
          <p:cNvGrpSpPr/>
          <p:nvPr/>
        </p:nvGrpSpPr>
        <p:grpSpPr>
          <a:xfrm>
            <a:off x="7826694" y="860896"/>
            <a:ext cx="4480151" cy="1408220"/>
            <a:chOff x="-1427901" y="-11782197"/>
            <a:chExt cx="5546079" cy="4584657"/>
          </a:xfrm>
        </p:grpSpPr>
        <p:sp>
          <p:nvSpPr>
            <p:cNvPr id="46" name="Callout">
              <a:extLst>
                <a:ext uri="{FF2B5EF4-FFF2-40B4-BE49-F238E27FC236}">
                  <a16:creationId xmlns:a16="http://schemas.microsoft.com/office/drawing/2014/main" id="{B3B8EFAC-01AA-791C-A643-707FBC2339BC}"/>
                </a:ext>
              </a:extLst>
            </p:cNvPr>
            <p:cNvSpPr/>
            <p:nvPr/>
          </p:nvSpPr>
          <p:spPr>
            <a:xfrm>
              <a:off x="-1427901" y="-11782197"/>
              <a:ext cx="5546079" cy="4584657"/>
            </a:xfrm>
            <a:prstGeom prst="roundRect">
              <a:avLst/>
            </a:prstGeom>
            <a:solidFill>
              <a:schemeClr val="accent1"/>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47" name="Lorem ipsum dolor sit elit, consect loreretur. Lorem ipsum dolor sit elit, consect loreretur.">
              <a:extLst>
                <a:ext uri="{FF2B5EF4-FFF2-40B4-BE49-F238E27FC236}">
                  <a16:creationId xmlns:a16="http://schemas.microsoft.com/office/drawing/2014/main" id="{C769161D-82D0-FC36-204B-9A1537C7A749}"/>
                </a:ext>
              </a:extLst>
            </p:cNvPr>
            <p:cNvSpPr/>
            <p:nvPr/>
          </p:nvSpPr>
          <p:spPr>
            <a:xfrm>
              <a:off x="-931861" y="-10798024"/>
              <a:ext cx="4617881" cy="2616310"/>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2160" kern="0" spc="32" dirty="0">
                  <a:latin typeface="Raleway"/>
                  <a:sym typeface="Raleway"/>
                </a:rPr>
                <a:t>Charitable</a:t>
              </a:r>
              <a:br>
                <a:rPr lang="en-US" sz="2160" kern="0" spc="32" dirty="0">
                  <a:latin typeface="Raleway"/>
                  <a:sym typeface="Raleway"/>
                </a:rPr>
              </a:br>
              <a:r>
                <a:rPr lang="en-US" sz="2160" kern="0" spc="32" dirty="0">
                  <a:latin typeface="Raleway"/>
                  <a:sym typeface="Raleway"/>
                </a:rPr>
                <a:t>Remainder Trust (CRT)</a:t>
              </a:r>
            </a:p>
          </p:txBody>
        </p:sp>
      </p:grpSp>
      <p:sp>
        <p:nvSpPr>
          <p:cNvPr id="53" name="Callout">
            <a:extLst>
              <a:ext uri="{FF2B5EF4-FFF2-40B4-BE49-F238E27FC236}">
                <a16:creationId xmlns:a16="http://schemas.microsoft.com/office/drawing/2014/main" id="{7A0A0E14-8066-0083-4AA0-BD0E871B5567}"/>
              </a:ext>
            </a:extLst>
          </p:cNvPr>
          <p:cNvSpPr/>
          <p:nvPr/>
        </p:nvSpPr>
        <p:spPr>
          <a:xfrm>
            <a:off x="1294797" y="3749556"/>
            <a:ext cx="2142307" cy="1594039"/>
          </a:xfrm>
          <a:prstGeom prst="roundRect">
            <a:avLst/>
          </a:prstGeom>
          <a:solidFill>
            <a:schemeClr val="bg1">
              <a:lumMod val="85000"/>
            </a:schemeClr>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54" name="Lorem ipsum dolor sit elit, consect loreretur. Lorem ipsum dolor sit elit, consect loreretur.">
            <a:extLst>
              <a:ext uri="{FF2B5EF4-FFF2-40B4-BE49-F238E27FC236}">
                <a16:creationId xmlns:a16="http://schemas.microsoft.com/office/drawing/2014/main" id="{602A6703-2DB6-DEA3-B5BC-A14D828947C6}"/>
              </a:ext>
            </a:extLst>
          </p:cNvPr>
          <p:cNvSpPr/>
          <p:nvPr/>
        </p:nvSpPr>
        <p:spPr>
          <a:xfrm>
            <a:off x="1397360" y="4108227"/>
            <a:ext cx="1909014" cy="926211"/>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1440" kern="0" spc="32" dirty="0">
                <a:solidFill>
                  <a:srgbClr val="143448"/>
                </a:solidFill>
                <a:latin typeface="Raleway"/>
                <a:sym typeface="Raleway"/>
              </a:rPr>
              <a:t>Current Tax</a:t>
            </a:r>
            <a:br>
              <a:rPr lang="en-US" sz="1440" kern="0" spc="32" dirty="0">
                <a:solidFill>
                  <a:srgbClr val="143448"/>
                </a:solidFill>
                <a:latin typeface="Raleway"/>
                <a:sym typeface="Raleway"/>
              </a:rPr>
            </a:br>
            <a:r>
              <a:rPr lang="en-US" sz="1440" kern="0" spc="32" dirty="0">
                <a:solidFill>
                  <a:srgbClr val="143448"/>
                </a:solidFill>
                <a:latin typeface="Raleway"/>
                <a:sym typeface="Raleway"/>
              </a:rPr>
              <a:t> Law</a:t>
            </a:r>
          </a:p>
          <a:p>
            <a:pPr algn="ctr" defTabSz="495300" hangingPunct="0"/>
            <a:r>
              <a:rPr lang="en-US" sz="2160" b="1" kern="0" spc="32" dirty="0">
                <a:solidFill>
                  <a:srgbClr val="C00000"/>
                </a:solidFill>
                <a:latin typeface="Raleway"/>
                <a:sym typeface="Raleway"/>
              </a:rPr>
              <a:t>$416,000</a:t>
            </a:r>
            <a:endParaRPr lang="en-US" sz="2160" kern="0" spc="32" dirty="0">
              <a:latin typeface="Raleway"/>
              <a:sym typeface="Raleway"/>
            </a:endParaRPr>
          </a:p>
        </p:txBody>
      </p:sp>
      <p:sp>
        <p:nvSpPr>
          <p:cNvPr id="55" name="Callout">
            <a:extLst>
              <a:ext uri="{FF2B5EF4-FFF2-40B4-BE49-F238E27FC236}">
                <a16:creationId xmlns:a16="http://schemas.microsoft.com/office/drawing/2014/main" id="{5063C8E1-C706-B38F-8936-DF62BA1B56F1}"/>
              </a:ext>
            </a:extLst>
          </p:cNvPr>
          <p:cNvSpPr/>
          <p:nvPr/>
        </p:nvSpPr>
        <p:spPr>
          <a:xfrm>
            <a:off x="3624243" y="3749556"/>
            <a:ext cx="2142307" cy="1594039"/>
          </a:xfrm>
          <a:prstGeom prst="roundRect">
            <a:avLst/>
          </a:prstGeom>
          <a:solidFill>
            <a:srgbClr val="E2584A"/>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56" name="Lorem ipsum dolor sit elit, consect loreretur. Lorem ipsum dolor sit elit, consect loreretur.">
            <a:extLst>
              <a:ext uri="{FF2B5EF4-FFF2-40B4-BE49-F238E27FC236}">
                <a16:creationId xmlns:a16="http://schemas.microsoft.com/office/drawing/2014/main" id="{95EB348B-4B32-2A27-7D9B-ADEA944BB2E7}"/>
              </a:ext>
            </a:extLst>
          </p:cNvPr>
          <p:cNvSpPr/>
          <p:nvPr/>
        </p:nvSpPr>
        <p:spPr>
          <a:xfrm>
            <a:off x="3726805" y="4083470"/>
            <a:ext cx="1909014" cy="1021556"/>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1600" kern="0" spc="32" dirty="0">
                <a:solidFill>
                  <a:schemeClr val="bg1"/>
                </a:solidFill>
                <a:latin typeface="Raleway"/>
                <a:sym typeface="Raleway"/>
              </a:rPr>
              <a:t>Biden’s first proposal </a:t>
            </a:r>
            <a:r>
              <a:rPr lang="en-US" sz="2400" b="1" kern="0" spc="32" dirty="0">
                <a:solidFill>
                  <a:schemeClr val="bg1"/>
                </a:solidFill>
                <a:latin typeface="Raleway"/>
                <a:sym typeface="Raleway"/>
              </a:rPr>
              <a:t>$797,000</a:t>
            </a:r>
            <a:endParaRPr lang="en-US" sz="2400" kern="0" spc="32" dirty="0">
              <a:solidFill>
                <a:schemeClr val="bg1"/>
              </a:solidFill>
              <a:latin typeface="Raleway"/>
              <a:sym typeface="Raleway"/>
            </a:endParaRPr>
          </a:p>
        </p:txBody>
      </p:sp>
      <p:grpSp>
        <p:nvGrpSpPr>
          <p:cNvPr id="3" name="Group 2">
            <a:extLst>
              <a:ext uri="{FF2B5EF4-FFF2-40B4-BE49-F238E27FC236}">
                <a16:creationId xmlns:a16="http://schemas.microsoft.com/office/drawing/2014/main" id="{A1072C19-B7CD-C0EC-B478-78A89D74209B}"/>
              </a:ext>
            </a:extLst>
          </p:cNvPr>
          <p:cNvGrpSpPr/>
          <p:nvPr/>
        </p:nvGrpSpPr>
        <p:grpSpPr>
          <a:xfrm>
            <a:off x="2126201" y="5393109"/>
            <a:ext cx="2142307" cy="2142307"/>
            <a:chOff x="1612516" y="4223660"/>
            <a:chExt cx="1785256" cy="1785256"/>
          </a:xfrm>
        </p:grpSpPr>
        <p:sp>
          <p:nvSpPr>
            <p:cNvPr id="10" name="Oval 9">
              <a:extLst>
                <a:ext uri="{FF2B5EF4-FFF2-40B4-BE49-F238E27FC236}">
                  <a16:creationId xmlns:a16="http://schemas.microsoft.com/office/drawing/2014/main" id="{1BFFF4C8-2758-86C8-B063-511FA0126883}"/>
                </a:ext>
              </a:extLst>
            </p:cNvPr>
            <p:cNvSpPr/>
            <p:nvPr/>
          </p:nvSpPr>
          <p:spPr>
            <a:xfrm>
              <a:off x="1612516" y="4223660"/>
              <a:ext cx="1785256" cy="178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300" hangingPunct="0">
                <a:lnSpc>
                  <a:spcPct val="150000"/>
                </a:lnSpc>
              </a:pPr>
              <a:endParaRPr lang="en-US" sz="2160" kern="0" spc="32">
                <a:solidFill>
                  <a:srgbClr val="FFFFFF"/>
                </a:solidFill>
                <a:latin typeface="Montserrat Bold"/>
                <a:sym typeface="Raleway"/>
              </a:endParaRPr>
            </a:p>
          </p:txBody>
        </p:sp>
        <p:pic>
          <p:nvPicPr>
            <p:cNvPr id="11" name="Graphic 10">
              <a:extLst>
                <a:ext uri="{FF2B5EF4-FFF2-40B4-BE49-F238E27FC236}">
                  <a16:creationId xmlns:a16="http://schemas.microsoft.com/office/drawing/2014/main" id="{B8B4262D-DF2D-C58A-E615-C38E5E4B6DC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84443" y="4595587"/>
              <a:ext cx="1041402" cy="1041402"/>
            </a:xfrm>
            <a:prstGeom prst="rect">
              <a:avLst/>
            </a:prstGeom>
          </p:spPr>
        </p:pic>
      </p:grpSp>
      <p:grpSp>
        <p:nvGrpSpPr>
          <p:cNvPr id="7040" name="Group">
            <a:extLst>
              <a:ext uri="{FF2B5EF4-FFF2-40B4-BE49-F238E27FC236}">
                <a16:creationId xmlns:a16="http://schemas.microsoft.com/office/drawing/2014/main" id="{CF526C31-B402-3130-D4D2-401CBD225674}"/>
              </a:ext>
            </a:extLst>
          </p:cNvPr>
          <p:cNvGrpSpPr/>
          <p:nvPr/>
        </p:nvGrpSpPr>
        <p:grpSpPr>
          <a:xfrm>
            <a:off x="7826693" y="2796530"/>
            <a:ext cx="4480151" cy="1408220"/>
            <a:chOff x="-1459843" y="-11653667"/>
            <a:chExt cx="5546079" cy="4584657"/>
          </a:xfrm>
        </p:grpSpPr>
        <p:sp>
          <p:nvSpPr>
            <p:cNvPr id="7041" name="Callout">
              <a:extLst>
                <a:ext uri="{FF2B5EF4-FFF2-40B4-BE49-F238E27FC236}">
                  <a16:creationId xmlns:a16="http://schemas.microsoft.com/office/drawing/2014/main" id="{BC0EDD90-5B02-49DC-A696-35AA2FA05ADC}"/>
                </a:ext>
              </a:extLst>
            </p:cNvPr>
            <p:cNvSpPr/>
            <p:nvPr/>
          </p:nvSpPr>
          <p:spPr>
            <a:xfrm>
              <a:off x="-1459843" y="-11653667"/>
              <a:ext cx="5546079" cy="4584657"/>
            </a:xfrm>
            <a:prstGeom prst="roundRect">
              <a:avLst/>
            </a:prstGeom>
            <a:solidFill>
              <a:srgbClr val="92D050"/>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dirty="0">
                <a:solidFill>
                  <a:srgbClr val="FFFFFF"/>
                </a:solidFill>
                <a:latin typeface="Helvetica Neue Medium"/>
                <a:sym typeface="Helvetica Neue Medium"/>
              </a:endParaRPr>
            </a:p>
          </p:txBody>
        </p:sp>
        <p:sp>
          <p:nvSpPr>
            <p:cNvPr id="7042" name="Lorem ipsum dolor sit elit, consect loreretur. Lorem ipsum dolor sit elit, consect loreretur.">
              <a:extLst>
                <a:ext uri="{FF2B5EF4-FFF2-40B4-BE49-F238E27FC236}">
                  <a16:creationId xmlns:a16="http://schemas.microsoft.com/office/drawing/2014/main" id="{4F44E5C6-87F4-17B7-37C4-EF6210E44B5E}"/>
                </a:ext>
              </a:extLst>
            </p:cNvPr>
            <p:cNvSpPr/>
            <p:nvPr/>
          </p:nvSpPr>
          <p:spPr>
            <a:xfrm>
              <a:off x="-656436" y="-10669494"/>
              <a:ext cx="3939264" cy="2616310"/>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2160" b="1" kern="0" spc="32" dirty="0">
                  <a:latin typeface="Raleway"/>
                  <a:sym typeface="Raleway"/>
                </a:rPr>
                <a:t>5% </a:t>
              </a:r>
              <a:r>
                <a:rPr lang="en-US" sz="2160" kern="0" spc="32" dirty="0">
                  <a:latin typeface="Raleway"/>
                  <a:sym typeface="Raleway"/>
                </a:rPr>
                <a:t>- Around $100K Yearly Income</a:t>
              </a:r>
            </a:p>
          </p:txBody>
        </p:sp>
      </p:grpSp>
      <p:cxnSp>
        <p:nvCxnSpPr>
          <p:cNvPr id="7046" name="Straight Arrow Connector 7045">
            <a:extLst>
              <a:ext uri="{FF2B5EF4-FFF2-40B4-BE49-F238E27FC236}">
                <a16:creationId xmlns:a16="http://schemas.microsoft.com/office/drawing/2014/main" id="{552A507D-DB78-C175-AA32-50F7600F77EF}"/>
              </a:ext>
            </a:extLst>
          </p:cNvPr>
          <p:cNvCxnSpPr>
            <a:cxnSpLocks/>
          </p:cNvCxnSpPr>
          <p:nvPr/>
        </p:nvCxnSpPr>
        <p:spPr>
          <a:xfrm>
            <a:off x="10066769" y="1849589"/>
            <a:ext cx="0" cy="933893"/>
          </a:xfrm>
          <a:prstGeom prst="straightConnector1">
            <a:avLst/>
          </a:prstGeom>
          <a:ln w="28575" cap="rnd">
            <a:solidFill>
              <a:schemeClr val="accent1"/>
            </a:solidFill>
            <a:prstDash val="sysDot"/>
            <a:headEnd type="oval"/>
            <a:tailEnd type="triangle" w="lg" len="lg"/>
          </a:ln>
        </p:spPr>
        <p:style>
          <a:lnRef idx="1">
            <a:schemeClr val="accent1"/>
          </a:lnRef>
          <a:fillRef idx="0">
            <a:schemeClr val="accent1"/>
          </a:fillRef>
          <a:effectRef idx="0">
            <a:schemeClr val="accent1"/>
          </a:effectRef>
          <a:fontRef idx="minor">
            <a:schemeClr val="tx1"/>
          </a:fontRef>
        </p:style>
      </p:cxnSp>
      <p:grpSp>
        <p:nvGrpSpPr>
          <p:cNvPr id="7050" name="Group">
            <a:extLst>
              <a:ext uri="{FF2B5EF4-FFF2-40B4-BE49-F238E27FC236}">
                <a16:creationId xmlns:a16="http://schemas.microsoft.com/office/drawing/2014/main" id="{D0D15A5D-CDCD-1D9E-576A-692B07E04311}"/>
              </a:ext>
            </a:extLst>
          </p:cNvPr>
          <p:cNvGrpSpPr/>
          <p:nvPr/>
        </p:nvGrpSpPr>
        <p:grpSpPr>
          <a:xfrm>
            <a:off x="7930621" y="6021227"/>
            <a:ext cx="4376224" cy="959778"/>
            <a:chOff x="-1427900" y="-5919811"/>
            <a:chExt cx="5546079" cy="4584657"/>
          </a:xfrm>
        </p:grpSpPr>
        <p:sp>
          <p:nvSpPr>
            <p:cNvPr id="7051" name="Callout">
              <a:extLst>
                <a:ext uri="{FF2B5EF4-FFF2-40B4-BE49-F238E27FC236}">
                  <a16:creationId xmlns:a16="http://schemas.microsoft.com/office/drawing/2014/main" id="{B191ABE8-8779-4278-36DC-55FC8A3F04E0}"/>
                </a:ext>
              </a:extLst>
            </p:cNvPr>
            <p:cNvSpPr/>
            <p:nvPr/>
          </p:nvSpPr>
          <p:spPr>
            <a:xfrm>
              <a:off x="-1427900" y="-5919811"/>
              <a:ext cx="5546079" cy="4584657"/>
            </a:xfrm>
            <a:prstGeom prst="roundRect">
              <a:avLst/>
            </a:prstGeom>
            <a:solidFill>
              <a:schemeClr val="accent4"/>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dirty="0">
                <a:solidFill>
                  <a:srgbClr val="FFFFFF"/>
                </a:solidFill>
                <a:latin typeface="Helvetica Neue Medium"/>
                <a:sym typeface="Helvetica Neue Medium"/>
              </a:endParaRPr>
            </a:p>
          </p:txBody>
        </p:sp>
        <p:sp>
          <p:nvSpPr>
            <p:cNvPr id="7052" name="Lorem ipsum dolor sit elit, consect loreretur. Lorem ipsum dolor sit elit, consect loreretur.">
              <a:extLst>
                <a:ext uri="{FF2B5EF4-FFF2-40B4-BE49-F238E27FC236}">
                  <a16:creationId xmlns:a16="http://schemas.microsoft.com/office/drawing/2014/main" id="{C5B905EF-B141-CC27-D722-DDCB6255668F}"/>
                </a:ext>
              </a:extLst>
            </p:cNvPr>
            <p:cNvSpPr/>
            <p:nvPr/>
          </p:nvSpPr>
          <p:spPr>
            <a:xfrm>
              <a:off x="-1138756" y="-5192323"/>
              <a:ext cx="4913520" cy="3293017"/>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2000" b="1" kern="0" spc="32" dirty="0">
                  <a:latin typeface="Raleway"/>
                  <a:sym typeface="Raleway"/>
                </a:rPr>
                <a:t>ILIT</a:t>
              </a:r>
              <a:br>
                <a:rPr lang="en-US" sz="2000" b="1" kern="0" spc="32" dirty="0">
                  <a:latin typeface="Raleway"/>
                  <a:sym typeface="Raleway"/>
                </a:rPr>
              </a:br>
              <a:r>
                <a:rPr lang="en-US" sz="2000" kern="0" spc="32" dirty="0">
                  <a:latin typeface="Raleway"/>
                  <a:sym typeface="Raleway"/>
                </a:rPr>
                <a:t>Second-to-Die $3.8 Million</a:t>
              </a:r>
            </a:p>
          </p:txBody>
        </p:sp>
      </p:grpSp>
      <p:sp>
        <p:nvSpPr>
          <p:cNvPr id="7061" name="TextBox 7060">
            <a:extLst>
              <a:ext uri="{FF2B5EF4-FFF2-40B4-BE49-F238E27FC236}">
                <a16:creationId xmlns:a16="http://schemas.microsoft.com/office/drawing/2014/main" id="{EEF46D07-7DD0-C0E0-C3D0-96585757D91A}"/>
              </a:ext>
            </a:extLst>
          </p:cNvPr>
          <p:cNvSpPr txBox="1"/>
          <p:nvPr/>
        </p:nvSpPr>
        <p:spPr>
          <a:xfrm>
            <a:off x="2141881" y="7711570"/>
            <a:ext cx="10346637" cy="461665"/>
          </a:xfrm>
          <a:prstGeom prst="rect">
            <a:avLst/>
          </a:prstGeom>
          <a:noFill/>
        </p:spPr>
        <p:txBody>
          <a:bodyPr wrap="square" rtlCol="0">
            <a:spAutoFit/>
          </a:bodyPr>
          <a:lstStyle/>
          <a:p>
            <a:pPr algn="ctr" defTabSz="495300" hangingPunct="0"/>
            <a:r>
              <a:rPr lang="en-US" sz="2400" b="1" kern="0" spc="32" dirty="0">
                <a:solidFill>
                  <a:schemeClr val="accent2"/>
                </a:solidFill>
                <a:latin typeface="Montserrat Bold"/>
                <a:sym typeface="Raleway"/>
              </a:rPr>
              <a:t>Additional </a:t>
            </a:r>
            <a:r>
              <a:rPr lang="en-US" sz="2400" kern="0" spc="32" dirty="0">
                <a:solidFill>
                  <a:schemeClr val="accent2"/>
                </a:solidFill>
                <a:effectLst>
                  <a:glow rad="63500">
                    <a:schemeClr val="accent5">
                      <a:satMod val="175000"/>
                      <a:alpha val="40000"/>
                    </a:schemeClr>
                  </a:glow>
                </a:effectLst>
                <a:latin typeface="Montserrat Bold"/>
                <a:sym typeface="Raleway"/>
              </a:rPr>
              <a:t>$386,000</a:t>
            </a:r>
            <a:r>
              <a:rPr lang="en-US" sz="2400" kern="0" spc="32" dirty="0">
                <a:solidFill>
                  <a:srgbClr val="454546"/>
                </a:solidFill>
                <a:effectLst>
                  <a:glow rad="63500">
                    <a:schemeClr val="accent5">
                      <a:satMod val="175000"/>
                      <a:alpha val="40000"/>
                    </a:schemeClr>
                  </a:glow>
                </a:effectLst>
                <a:latin typeface="Montserrat Bold"/>
                <a:sym typeface="Raleway"/>
              </a:rPr>
              <a:t> </a:t>
            </a:r>
            <a:r>
              <a:rPr lang="en-US" sz="2400" b="1" kern="0" spc="32" dirty="0">
                <a:solidFill>
                  <a:schemeClr val="bg1"/>
                </a:solidFill>
                <a:latin typeface="Montserrat Bold"/>
                <a:sym typeface="Raleway"/>
              </a:rPr>
              <a:t>Tax Savings on AGI Adjustment</a:t>
            </a:r>
          </a:p>
        </p:txBody>
      </p:sp>
      <p:cxnSp>
        <p:nvCxnSpPr>
          <p:cNvPr id="7077" name="Elbow Connector 7076">
            <a:extLst>
              <a:ext uri="{FF2B5EF4-FFF2-40B4-BE49-F238E27FC236}">
                <a16:creationId xmlns:a16="http://schemas.microsoft.com/office/drawing/2014/main" id="{019001BB-9CB3-A260-F01A-4D809A8F1B1E}"/>
              </a:ext>
            </a:extLst>
          </p:cNvPr>
          <p:cNvCxnSpPr>
            <a:cxnSpLocks/>
            <a:stCxn id="10" idx="6"/>
            <a:endCxn id="46" idx="1"/>
          </p:cNvCxnSpPr>
          <p:nvPr/>
        </p:nvCxnSpPr>
        <p:spPr>
          <a:xfrm flipV="1">
            <a:off x="4268508" y="1565006"/>
            <a:ext cx="3558186" cy="4899257"/>
          </a:xfrm>
          <a:prstGeom prst="bentConnector3">
            <a:avLst>
              <a:gd name="adj1" fmla="val 50000"/>
            </a:avLst>
          </a:prstGeom>
          <a:noFill/>
          <a:ln w="57150" cap="flat">
            <a:solidFill>
              <a:schemeClr val="accent2"/>
            </a:solidFill>
            <a:prstDash val="sysDot"/>
            <a:miter lim="400000"/>
            <a:headEnd type="triangle"/>
            <a:tailEnd type="triangle"/>
          </a:ln>
          <a:effectLst/>
          <a:sp3d/>
        </p:spPr>
        <p:style>
          <a:lnRef idx="0">
            <a:scrgbClr r="0" g="0" b="0"/>
          </a:lnRef>
          <a:fillRef idx="0">
            <a:scrgbClr r="0" g="0" b="0"/>
          </a:fillRef>
          <a:effectRef idx="0">
            <a:scrgbClr r="0" g="0" b="0"/>
          </a:effectRef>
          <a:fontRef idx="none"/>
        </p:style>
      </p:cxnSp>
      <p:grpSp>
        <p:nvGrpSpPr>
          <p:cNvPr id="5" name="Group">
            <a:extLst>
              <a:ext uri="{FF2B5EF4-FFF2-40B4-BE49-F238E27FC236}">
                <a16:creationId xmlns:a16="http://schemas.microsoft.com/office/drawing/2014/main" id="{BCCF6B8F-EF62-8405-84A0-7D4BDCBBC5DB}"/>
              </a:ext>
            </a:extLst>
          </p:cNvPr>
          <p:cNvGrpSpPr/>
          <p:nvPr/>
        </p:nvGrpSpPr>
        <p:grpSpPr>
          <a:xfrm>
            <a:off x="7878657" y="4593948"/>
            <a:ext cx="4376224" cy="1013737"/>
            <a:chOff x="-1455036" y="-6945903"/>
            <a:chExt cx="5546079" cy="4842407"/>
          </a:xfrm>
        </p:grpSpPr>
        <p:sp>
          <p:nvSpPr>
            <p:cNvPr id="6" name="Callout">
              <a:extLst>
                <a:ext uri="{FF2B5EF4-FFF2-40B4-BE49-F238E27FC236}">
                  <a16:creationId xmlns:a16="http://schemas.microsoft.com/office/drawing/2014/main" id="{EE08D85C-D6B0-F412-2949-2111B2C76294}"/>
                </a:ext>
              </a:extLst>
            </p:cNvPr>
            <p:cNvSpPr/>
            <p:nvPr/>
          </p:nvSpPr>
          <p:spPr>
            <a:xfrm>
              <a:off x="-1455036" y="-6945903"/>
              <a:ext cx="5546079" cy="4584657"/>
            </a:xfrm>
            <a:prstGeom prst="roundRect">
              <a:avLst/>
            </a:prstGeom>
            <a:solidFill>
              <a:schemeClr val="accent1">
                <a:lumMod val="90000"/>
                <a:lumOff val="10000"/>
              </a:schemeClr>
            </a:solid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dirty="0">
                <a:solidFill>
                  <a:srgbClr val="FFFFFF"/>
                </a:solidFill>
                <a:latin typeface="Helvetica Neue Medium"/>
                <a:sym typeface="Helvetica Neue Medium"/>
              </a:endParaRPr>
            </a:p>
          </p:txBody>
        </p:sp>
        <p:sp>
          <p:nvSpPr>
            <p:cNvPr id="7" name="Lorem ipsum dolor sit elit, consect loreretur. Lorem ipsum dolor sit elit, consect loreretur.">
              <a:extLst>
                <a:ext uri="{FF2B5EF4-FFF2-40B4-BE49-F238E27FC236}">
                  <a16:creationId xmlns:a16="http://schemas.microsoft.com/office/drawing/2014/main" id="{11CE9952-7489-D119-0667-5806A8200441}"/>
                </a:ext>
              </a:extLst>
            </p:cNvPr>
            <p:cNvSpPr/>
            <p:nvPr/>
          </p:nvSpPr>
          <p:spPr>
            <a:xfrm>
              <a:off x="-1138756" y="-6332621"/>
              <a:ext cx="4913520" cy="4229125"/>
            </a:xfrm>
            <a:prstGeom prst="round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defRPr>
                  <a:solidFill>
                    <a:srgbClr val="FFFFFF"/>
                  </a:solidFill>
                </a:defRPr>
              </a:lvl1pPr>
            </a:lstStyle>
            <a:p>
              <a:pPr algn="ctr" defTabSz="495300" hangingPunct="0"/>
              <a:r>
                <a:rPr lang="en-US" sz="2400" b="1" kern="0" spc="32" dirty="0">
                  <a:latin typeface="Raleway"/>
                  <a:sym typeface="Raleway"/>
                </a:rPr>
                <a:t>$35,000 Annual ILIT Premium</a:t>
              </a:r>
              <a:endParaRPr lang="en-US" sz="2400" kern="0" spc="32" dirty="0">
                <a:latin typeface="Raleway"/>
                <a:sym typeface="Raleway"/>
              </a:endParaRPr>
            </a:p>
          </p:txBody>
        </p:sp>
      </p:grpSp>
      <p:cxnSp>
        <p:nvCxnSpPr>
          <p:cNvPr id="8" name="Straight Arrow Connector 7">
            <a:extLst>
              <a:ext uri="{FF2B5EF4-FFF2-40B4-BE49-F238E27FC236}">
                <a16:creationId xmlns:a16="http://schemas.microsoft.com/office/drawing/2014/main" id="{A5747755-ED38-52C7-F6C7-A702D45EB7B8}"/>
              </a:ext>
            </a:extLst>
          </p:cNvPr>
          <p:cNvCxnSpPr>
            <a:cxnSpLocks/>
          </p:cNvCxnSpPr>
          <p:nvPr/>
        </p:nvCxnSpPr>
        <p:spPr>
          <a:xfrm>
            <a:off x="10118732" y="5553726"/>
            <a:ext cx="0" cy="445016"/>
          </a:xfrm>
          <a:prstGeom prst="straightConnector1">
            <a:avLst/>
          </a:prstGeom>
          <a:ln w="28575" cap="rnd">
            <a:solidFill>
              <a:schemeClr val="accent1"/>
            </a:solidFill>
            <a:prstDash val="sysDot"/>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F4B694-682E-211E-8375-A59F747C448E}"/>
              </a:ext>
            </a:extLst>
          </p:cNvPr>
          <p:cNvSpPr txBox="1"/>
          <p:nvPr/>
        </p:nvSpPr>
        <p:spPr>
          <a:xfrm>
            <a:off x="12488518" y="7059080"/>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2405224935"/>
      </p:ext>
    </p:extLst>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7077"/>
                                        </p:tgtEl>
                                        <p:attrNameLst>
                                          <p:attrName>style.visibility</p:attrName>
                                        </p:attrNameLst>
                                      </p:cBhvr>
                                      <p:to>
                                        <p:strVal val="visible"/>
                                      </p:to>
                                    </p:set>
                                    <p:animEffect transition="in" filter="wipe(down)">
                                      <p:cBhvr>
                                        <p:cTn id="26" dur="500"/>
                                        <p:tgtEl>
                                          <p:spTgt spid="707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0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6" grpId="0"/>
      <p:bldP spid="7061" grpId="0"/>
    </p:bldLst>
  </p:timing>
</p:sld>
</file>

<file path=ppt/slides/slide38.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77716"/>
            <a:ext cx="7556421" cy="1204913"/>
          </a:xfrm>
          <a:prstGeom prst="rect">
            <a:avLst/>
          </a:prstGeom>
          <a:noFill/>
          <a:ln/>
        </p:spPr>
        <p:txBody>
          <a:bodyPr wrap="square" lIns="0" tIns="0" rIns="0" bIns="0" rtlCol="0" anchor="t"/>
          <a:lstStyle/>
          <a:p>
            <a:pPr marL="0" indent="0" algn="l">
              <a:lnSpc>
                <a:spcPts val="4700"/>
              </a:lnSpc>
              <a:buNone/>
            </a:pPr>
            <a:r>
              <a:rPr lang="en-US" sz="3750" dirty="0">
                <a:solidFill>
                  <a:srgbClr val="505468"/>
                </a:solidFill>
                <a:latin typeface="Instrument Sans Semi Bold" pitchFamily="34" charset="0"/>
                <a:ea typeface="Instrument Sans Semi Bold" pitchFamily="34" charset="-122"/>
                <a:cs typeface="Instrument Sans Semi Bold" pitchFamily="34" charset="-120"/>
              </a:rPr>
              <a:t>Qualified Charitable Distributions (QCD)</a:t>
            </a:r>
            <a:endParaRPr lang="en-US" sz="3750" dirty="0"/>
          </a:p>
        </p:txBody>
      </p:sp>
      <p:sp>
        <p:nvSpPr>
          <p:cNvPr id="4" name="Shape 1"/>
          <p:cNvSpPr/>
          <p:nvPr/>
        </p:nvSpPr>
        <p:spPr>
          <a:xfrm>
            <a:off x="6280190" y="2488644"/>
            <a:ext cx="433745" cy="433745"/>
          </a:xfrm>
          <a:prstGeom prst="roundRect">
            <a:avLst>
              <a:gd name="adj" fmla="val 18669"/>
            </a:avLst>
          </a:prstGeom>
          <a:solidFill>
            <a:srgbClr val="E2E3E9"/>
          </a:solidFill>
          <a:ln w="7620">
            <a:solidFill>
              <a:srgbClr val="C8C9CF"/>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352401" y="2524720"/>
            <a:ext cx="289203" cy="361474"/>
          </a:xfrm>
          <a:prstGeom prst="rect">
            <a:avLst/>
          </a:prstGeom>
        </p:spPr>
      </p:pic>
      <p:sp>
        <p:nvSpPr>
          <p:cNvPr id="6" name="Text 2"/>
          <p:cNvSpPr/>
          <p:nvPr/>
        </p:nvSpPr>
        <p:spPr>
          <a:xfrm>
            <a:off x="6906697" y="2488644"/>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Direct IRA Donations</a:t>
            </a:r>
            <a:endParaRPr lang="en-US" sz="1850" dirty="0"/>
          </a:p>
        </p:txBody>
      </p:sp>
      <p:sp>
        <p:nvSpPr>
          <p:cNvPr id="7" name="Text 3"/>
          <p:cNvSpPr/>
          <p:nvPr/>
        </p:nvSpPr>
        <p:spPr>
          <a:xfrm>
            <a:off x="6906697" y="2905482"/>
            <a:ext cx="6929914" cy="308372"/>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Transfer up to $105,000 annually directly from your IRA to qualified charities.</a:t>
            </a:r>
            <a:endParaRPr lang="en-US" sz="1500" dirty="0"/>
          </a:p>
        </p:txBody>
      </p:sp>
      <p:sp>
        <p:nvSpPr>
          <p:cNvPr id="8" name="Shape 4"/>
          <p:cNvSpPr/>
          <p:nvPr/>
        </p:nvSpPr>
        <p:spPr>
          <a:xfrm>
            <a:off x="6280190" y="3623429"/>
            <a:ext cx="433745" cy="433745"/>
          </a:xfrm>
          <a:prstGeom prst="roundRect">
            <a:avLst>
              <a:gd name="adj" fmla="val 18669"/>
            </a:avLst>
          </a:prstGeom>
          <a:solidFill>
            <a:srgbClr val="E2E3E9"/>
          </a:solidFill>
          <a:ln w="7620">
            <a:solidFill>
              <a:srgbClr val="C8C9CF"/>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6352401" y="3659505"/>
            <a:ext cx="289203" cy="361474"/>
          </a:xfrm>
          <a:prstGeom prst="rect">
            <a:avLst/>
          </a:prstGeom>
        </p:spPr>
      </p:pic>
      <p:sp>
        <p:nvSpPr>
          <p:cNvPr id="10" name="Text 5"/>
          <p:cNvSpPr/>
          <p:nvPr/>
        </p:nvSpPr>
        <p:spPr>
          <a:xfrm>
            <a:off x="6906697" y="3623429"/>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Age Requirement</a:t>
            </a:r>
            <a:endParaRPr lang="en-US" sz="1850" dirty="0"/>
          </a:p>
        </p:txBody>
      </p:sp>
      <p:sp>
        <p:nvSpPr>
          <p:cNvPr id="11" name="Text 6"/>
          <p:cNvSpPr/>
          <p:nvPr/>
        </p:nvSpPr>
        <p:spPr>
          <a:xfrm>
            <a:off x="6906697" y="4040267"/>
            <a:ext cx="6929914" cy="308372"/>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Available once you reach age 70½, regardless of whether you're taking RMDs.</a:t>
            </a:r>
            <a:endParaRPr lang="en-US" sz="1500" dirty="0"/>
          </a:p>
        </p:txBody>
      </p:sp>
      <p:sp>
        <p:nvSpPr>
          <p:cNvPr id="12" name="Shape 7"/>
          <p:cNvSpPr/>
          <p:nvPr/>
        </p:nvSpPr>
        <p:spPr>
          <a:xfrm>
            <a:off x="6280190" y="4758214"/>
            <a:ext cx="433745" cy="433745"/>
          </a:xfrm>
          <a:prstGeom prst="roundRect">
            <a:avLst>
              <a:gd name="adj" fmla="val 18669"/>
            </a:avLst>
          </a:prstGeom>
          <a:solidFill>
            <a:srgbClr val="E2E3E9"/>
          </a:solidFill>
          <a:ln w="7620">
            <a:solidFill>
              <a:srgbClr val="C8C9CF"/>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6352401" y="4794290"/>
            <a:ext cx="289203" cy="361474"/>
          </a:xfrm>
          <a:prstGeom prst="rect">
            <a:avLst/>
          </a:prstGeom>
        </p:spPr>
      </p:pic>
      <p:sp>
        <p:nvSpPr>
          <p:cNvPr id="14" name="Text 8"/>
          <p:cNvSpPr/>
          <p:nvPr/>
        </p:nvSpPr>
        <p:spPr>
          <a:xfrm>
            <a:off x="6906697" y="4758214"/>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Tax Benefits</a:t>
            </a:r>
            <a:endParaRPr lang="en-US" sz="1850" dirty="0"/>
          </a:p>
        </p:txBody>
      </p:sp>
      <p:sp>
        <p:nvSpPr>
          <p:cNvPr id="15" name="Text 9"/>
          <p:cNvSpPr/>
          <p:nvPr/>
        </p:nvSpPr>
        <p:spPr>
          <a:xfrm>
            <a:off x="6906697" y="5175052"/>
            <a:ext cx="6929914" cy="308372"/>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Amounts count toward your RMD but are excluded from taxable income.</a:t>
            </a:r>
            <a:endParaRPr lang="en-US" sz="1500" dirty="0"/>
          </a:p>
        </p:txBody>
      </p:sp>
      <p:sp>
        <p:nvSpPr>
          <p:cNvPr id="16" name="Shape 10"/>
          <p:cNvSpPr/>
          <p:nvPr/>
        </p:nvSpPr>
        <p:spPr>
          <a:xfrm>
            <a:off x="6280190" y="5892998"/>
            <a:ext cx="433745" cy="433745"/>
          </a:xfrm>
          <a:prstGeom prst="roundRect">
            <a:avLst>
              <a:gd name="adj" fmla="val 18669"/>
            </a:avLst>
          </a:prstGeom>
          <a:solidFill>
            <a:srgbClr val="E2E3E9"/>
          </a:solidFill>
          <a:ln w="7620">
            <a:solidFill>
              <a:srgbClr val="C8C9CF"/>
            </a:solidFill>
            <a:prstDash val="solid"/>
          </a:ln>
        </p:spPr>
        <p:txBody>
          <a:bodyPr/>
          <a:lstStyle/>
          <a:p>
            <a:endParaRPr lang="en-US"/>
          </a:p>
        </p:txBody>
      </p:sp>
      <p:pic>
        <p:nvPicPr>
          <p:cNvPr id="17" name="Image 4" descr="preencoded.png"/>
          <p:cNvPicPr>
            <a:picLocks noChangeAspect="1"/>
          </p:cNvPicPr>
          <p:nvPr/>
        </p:nvPicPr>
        <p:blipFill>
          <a:blip r:embed="rId7"/>
          <a:stretch>
            <a:fillRect/>
          </a:stretch>
        </p:blipFill>
        <p:spPr>
          <a:xfrm>
            <a:off x="6352401" y="5929074"/>
            <a:ext cx="289203" cy="361474"/>
          </a:xfrm>
          <a:prstGeom prst="rect">
            <a:avLst/>
          </a:prstGeom>
        </p:spPr>
      </p:pic>
      <p:sp>
        <p:nvSpPr>
          <p:cNvPr id="18" name="Text 11"/>
          <p:cNvSpPr/>
          <p:nvPr/>
        </p:nvSpPr>
        <p:spPr>
          <a:xfrm>
            <a:off x="6906697" y="5892998"/>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Strategic Advantage</a:t>
            </a:r>
            <a:endParaRPr lang="en-US" sz="1850" dirty="0"/>
          </a:p>
        </p:txBody>
      </p:sp>
      <p:sp>
        <p:nvSpPr>
          <p:cNvPr id="19" name="Text 12"/>
          <p:cNvSpPr/>
          <p:nvPr/>
        </p:nvSpPr>
        <p:spPr>
          <a:xfrm>
            <a:off x="6906697" y="6309836"/>
            <a:ext cx="6929914" cy="308372"/>
          </a:xfrm>
          <a:prstGeom prst="rect">
            <a:avLst/>
          </a:prstGeom>
          <a:noFill/>
          <a:ln/>
        </p:spPr>
        <p:txBody>
          <a:bodyPr wrap="non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Can lower Medicare premiums and reduce Social Security taxation.</a:t>
            </a:r>
            <a:endParaRPr lang="en-US" sz="1500" dirty="0"/>
          </a:p>
        </p:txBody>
      </p:sp>
      <p:sp>
        <p:nvSpPr>
          <p:cNvPr id="20" name="Text 13"/>
          <p:cNvSpPr/>
          <p:nvPr/>
        </p:nvSpPr>
        <p:spPr>
          <a:xfrm>
            <a:off x="6280190" y="6835021"/>
            <a:ext cx="7556421" cy="616744"/>
          </a:xfrm>
          <a:prstGeom prst="rect">
            <a:avLst/>
          </a:prstGeom>
          <a:noFill/>
          <a:ln/>
        </p:spPr>
        <p:txBody>
          <a:bodyPr wrap="square" lIns="0" tIns="0" rIns="0" bIns="0" rtlCol="0" anchor="t"/>
          <a:lstStyle/>
          <a:p>
            <a:pPr marL="0" indent="0" algn="l">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QCDs offer a rare opportunity to give to charity while completely avoiding income recognition—more advantageous than taking a distribution and then donating.</a:t>
            </a:r>
            <a:endParaRPr lang="en-US" sz="15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 y="0"/>
            <a:ext cx="14630034" cy="1097280"/>
          </a:xfrm>
          <a:prstGeom prst="rect">
            <a:avLst/>
          </a:prstGeom>
          <a:solidFill>
            <a:srgbClr val="1F4E79"/>
          </a:solidFill>
          <a:ln w="12700">
            <a:solidFill>
              <a:srgbClr val="1F4E79"/>
            </a:solidFill>
            <a:prstDash val="solid"/>
          </a:ln>
        </p:spPr>
        <p:txBody>
          <a:bodyPr/>
          <a:lstStyle/>
          <a:p>
            <a:endParaRPr lang="en-US" sz="2160"/>
          </a:p>
        </p:txBody>
      </p:sp>
      <p:sp>
        <p:nvSpPr>
          <p:cNvPr id="3" name="Text 1"/>
          <p:cNvSpPr/>
          <p:nvPr/>
        </p:nvSpPr>
        <p:spPr>
          <a:xfrm>
            <a:off x="713232" y="241402"/>
            <a:ext cx="13277088" cy="548640"/>
          </a:xfrm>
          <a:prstGeom prst="rect">
            <a:avLst/>
          </a:prstGeom>
          <a:noFill/>
          <a:ln/>
        </p:spPr>
        <p:txBody>
          <a:bodyPr wrap="square" rtlCol="0" anchor="ctr"/>
          <a:lstStyle/>
          <a:p>
            <a:r>
              <a:rPr lang="en-US" sz="4080" b="1" dirty="0">
                <a:solidFill>
                  <a:srgbClr val="FFFFFF"/>
                </a:solidFill>
                <a:latin typeface="Calibri" pitchFamily="34" charset="0"/>
                <a:ea typeface="Calibri" pitchFamily="34" charset="-122"/>
                <a:cs typeface="Calibri" pitchFamily="34" charset="-120"/>
              </a:rPr>
              <a:t>Donor-Advised Funds (DAFs)</a:t>
            </a:r>
            <a:endParaRPr lang="en-US" sz="4080" dirty="0"/>
          </a:p>
        </p:txBody>
      </p:sp>
      <p:sp>
        <p:nvSpPr>
          <p:cNvPr id="4" name="Text 2"/>
          <p:cNvSpPr/>
          <p:nvPr/>
        </p:nvSpPr>
        <p:spPr>
          <a:xfrm>
            <a:off x="713232" y="746151"/>
            <a:ext cx="13277088" cy="307238"/>
          </a:xfrm>
          <a:prstGeom prst="rect">
            <a:avLst/>
          </a:prstGeom>
          <a:noFill/>
          <a:ln/>
        </p:spPr>
        <p:txBody>
          <a:bodyPr wrap="square" rtlCol="0" anchor="ctr"/>
          <a:lstStyle/>
          <a:p>
            <a:r>
              <a:rPr lang="en-US" sz="1920" dirty="0">
                <a:solidFill>
                  <a:srgbClr val="DCEBFA"/>
                </a:solidFill>
                <a:latin typeface="Calibri" pitchFamily="34" charset="0"/>
                <a:ea typeface="Calibri" pitchFamily="34" charset="-122"/>
                <a:cs typeface="Calibri" pitchFamily="34" charset="-120"/>
              </a:rPr>
              <a:t>What they are and how they work</a:t>
            </a:r>
            <a:endParaRPr lang="en-US" sz="1920" dirty="0"/>
          </a:p>
        </p:txBody>
      </p:sp>
      <p:sp>
        <p:nvSpPr>
          <p:cNvPr id="5" name="Shape 3"/>
          <p:cNvSpPr/>
          <p:nvPr/>
        </p:nvSpPr>
        <p:spPr>
          <a:xfrm>
            <a:off x="713232" y="1371599"/>
            <a:ext cx="6327466" cy="6727371"/>
          </a:xfrm>
          <a:prstGeom prst="roundRect">
            <a:avLst/>
          </a:prstGeom>
          <a:solidFill>
            <a:srgbClr val="FFFFFF"/>
          </a:solidFill>
          <a:ln w="12700">
            <a:solidFill>
              <a:srgbClr val="CBD5E1"/>
            </a:solidFill>
            <a:prstDash val="solid"/>
          </a:ln>
          <a:effectLst>
            <a:outerShdw blurRad="38100" dist="12700" dir="2700000" algn="bl" rotWithShape="0">
              <a:srgbClr val="000000">
                <a:alpha val="10000"/>
              </a:srgbClr>
            </a:outerShdw>
          </a:effectLst>
        </p:spPr>
        <p:txBody>
          <a:bodyPr/>
          <a:lstStyle/>
          <a:p>
            <a:endParaRPr lang="en-US" sz="2160"/>
          </a:p>
        </p:txBody>
      </p:sp>
      <p:sp>
        <p:nvSpPr>
          <p:cNvPr id="6" name="Text 4"/>
          <p:cNvSpPr/>
          <p:nvPr/>
        </p:nvSpPr>
        <p:spPr>
          <a:xfrm>
            <a:off x="1097280" y="1755648"/>
            <a:ext cx="5559370" cy="460858"/>
          </a:xfrm>
          <a:prstGeom prst="rect">
            <a:avLst/>
          </a:prstGeom>
          <a:noFill/>
          <a:ln/>
        </p:spPr>
        <p:txBody>
          <a:bodyPr wrap="square" rtlCol="0" anchor="ctr"/>
          <a:lstStyle/>
          <a:p>
            <a:r>
              <a:rPr lang="en-US" sz="2160" b="1" dirty="0">
                <a:solidFill>
                  <a:srgbClr val="103B66"/>
                </a:solidFill>
                <a:latin typeface="Calibri" pitchFamily="34" charset="0"/>
                <a:ea typeface="Calibri" pitchFamily="34" charset="-122"/>
                <a:cs typeface="Calibri" pitchFamily="34" charset="-120"/>
              </a:rPr>
              <a:t>What is it?</a:t>
            </a:r>
            <a:endParaRPr lang="en-US" sz="2160" dirty="0"/>
          </a:p>
        </p:txBody>
      </p:sp>
      <p:sp>
        <p:nvSpPr>
          <p:cNvPr id="7" name="Text 5"/>
          <p:cNvSpPr/>
          <p:nvPr/>
        </p:nvSpPr>
        <p:spPr>
          <a:xfrm>
            <a:off x="1207008" y="2359152"/>
            <a:ext cx="5339914" cy="2688336"/>
          </a:xfrm>
          <a:prstGeom prst="rect">
            <a:avLst/>
          </a:prstGeom>
          <a:noFill/>
          <a:ln/>
        </p:spPr>
        <p:txBody>
          <a:bodyPr wrap="square" rtlCol="0" anchor="t"/>
          <a:lstStyle/>
          <a:p>
            <a:pPr marL="274320" indent="-274320">
              <a:lnSpc>
                <a:spcPct val="115000"/>
              </a:lnSpc>
              <a:buSzPct val="100000"/>
              <a:buChar char="•"/>
            </a:pPr>
            <a:r>
              <a:rPr lang="en-US" sz="2160" dirty="0">
                <a:solidFill>
                  <a:srgbClr val="334155"/>
                </a:solidFill>
                <a:latin typeface="Calibri" pitchFamily="34" charset="0"/>
                <a:ea typeface="Calibri" pitchFamily="34" charset="-122"/>
                <a:cs typeface="Calibri" pitchFamily="34" charset="-120"/>
              </a:rPr>
              <a:t>A charitable giving account maintained by a public 501(c)(3) “sponsoring organization.”</a:t>
            </a:r>
            <a:endParaRPr lang="en-US" sz="2160" dirty="0"/>
          </a:p>
          <a:p>
            <a:pPr marL="274320" indent="-274320">
              <a:lnSpc>
                <a:spcPct val="115000"/>
              </a:lnSpc>
              <a:buSzPct val="100000"/>
              <a:buChar char="•"/>
            </a:pPr>
            <a:r>
              <a:rPr lang="en-US" sz="2160" dirty="0">
                <a:solidFill>
                  <a:srgbClr val="334155"/>
                </a:solidFill>
                <a:latin typeface="Calibri" pitchFamily="34" charset="0"/>
                <a:ea typeface="Calibri" pitchFamily="34" charset="-122"/>
                <a:cs typeface="Calibri" pitchFamily="34" charset="-120"/>
              </a:rPr>
              <a:t>You make an irrevocable contribution; the sponsor has legal control of the assets.</a:t>
            </a:r>
            <a:endParaRPr lang="en-US" sz="2160" dirty="0"/>
          </a:p>
          <a:p>
            <a:pPr marL="274320" indent="-274320">
              <a:lnSpc>
                <a:spcPct val="115000"/>
              </a:lnSpc>
              <a:buSzPct val="100000"/>
              <a:buChar char="•"/>
            </a:pPr>
            <a:r>
              <a:rPr lang="en-US" sz="2160" dirty="0">
                <a:solidFill>
                  <a:srgbClr val="334155"/>
                </a:solidFill>
                <a:latin typeface="Calibri" pitchFamily="34" charset="0"/>
                <a:ea typeface="Calibri" pitchFamily="34" charset="-122"/>
                <a:cs typeface="Calibri" pitchFamily="34" charset="-120"/>
              </a:rPr>
              <a:t>You keep advisory privileges to recommend grants (and typically how assets are invested).</a:t>
            </a:r>
            <a:endParaRPr lang="en-US" sz="2160" dirty="0"/>
          </a:p>
        </p:txBody>
      </p:sp>
      <p:sp>
        <p:nvSpPr>
          <p:cNvPr id="8" name="Text 6"/>
          <p:cNvSpPr/>
          <p:nvPr/>
        </p:nvSpPr>
        <p:spPr>
          <a:xfrm>
            <a:off x="1097280" y="5157216"/>
            <a:ext cx="5559370" cy="460858"/>
          </a:xfrm>
          <a:prstGeom prst="rect">
            <a:avLst/>
          </a:prstGeom>
          <a:noFill/>
          <a:ln/>
        </p:spPr>
        <p:txBody>
          <a:bodyPr wrap="square" rtlCol="0" anchor="ctr"/>
          <a:lstStyle/>
          <a:p>
            <a:r>
              <a:rPr lang="en-US" sz="2160" b="1" dirty="0">
                <a:solidFill>
                  <a:srgbClr val="103B66"/>
                </a:solidFill>
                <a:latin typeface="Calibri" pitchFamily="34" charset="0"/>
                <a:ea typeface="Calibri" pitchFamily="34" charset="-122"/>
                <a:cs typeface="Calibri" pitchFamily="34" charset="-120"/>
              </a:rPr>
              <a:t>Why people use DAFs</a:t>
            </a:r>
            <a:endParaRPr lang="en-US" sz="2160" dirty="0"/>
          </a:p>
        </p:txBody>
      </p:sp>
      <p:sp>
        <p:nvSpPr>
          <p:cNvPr id="9" name="Text 7"/>
          <p:cNvSpPr/>
          <p:nvPr/>
        </p:nvSpPr>
        <p:spPr>
          <a:xfrm>
            <a:off x="1207008" y="5705856"/>
            <a:ext cx="5339914" cy="2029968"/>
          </a:xfrm>
          <a:prstGeom prst="rect">
            <a:avLst/>
          </a:prstGeom>
          <a:noFill/>
          <a:ln/>
        </p:spPr>
        <p:txBody>
          <a:bodyPr wrap="square" rtlCol="0" anchor="t"/>
          <a:lstStyle/>
          <a:p>
            <a:pPr marL="274320" indent="-274320">
              <a:lnSpc>
                <a:spcPct val="115000"/>
              </a:lnSpc>
              <a:buSzPct val="100000"/>
              <a:buChar char="•"/>
            </a:pPr>
            <a:r>
              <a:rPr lang="en-US" sz="2160" dirty="0">
                <a:solidFill>
                  <a:srgbClr val="334155"/>
                </a:solidFill>
                <a:latin typeface="Calibri" pitchFamily="34" charset="0"/>
                <a:ea typeface="Calibri" pitchFamily="34" charset="-122"/>
                <a:cs typeface="Calibri" pitchFamily="34" charset="-120"/>
              </a:rPr>
              <a:t>Potential itemized tax deduction in the year you contribute (subject to limits).</a:t>
            </a:r>
            <a:endParaRPr lang="en-US" sz="2160" dirty="0"/>
          </a:p>
          <a:p>
            <a:pPr marL="274320" indent="-274320">
              <a:lnSpc>
                <a:spcPct val="115000"/>
              </a:lnSpc>
              <a:buSzPct val="100000"/>
              <a:buChar char="•"/>
            </a:pPr>
            <a:r>
              <a:rPr lang="en-US" sz="2160" dirty="0">
                <a:solidFill>
                  <a:srgbClr val="334155"/>
                </a:solidFill>
                <a:latin typeface="Calibri" pitchFamily="34" charset="0"/>
                <a:ea typeface="Calibri" pitchFamily="34" charset="-122"/>
                <a:cs typeface="Calibri" pitchFamily="34" charset="-120"/>
              </a:rPr>
              <a:t>Contribute now, then recommend grants over time—on your timetable.</a:t>
            </a:r>
            <a:endParaRPr lang="en-US" sz="2160" dirty="0"/>
          </a:p>
          <a:p>
            <a:pPr marL="274320" indent="-274320">
              <a:lnSpc>
                <a:spcPct val="115000"/>
              </a:lnSpc>
              <a:buSzPct val="100000"/>
              <a:buChar char="•"/>
            </a:pPr>
            <a:r>
              <a:rPr lang="en-US" sz="2160" dirty="0">
                <a:solidFill>
                  <a:srgbClr val="334155"/>
                </a:solidFill>
                <a:latin typeface="Calibri" pitchFamily="34" charset="0"/>
                <a:ea typeface="Calibri" pitchFamily="34" charset="-122"/>
                <a:cs typeface="Calibri" pitchFamily="34" charset="-120"/>
              </a:rPr>
              <a:t>Assets may be invested; growth is generally tax-free to the donor.</a:t>
            </a:r>
            <a:endParaRPr lang="en-US" sz="2160" dirty="0"/>
          </a:p>
        </p:txBody>
      </p:sp>
      <p:sp>
        <p:nvSpPr>
          <p:cNvPr id="10" name="Shape 8"/>
          <p:cNvSpPr/>
          <p:nvPr/>
        </p:nvSpPr>
        <p:spPr>
          <a:xfrm>
            <a:off x="7589337" y="1371600"/>
            <a:ext cx="6327466" cy="6727370"/>
          </a:xfrm>
          <a:prstGeom prst="roundRect">
            <a:avLst/>
          </a:prstGeom>
          <a:solidFill>
            <a:srgbClr val="FFFFFF"/>
          </a:solidFill>
          <a:ln w="12700">
            <a:solidFill>
              <a:srgbClr val="CBD5E1"/>
            </a:solidFill>
            <a:prstDash val="solid"/>
          </a:ln>
          <a:effectLst>
            <a:outerShdw blurRad="38100" dist="12700" dir="2700000" algn="bl" rotWithShape="0">
              <a:srgbClr val="000000">
                <a:alpha val="10000"/>
              </a:srgbClr>
            </a:outerShdw>
          </a:effectLst>
        </p:spPr>
        <p:txBody>
          <a:bodyPr/>
          <a:lstStyle/>
          <a:p>
            <a:endParaRPr lang="en-US" sz="2160"/>
          </a:p>
        </p:txBody>
      </p:sp>
      <p:sp>
        <p:nvSpPr>
          <p:cNvPr id="11" name="Text 9"/>
          <p:cNvSpPr/>
          <p:nvPr/>
        </p:nvSpPr>
        <p:spPr>
          <a:xfrm>
            <a:off x="7973385" y="1755648"/>
            <a:ext cx="5559370" cy="460858"/>
          </a:xfrm>
          <a:prstGeom prst="rect">
            <a:avLst/>
          </a:prstGeom>
          <a:noFill/>
          <a:ln/>
        </p:spPr>
        <p:txBody>
          <a:bodyPr wrap="square" rtlCol="0" anchor="ctr"/>
          <a:lstStyle/>
          <a:p>
            <a:r>
              <a:rPr lang="en-US" sz="2160" b="1" dirty="0">
                <a:solidFill>
                  <a:srgbClr val="103B66"/>
                </a:solidFill>
                <a:latin typeface="Calibri" pitchFamily="34" charset="0"/>
                <a:ea typeface="Calibri" pitchFamily="34" charset="-122"/>
                <a:cs typeface="Calibri" pitchFamily="34" charset="-120"/>
              </a:rPr>
              <a:t>How it works (3 steps)</a:t>
            </a:r>
            <a:endParaRPr lang="en-US" sz="2160" dirty="0"/>
          </a:p>
        </p:txBody>
      </p:sp>
      <p:sp>
        <p:nvSpPr>
          <p:cNvPr id="12" name="Shape 10"/>
          <p:cNvSpPr/>
          <p:nvPr/>
        </p:nvSpPr>
        <p:spPr>
          <a:xfrm>
            <a:off x="7973385" y="2304288"/>
            <a:ext cx="5559370" cy="1371600"/>
          </a:xfrm>
          <a:prstGeom prst="roundRect">
            <a:avLst/>
          </a:prstGeom>
          <a:solidFill>
            <a:srgbClr val="EAF2FB"/>
          </a:solidFill>
          <a:ln w="12700">
            <a:solidFill>
              <a:srgbClr val="CBD5E1"/>
            </a:solidFill>
            <a:prstDash val="solid"/>
          </a:ln>
          <a:effectLst>
            <a:outerShdw blurRad="38100" dist="12700" dir="2700000" algn="bl" rotWithShape="0">
              <a:srgbClr val="000000">
                <a:alpha val="14000"/>
              </a:srgbClr>
            </a:outerShdw>
          </a:effectLst>
        </p:spPr>
        <p:txBody>
          <a:bodyPr/>
          <a:lstStyle/>
          <a:p>
            <a:endParaRPr lang="en-US" sz="2160"/>
          </a:p>
        </p:txBody>
      </p:sp>
      <p:sp>
        <p:nvSpPr>
          <p:cNvPr id="13" name="Shape 11"/>
          <p:cNvSpPr/>
          <p:nvPr/>
        </p:nvSpPr>
        <p:spPr>
          <a:xfrm>
            <a:off x="8247705" y="2545689"/>
            <a:ext cx="570586" cy="570586"/>
          </a:xfrm>
          <a:prstGeom prst="ellipse">
            <a:avLst/>
          </a:prstGeom>
          <a:solidFill>
            <a:srgbClr val="1F4E79"/>
          </a:solidFill>
          <a:ln w="12700">
            <a:solidFill>
              <a:srgbClr val="1F4E79"/>
            </a:solidFill>
            <a:prstDash val="solid"/>
          </a:ln>
        </p:spPr>
        <p:txBody>
          <a:bodyPr/>
          <a:lstStyle/>
          <a:p>
            <a:endParaRPr lang="en-US" sz="2160"/>
          </a:p>
        </p:txBody>
      </p:sp>
      <p:sp>
        <p:nvSpPr>
          <p:cNvPr id="14" name="Text 12"/>
          <p:cNvSpPr/>
          <p:nvPr/>
        </p:nvSpPr>
        <p:spPr>
          <a:xfrm>
            <a:off x="8247705" y="2545689"/>
            <a:ext cx="570586" cy="570586"/>
          </a:xfrm>
          <a:prstGeom prst="rect">
            <a:avLst/>
          </a:prstGeom>
          <a:noFill/>
          <a:ln/>
        </p:spPr>
        <p:txBody>
          <a:bodyPr wrap="square" rtlCol="0" anchor="ctr"/>
          <a:lstStyle/>
          <a:p>
            <a:pPr algn="ctr"/>
            <a:r>
              <a:rPr lang="en-US" sz="2160" b="1" dirty="0">
                <a:solidFill>
                  <a:srgbClr val="FFFFFF"/>
                </a:solidFill>
                <a:latin typeface="Calibri" pitchFamily="34" charset="0"/>
                <a:ea typeface="Calibri" pitchFamily="34" charset="-122"/>
                <a:cs typeface="Calibri" pitchFamily="34" charset="-120"/>
              </a:rPr>
              <a:t>1</a:t>
            </a:r>
            <a:endParaRPr lang="en-US" sz="2160" dirty="0"/>
          </a:p>
        </p:txBody>
      </p:sp>
      <p:sp>
        <p:nvSpPr>
          <p:cNvPr id="15" name="Text 13"/>
          <p:cNvSpPr/>
          <p:nvPr/>
        </p:nvSpPr>
        <p:spPr>
          <a:xfrm>
            <a:off x="8960937" y="2501798"/>
            <a:ext cx="4297498" cy="384048"/>
          </a:xfrm>
          <a:prstGeom prst="rect">
            <a:avLst/>
          </a:prstGeom>
          <a:noFill/>
          <a:ln/>
        </p:spPr>
        <p:txBody>
          <a:bodyPr wrap="square" rtlCol="0" anchor="ctr"/>
          <a:lstStyle/>
          <a:p>
            <a:r>
              <a:rPr lang="en-US" sz="1920" b="1" dirty="0">
                <a:solidFill>
                  <a:srgbClr val="103B66"/>
                </a:solidFill>
                <a:latin typeface="Calibri" pitchFamily="34" charset="0"/>
                <a:ea typeface="Calibri" pitchFamily="34" charset="-122"/>
                <a:cs typeface="Calibri" pitchFamily="34" charset="-120"/>
              </a:rPr>
              <a:t>Contribute</a:t>
            </a:r>
            <a:endParaRPr lang="en-US" sz="1920" dirty="0"/>
          </a:p>
        </p:txBody>
      </p:sp>
      <p:sp>
        <p:nvSpPr>
          <p:cNvPr id="16" name="Text 14"/>
          <p:cNvSpPr/>
          <p:nvPr/>
        </p:nvSpPr>
        <p:spPr>
          <a:xfrm>
            <a:off x="8960937" y="2907792"/>
            <a:ext cx="4297498" cy="658368"/>
          </a:xfrm>
          <a:prstGeom prst="rect">
            <a:avLst/>
          </a:prstGeom>
          <a:noFill/>
          <a:ln/>
        </p:spPr>
        <p:txBody>
          <a:bodyPr wrap="square" rtlCol="0" anchor="t"/>
          <a:lstStyle/>
          <a:p>
            <a:r>
              <a:rPr lang="en-US" sz="1560" dirty="0">
                <a:solidFill>
                  <a:srgbClr val="64748B"/>
                </a:solidFill>
                <a:latin typeface="Calibri" pitchFamily="34" charset="0"/>
                <a:ea typeface="Calibri" pitchFamily="34" charset="-122"/>
                <a:cs typeface="Calibri" pitchFamily="34" charset="-120"/>
              </a:rPr>
              <a:t>Cash, securities, or other appreciated assets to your DAF account.</a:t>
            </a:r>
            <a:endParaRPr lang="en-US" sz="1560" dirty="0"/>
          </a:p>
        </p:txBody>
      </p:sp>
      <p:sp>
        <p:nvSpPr>
          <p:cNvPr id="17" name="Shape 15"/>
          <p:cNvSpPr/>
          <p:nvPr/>
        </p:nvSpPr>
        <p:spPr>
          <a:xfrm>
            <a:off x="7973385" y="4027018"/>
            <a:ext cx="5559370" cy="1371600"/>
          </a:xfrm>
          <a:prstGeom prst="roundRect">
            <a:avLst/>
          </a:prstGeom>
          <a:solidFill>
            <a:srgbClr val="EAF2FB"/>
          </a:solidFill>
          <a:ln w="12700">
            <a:solidFill>
              <a:srgbClr val="CBD5E1"/>
            </a:solidFill>
            <a:prstDash val="solid"/>
          </a:ln>
          <a:effectLst>
            <a:outerShdw blurRad="38100" dist="12700" dir="2700000" algn="bl" rotWithShape="0">
              <a:srgbClr val="000000">
                <a:alpha val="14000"/>
              </a:srgbClr>
            </a:outerShdw>
          </a:effectLst>
        </p:spPr>
        <p:txBody>
          <a:bodyPr/>
          <a:lstStyle/>
          <a:p>
            <a:endParaRPr lang="en-US" sz="2160"/>
          </a:p>
        </p:txBody>
      </p:sp>
      <p:sp>
        <p:nvSpPr>
          <p:cNvPr id="18" name="Shape 16"/>
          <p:cNvSpPr/>
          <p:nvPr/>
        </p:nvSpPr>
        <p:spPr>
          <a:xfrm>
            <a:off x="8247705" y="4268419"/>
            <a:ext cx="570586" cy="570586"/>
          </a:xfrm>
          <a:prstGeom prst="ellipse">
            <a:avLst/>
          </a:prstGeom>
          <a:solidFill>
            <a:srgbClr val="1F4E79"/>
          </a:solidFill>
          <a:ln w="12700">
            <a:solidFill>
              <a:srgbClr val="1F4E79"/>
            </a:solidFill>
            <a:prstDash val="solid"/>
          </a:ln>
        </p:spPr>
        <p:txBody>
          <a:bodyPr/>
          <a:lstStyle/>
          <a:p>
            <a:endParaRPr lang="en-US" sz="2160"/>
          </a:p>
        </p:txBody>
      </p:sp>
      <p:sp>
        <p:nvSpPr>
          <p:cNvPr id="19" name="Text 17"/>
          <p:cNvSpPr/>
          <p:nvPr/>
        </p:nvSpPr>
        <p:spPr>
          <a:xfrm>
            <a:off x="8247705" y="4268419"/>
            <a:ext cx="570586" cy="570586"/>
          </a:xfrm>
          <a:prstGeom prst="rect">
            <a:avLst/>
          </a:prstGeom>
          <a:noFill/>
          <a:ln/>
        </p:spPr>
        <p:txBody>
          <a:bodyPr wrap="square" rtlCol="0" anchor="ctr"/>
          <a:lstStyle/>
          <a:p>
            <a:pPr algn="ctr"/>
            <a:r>
              <a:rPr lang="en-US" sz="2160" b="1" dirty="0">
                <a:solidFill>
                  <a:srgbClr val="FFFFFF"/>
                </a:solidFill>
                <a:latin typeface="Calibri" pitchFamily="34" charset="0"/>
                <a:ea typeface="Calibri" pitchFamily="34" charset="-122"/>
                <a:cs typeface="Calibri" pitchFamily="34" charset="-120"/>
              </a:rPr>
              <a:t>2</a:t>
            </a:r>
            <a:endParaRPr lang="en-US" sz="2160" dirty="0"/>
          </a:p>
        </p:txBody>
      </p:sp>
      <p:sp>
        <p:nvSpPr>
          <p:cNvPr id="20" name="Text 18"/>
          <p:cNvSpPr/>
          <p:nvPr/>
        </p:nvSpPr>
        <p:spPr>
          <a:xfrm>
            <a:off x="8960937" y="4224528"/>
            <a:ext cx="4297498" cy="384048"/>
          </a:xfrm>
          <a:prstGeom prst="rect">
            <a:avLst/>
          </a:prstGeom>
          <a:noFill/>
          <a:ln/>
        </p:spPr>
        <p:txBody>
          <a:bodyPr wrap="square" rtlCol="0" anchor="ctr"/>
          <a:lstStyle/>
          <a:p>
            <a:r>
              <a:rPr lang="en-US" sz="1920" b="1" dirty="0">
                <a:solidFill>
                  <a:srgbClr val="103B66"/>
                </a:solidFill>
                <a:latin typeface="Calibri" pitchFamily="34" charset="0"/>
                <a:ea typeface="Calibri" pitchFamily="34" charset="-122"/>
                <a:cs typeface="Calibri" pitchFamily="34" charset="-120"/>
              </a:rPr>
              <a:t>Invest (optional)</a:t>
            </a:r>
            <a:endParaRPr lang="en-US" sz="1920" dirty="0"/>
          </a:p>
        </p:txBody>
      </p:sp>
      <p:sp>
        <p:nvSpPr>
          <p:cNvPr id="21" name="Text 19"/>
          <p:cNvSpPr/>
          <p:nvPr/>
        </p:nvSpPr>
        <p:spPr>
          <a:xfrm>
            <a:off x="8960937" y="4630522"/>
            <a:ext cx="4297498" cy="658368"/>
          </a:xfrm>
          <a:prstGeom prst="rect">
            <a:avLst/>
          </a:prstGeom>
          <a:noFill/>
          <a:ln/>
        </p:spPr>
        <p:txBody>
          <a:bodyPr wrap="square" rtlCol="0" anchor="t"/>
          <a:lstStyle/>
          <a:p>
            <a:r>
              <a:rPr lang="en-US" sz="1560" dirty="0">
                <a:solidFill>
                  <a:srgbClr val="64748B"/>
                </a:solidFill>
                <a:latin typeface="Calibri" pitchFamily="34" charset="0"/>
                <a:ea typeface="Calibri" pitchFamily="34" charset="-122"/>
                <a:cs typeface="Calibri" pitchFamily="34" charset="-120"/>
              </a:rPr>
              <a:t>Recommend an allocation among the sponsor’s investment options while you plan your giving.</a:t>
            </a:r>
            <a:endParaRPr lang="en-US" sz="1560" dirty="0"/>
          </a:p>
        </p:txBody>
      </p:sp>
      <p:sp>
        <p:nvSpPr>
          <p:cNvPr id="22" name="Shape 20"/>
          <p:cNvSpPr/>
          <p:nvPr/>
        </p:nvSpPr>
        <p:spPr>
          <a:xfrm>
            <a:off x="7973385" y="5749747"/>
            <a:ext cx="5559370" cy="1371600"/>
          </a:xfrm>
          <a:prstGeom prst="roundRect">
            <a:avLst/>
          </a:prstGeom>
          <a:solidFill>
            <a:srgbClr val="EAF2FB"/>
          </a:solidFill>
          <a:ln w="12700">
            <a:solidFill>
              <a:srgbClr val="CBD5E1"/>
            </a:solidFill>
            <a:prstDash val="solid"/>
          </a:ln>
          <a:effectLst>
            <a:outerShdw blurRad="38100" dist="12700" dir="2700000" algn="bl" rotWithShape="0">
              <a:srgbClr val="000000">
                <a:alpha val="14000"/>
              </a:srgbClr>
            </a:outerShdw>
          </a:effectLst>
        </p:spPr>
        <p:txBody>
          <a:bodyPr/>
          <a:lstStyle/>
          <a:p>
            <a:endParaRPr lang="en-US" sz="2160"/>
          </a:p>
        </p:txBody>
      </p:sp>
      <p:sp>
        <p:nvSpPr>
          <p:cNvPr id="23" name="Shape 21"/>
          <p:cNvSpPr/>
          <p:nvPr/>
        </p:nvSpPr>
        <p:spPr>
          <a:xfrm>
            <a:off x="8247705" y="5991149"/>
            <a:ext cx="570586" cy="570586"/>
          </a:xfrm>
          <a:prstGeom prst="ellipse">
            <a:avLst/>
          </a:prstGeom>
          <a:solidFill>
            <a:srgbClr val="1F4E79"/>
          </a:solidFill>
          <a:ln w="12700">
            <a:solidFill>
              <a:srgbClr val="1F4E79"/>
            </a:solidFill>
            <a:prstDash val="solid"/>
          </a:ln>
        </p:spPr>
        <p:txBody>
          <a:bodyPr/>
          <a:lstStyle/>
          <a:p>
            <a:endParaRPr lang="en-US" sz="2160"/>
          </a:p>
        </p:txBody>
      </p:sp>
      <p:sp>
        <p:nvSpPr>
          <p:cNvPr id="24" name="Text 22"/>
          <p:cNvSpPr/>
          <p:nvPr/>
        </p:nvSpPr>
        <p:spPr>
          <a:xfrm>
            <a:off x="8247705" y="5991149"/>
            <a:ext cx="570586" cy="570586"/>
          </a:xfrm>
          <a:prstGeom prst="rect">
            <a:avLst/>
          </a:prstGeom>
          <a:noFill/>
          <a:ln/>
        </p:spPr>
        <p:txBody>
          <a:bodyPr wrap="square" rtlCol="0" anchor="ctr"/>
          <a:lstStyle/>
          <a:p>
            <a:pPr algn="ctr"/>
            <a:r>
              <a:rPr lang="en-US" sz="2160" b="1" dirty="0">
                <a:solidFill>
                  <a:srgbClr val="FFFFFF"/>
                </a:solidFill>
                <a:latin typeface="Calibri" pitchFamily="34" charset="0"/>
                <a:ea typeface="Calibri" pitchFamily="34" charset="-122"/>
                <a:cs typeface="Calibri" pitchFamily="34" charset="-120"/>
              </a:rPr>
              <a:t>3</a:t>
            </a:r>
            <a:endParaRPr lang="en-US" sz="2160" dirty="0"/>
          </a:p>
        </p:txBody>
      </p:sp>
      <p:sp>
        <p:nvSpPr>
          <p:cNvPr id="25" name="Text 23"/>
          <p:cNvSpPr/>
          <p:nvPr/>
        </p:nvSpPr>
        <p:spPr>
          <a:xfrm>
            <a:off x="8960937" y="5947258"/>
            <a:ext cx="4297498" cy="384048"/>
          </a:xfrm>
          <a:prstGeom prst="rect">
            <a:avLst/>
          </a:prstGeom>
          <a:noFill/>
          <a:ln/>
        </p:spPr>
        <p:txBody>
          <a:bodyPr wrap="square" rtlCol="0" anchor="ctr"/>
          <a:lstStyle/>
          <a:p>
            <a:r>
              <a:rPr lang="en-US" sz="1920" b="1" dirty="0">
                <a:solidFill>
                  <a:srgbClr val="103B66"/>
                </a:solidFill>
                <a:latin typeface="Calibri" pitchFamily="34" charset="0"/>
                <a:ea typeface="Calibri" pitchFamily="34" charset="-122"/>
                <a:cs typeface="Calibri" pitchFamily="34" charset="-120"/>
              </a:rPr>
              <a:t>Recommend grants</a:t>
            </a:r>
            <a:endParaRPr lang="en-US" sz="1920" dirty="0"/>
          </a:p>
        </p:txBody>
      </p:sp>
      <p:sp>
        <p:nvSpPr>
          <p:cNvPr id="26" name="Text 24"/>
          <p:cNvSpPr/>
          <p:nvPr/>
        </p:nvSpPr>
        <p:spPr>
          <a:xfrm>
            <a:off x="8960937" y="6353251"/>
            <a:ext cx="4297498" cy="658368"/>
          </a:xfrm>
          <a:prstGeom prst="rect">
            <a:avLst/>
          </a:prstGeom>
          <a:noFill/>
          <a:ln/>
        </p:spPr>
        <p:txBody>
          <a:bodyPr wrap="square" rtlCol="0" anchor="t"/>
          <a:lstStyle/>
          <a:p>
            <a:r>
              <a:rPr lang="en-US" sz="1560" dirty="0">
                <a:solidFill>
                  <a:srgbClr val="64748B"/>
                </a:solidFill>
                <a:latin typeface="Calibri" pitchFamily="34" charset="0"/>
                <a:ea typeface="Calibri" pitchFamily="34" charset="-122"/>
                <a:cs typeface="Calibri" pitchFamily="34" charset="-120"/>
              </a:rPr>
              <a:t>Suggest grants to IRS-qualified charities. The sponsor reviews/processes the grants.</a:t>
            </a:r>
            <a:endParaRPr lang="en-US" sz="1560" dirty="0"/>
          </a:p>
        </p:txBody>
      </p:sp>
      <p:sp>
        <p:nvSpPr>
          <p:cNvPr id="27" name="Shape 25"/>
          <p:cNvSpPr/>
          <p:nvPr/>
        </p:nvSpPr>
        <p:spPr>
          <a:xfrm>
            <a:off x="7859486" y="7132320"/>
            <a:ext cx="5823858" cy="603504"/>
          </a:xfrm>
          <a:prstGeom prst="rect">
            <a:avLst/>
          </a:prstGeom>
          <a:solidFill>
            <a:srgbClr val="F8FAFC"/>
          </a:solidFill>
          <a:ln w="12700">
            <a:solidFill>
              <a:srgbClr val="CBD5E1"/>
            </a:solidFill>
            <a:prstDash val="solid"/>
          </a:ln>
        </p:spPr>
        <p:txBody>
          <a:bodyPr/>
          <a:lstStyle/>
          <a:p>
            <a:endParaRPr lang="en-US" sz="2160"/>
          </a:p>
        </p:txBody>
      </p:sp>
      <p:sp>
        <p:nvSpPr>
          <p:cNvPr id="28" name="Text 26"/>
          <p:cNvSpPr/>
          <p:nvPr/>
        </p:nvSpPr>
        <p:spPr>
          <a:xfrm>
            <a:off x="7973385" y="7274966"/>
            <a:ext cx="5559370" cy="351130"/>
          </a:xfrm>
          <a:prstGeom prst="rect">
            <a:avLst/>
          </a:prstGeom>
          <a:noFill/>
          <a:ln/>
        </p:spPr>
        <p:txBody>
          <a:bodyPr wrap="square" rtlCol="0" anchor="ctr"/>
          <a:lstStyle/>
          <a:p>
            <a:r>
              <a:rPr lang="en-US" sz="1560" dirty="0">
                <a:solidFill>
                  <a:srgbClr val="64748B"/>
                </a:solidFill>
                <a:latin typeface="Calibri" pitchFamily="34" charset="0"/>
                <a:ea typeface="Calibri" pitchFamily="34" charset="-122"/>
                <a:cs typeface="Calibri" pitchFamily="34" charset="-120"/>
              </a:rPr>
              <a:t>Considerations: fees may apply; grants must follow sponsor guidelines and go to eligible charities.</a:t>
            </a:r>
            <a:endParaRPr lang="en-US" sz="156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 name="Rectangle"/>
          <p:cNvSpPr/>
          <p:nvPr/>
        </p:nvSpPr>
        <p:spPr>
          <a:xfrm>
            <a:off x="0" y="-1"/>
            <a:ext cx="4876801" cy="8229601"/>
          </a:xfrm>
          <a:prstGeom prst="rect">
            <a:avLst/>
          </a:prstGeom>
          <a:solidFill>
            <a:schemeClr val="tx1"/>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6398" name="Rectangle"/>
          <p:cNvSpPr/>
          <p:nvPr/>
        </p:nvSpPr>
        <p:spPr>
          <a:xfrm>
            <a:off x="4881359" y="-2579"/>
            <a:ext cx="4876800" cy="8229601"/>
          </a:xfrm>
          <a:prstGeom prst="rect">
            <a:avLst/>
          </a:prstGeom>
          <a:gradFill>
            <a:gsLst>
              <a:gs pos="0">
                <a:srgbClr val="FFFFFF"/>
              </a:gs>
              <a:gs pos="100000">
                <a:srgbClr val="EBEBEB"/>
              </a:gs>
            </a:gsLst>
          </a:gradFill>
          <a:ln w="12700">
            <a:miter lim="400000"/>
          </a:ln>
        </p:spPr>
        <p:txBody>
          <a:bodyPr lIns="30480" tIns="30480" rIns="30480" bIns="3048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6399" name="Recycled vector graphics"/>
          <p:cNvSpPr txBox="1"/>
          <p:nvPr/>
        </p:nvSpPr>
        <p:spPr>
          <a:xfrm>
            <a:off x="1066800" y="3517212"/>
            <a:ext cx="3191117" cy="2222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spAutoFit/>
          </a:bodyPr>
          <a:lstStyle>
            <a:lvl1pPr>
              <a:lnSpc>
                <a:spcPct val="90000"/>
              </a:lnSpc>
              <a:defRPr sz="6500" spc="0">
                <a:solidFill>
                  <a:srgbClr val="FFFFFF"/>
                </a:solidFill>
                <a:latin typeface="+mn-lt"/>
                <a:ea typeface="+mn-ea"/>
                <a:cs typeface="+mn-cs"/>
                <a:sym typeface="Montserrat Bold"/>
              </a:defRPr>
            </a:lvl1pPr>
          </a:lstStyle>
          <a:p>
            <a:pPr defTabSz="495300" hangingPunct="0"/>
            <a:r>
              <a:rPr lang="en-US" sz="3900" kern="0" dirty="0">
                <a:latin typeface="Montserrat Bold"/>
              </a:rPr>
              <a:t>Helping You Live Your Best Life</a:t>
            </a:r>
          </a:p>
        </p:txBody>
      </p:sp>
      <p:sp>
        <p:nvSpPr>
          <p:cNvPr id="6402" name="Shape"/>
          <p:cNvSpPr/>
          <p:nvPr/>
        </p:nvSpPr>
        <p:spPr>
          <a:xfrm rot="5400000">
            <a:off x="1094968" y="1778262"/>
            <a:ext cx="705665" cy="762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bg1"/>
          </a:solidFill>
          <a:ln w="12700">
            <a:miter lim="400000"/>
          </a:ln>
        </p:spPr>
        <p:txBody>
          <a:bodyPr lIns="22860" tIns="22860" rIns="22860" bIns="22860" anchor="ct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grpSp>
        <p:nvGrpSpPr>
          <p:cNvPr id="6405" name="Group"/>
          <p:cNvGrpSpPr/>
          <p:nvPr/>
        </p:nvGrpSpPr>
        <p:grpSpPr>
          <a:xfrm>
            <a:off x="11469753" y="1514053"/>
            <a:ext cx="2286001" cy="1641404"/>
            <a:chOff x="0" y="0"/>
            <a:chExt cx="3810000" cy="2735664"/>
          </a:xfrm>
        </p:grpSpPr>
        <p:sp>
          <p:nvSpPr>
            <p:cNvPr id="6403" name="Lorem ipsum dolor sit elit, consect loreretur Lorem ipsum dolor sit Lorem ipsum dolor sit elit, consect"/>
            <p:cNvSpPr/>
            <p:nvPr/>
          </p:nvSpPr>
          <p:spPr>
            <a:xfrm>
              <a:off x="0" y="604318"/>
              <a:ext cx="3810000" cy="213134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defTabSz="495300" hangingPunct="0">
                <a:lnSpc>
                  <a:spcPct val="150000"/>
                </a:lnSpc>
              </a:pPr>
              <a:r>
                <a:rPr lang="en-US" sz="1080" kern="0" spc="32" dirty="0">
                  <a:solidFill>
                    <a:srgbClr val="454546"/>
                  </a:solidFill>
                  <a:latin typeface="Raleway"/>
                  <a:sym typeface="Raleway"/>
                </a:rPr>
                <a:t>Boost and secure your income. We offer strategies for investments, retirement, and passive income to support your lifestyle.</a:t>
              </a:r>
            </a:p>
          </p:txBody>
        </p:sp>
        <p:sp>
          <p:nvSpPr>
            <p:cNvPr id="6404" name="insert title"/>
            <p:cNvSpPr/>
            <p:nvPr/>
          </p:nvSpPr>
          <p:spPr>
            <a:xfrm>
              <a:off x="0" y="0"/>
              <a:ext cx="3810000" cy="528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pPr defTabSz="495300" hangingPunct="0"/>
              <a:r>
                <a:rPr lang="en-US" sz="1500" kern="0" spc="75" dirty="0">
                  <a:solidFill>
                    <a:srgbClr val="454546"/>
                  </a:solidFill>
                  <a:latin typeface="Montserrat Bold"/>
                </a:rPr>
                <a:t>Income</a:t>
              </a:r>
              <a:endParaRPr sz="1500" kern="0" spc="75" dirty="0">
                <a:solidFill>
                  <a:srgbClr val="454546"/>
                </a:solidFill>
                <a:latin typeface="Montserrat Bold"/>
              </a:endParaRPr>
            </a:p>
          </p:txBody>
        </p:sp>
      </p:grpSp>
      <p:grpSp>
        <p:nvGrpSpPr>
          <p:cNvPr id="6408" name="Group"/>
          <p:cNvGrpSpPr/>
          <p:nvPr/>
        </p:nvGrpSpPr>
        <p:grpSpPr>
          <a:xfrm>
            <a:off x="11469753" y="5450180"/>
            <a:ext cx="2286001" cy="1641404"/>
            <a:chOff x="0" y="0"/>
            <a:chExt cx="3810000" cy="2735664"/>
          </a:xfrm>
        </p:grpSpPr>
        <p:sp>
          <p:nvSpPr>
            <p:cNvPr id="6406" name="Lorem ipsum dolor sit elit, consect loreretur Lorem ipsum dolor sit Lorem ipsum dolor sit elit, consect"/>
            <p:cNvSpPr/>
            <p:nvPr/>
          </p:nvSpPr>
          <p:spPr>
            <a:xfrm>
              <a:off x="0" y="604318"/>
              <a:ext cx="3810000" cy="213134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defTabSz="495300" hangingPunct="0">
                <a:lnSpc>
                  <a:spcPct val="150000"/>
                </a:lnSpc>
              </a:pPr>
              <a:r>
                <a:rPr lang="en-US" sz="1080" kern="0" spc="32" dirty="0">
                  <a:solidFill>
                    <a:srgbClr val="454546"/>
                  </a:solidFill>
                  <a:latin typeface="Raleway"/>
                  <a:sym typeface="Raleway"/>
                </a:rPr>
                <a:t>Mitigate financial risks. Our strategies protect your assets and prepare you for the unexpected, ensuring stability and peace of mind.</a:t>
              </a:r>
            </a:p>
          </p:txBody>
        </p:sp>
        <p:sp>
          <p:nvSpPr>
            <p:cNvPr id="6407" name="insert title"/>
            <p:cNvSpPr/>
            <p:nvPr/>
          </p:nvSpPr>
          <p:spPr>
            <a:xfrm>
              <a:off x="0" y="0"/>
              <a:ext cx="3810000" cy="528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pPr defTabSz="495300" hangingPunct="0"/>
              <a:r>
                <a:rPr lang="en-US" sz="1500" kern="0" spc="75" dirty="0">
                  <a:solidFill>
                    <a:srgbClr val="454546"/>
                  </a:solidFill>
                  <a:latin typeface="Montserrat Bold"/>
                </a:rPr>
                <a:t>Risk</a:t>
              </a:r>
              <a:endParaRPr sz="1500" kern="0" spc="75" dirty="0">
                <a:solidFill>
                  <a:srgbClr val="454546"/>
                </a:solidFill>
                <a:latin typeface="Montserrat Bold"/>
              </a:endParaRPr>
            </a:p>
          </p:txBody>
        </p:sp>
      </p:grpSp>
      <p:grpSp>
        <p:nvGrpSpPr>
          <p:cNvPr id="6411" name="Group"/>
          <p:cNvGrpSpPr/>
          <p:nvPr/>
        </p:nvGrpSpPr>
        <p:grpSpPr>
          <a:xfrm>
            <a:off x="6172200" y="1514053"/>
            <a:ext cx="2286000" cy="1641404"/>
            <a:chOff x="0" y="0"/>
            <a:chExt cx="3810000" cy="2735664"/>
          </a:xfrm>
        </p:grpSpPr>
        <p:sp>
          <p:nvSpPr>
            <p:cNvPr id="6409" name="Lorem ipsum dolor sit elit, consect loreretur Lorem ipsum dolor sit Lorem ipsum dolor sit elit, consect Lorem ipsum dolor sit elit, consect loreretur"/>
            <p:cNvSpPr/>
            <p:nvPr/>
          </p:nvSpPr>
          <p:spPr>
            <a:xfrm>
              <a:off x="0" y="604318"/>
              <a:ext cx="3810000" cy="213134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defTabSz="495300" hangingPunct="0">
                <a:lnSpc>
                  <a:spcPct val="150000"/>
                </a:lnSpc>
              </a:pPr>
              <a:r>
                <a:rPr lang="en-US" sz="1080" kern="0" spc="32" dirty="0">
                  <a:solidFill>
                    <a:srgbClr val="454546"/>
                  </a:solidFill>
                  <a:latin typeface="Raleway"/>
                  <a:sym typeface="Raleway"/>
                </a:rPr>
                <a:t>Navigate tax complexities with ease. We help you minimize liabilities and maximize savings, ensuring you keep more of your earnings.</a:t>
              </a:r>
            </a:p>
          </p:txBody>
        </p:sp>
        <p:sp>
          <p:nvSpPr>
            <p:cNvPr id="6410" name="insert title"/>
            <p:cNvSpPr/>
            <p:nvPr/>
          </p:nvSpPr>
          <p:spPr>
            <a:xfrm>
              <a:off x="0" y="0"/>
              <a:ext cx="3810000" cy="528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pPr defTabSz="495300" hangingPunct="0"/>
              <a:r>
                <a:rPr lang="en-US" sz="1500" kern="0" spc="75" dirty="0">
                  <a:solidFill>
                    <a:srgbClr val="454546"/>
                  </a:solidFill>
                  <a:latin typeface="Montserrat Bold"/>
                </a:rPr>
                <a:t>Taxes</a:t>
              </a:r>
              <a:endParaRPr sz="1500" kern="0" spc="75" dirty="0">
                <a:solidFill>
                  <a:srgbClr val="454546"/>
                </a:solidFill>
                <a:latin typeface="Montserrat Bold"/>
              </a:endParaRPr>
            </a:p>
          </p:txBody>
        </p:sp>
      </p:grpSp>
      <p:grpSp>
        <p:nvGrpSpPr>
          <p:cNvPr id="6414" name="Group"/>
          <p:cNvGrpSpPr/>
          <p:nvPr/>
        </p:nvGrpSpPr>
        <p:grpSpPr>
          <a:xfrm>
            <a:off x="6172200" y="4970120"/>
            <a:ext cx="2286000" cy="1392105"/>
            <a:chOff x="0" y="0"/>
            <a:chExt cx="3810000" cy="2320167"/>
          </a:xfrm>
        </p:grpSpPr>
        <p:sp>
          <p:nvSpPr>
            <p:cNvPr id="6412" name="Lorem ipsum dolor sit elit, consect loreretur Lorem ipsum dolor sit Lorem ipsum dolor sit elit, consect Lorem ipsum dolor sit elit, consect loreretur Lorem ipsum dolor sit Lorem"/>
            <p:cNvSpPr/>
            <p:nvPr/>
          </p:nvSpPr>
          <p:spPr>
            <a:xfrm>
              <a:off x="0" y="604318"/>
              <a:ext cx="3810000" cy="171584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p>
              <a:pPr defTabSz="495300" hangingPunct="0">
                <a:lnSpc>
                  <a:spcPct val="150000"/>
                </a:lnSpc>
              </a:pPr>
              <a:r>
                <a:rPr lang="en-US" sz="1080" kern="0" spc="32" dirty="0">
                  <a:solidFill>
                    <a:srgbClr val="454546"/>
                  </a:solidFill>
                  <a:latin typeface="Raleway"/>
                  <a:sym typeface="Raleway"/>
                </a:rPr>
                <a:t>Plan for healthcare expenses. We guide you through insurance options and potential costs, securing your financial health.</a:t>
              </a:r>
            </a:p>
          </p:txBody>
        </p:sp>
        <p:sp>
          <p:nvSpPr>
            <p:cNvPr id="6413" name="insert title"/>
            <p:cNvSpPr/>
            <p:nvPr/>
          </p:nvSpPr>
          <p:spPr>
            <a:xfrm>
              <a:off x="0" y="0"/>
              <a:ext cx="3810000" cy="5280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pPr defTabSz="495300" hangingPunct="0"/>
              <a:r>
                <a:rPr lang="en-US" sz="1500" kern="0" spc="75" dirty="0">
                  <a:solidFill>
                    <a:srgbClr val="454546"/>
                  </a:solidFill>
                  <a:latin typeface="Montserrat Bold"/>
                </a:rPr>
                <a:t>Medical</a:t>
              </a:r>
              <a:endParaRPr sz="1500" kern="0" spc="75" dirty="0">
                <a:solidFill>
                  <a:srgbClr val="454546"/>
                </a:solidFill>
                <a:latin typeface="Montserrat Bold"/>
              </a:endParaRPr>
            </a:p>
          </p:txBody>
        </p:sp>
      </p:grpSp>
      <p:grpSp>
        <p:nvGrpSpPr>
          <p:cNvPr id="6426" name="Group"/>
          <p:cNvGrpSpPr/>
          <p:nvPr/>
        </p:nvGrpSpPr>
        <p:grpSpPr>
          <a:xfrm>
            <a:off x="7730679" y="2092212"/>
            <a:ext cx="4045843" cy="4045178"/>
            <a:chOff x="-1" y="0"/>
            <a:chExt cx="6743071" cy="6741962"/>
          </a:xfrm>
        </p:grpSpPr>
        <p:grpSp>
          <p:nvGrpSpPr>
            <p:cNvPr id="6421" name="Group"/>
            <p:cNvGrpSpPr/>
            <p:nvPr/>
          </p:nvGrpSpPr>
          <p:grpSpPr>
            <a:xfrm>
              <a:off x="-1" y="0"/>
              <a:ext cx="6743071" cy="6741962"/>
              <a:chOff x="0" y="0"/>
              <a:chExt cx="6743069" cy="6741961"/>
            </a:xfrm>
          </p:grpSpPr>
          <p:sp>
            <p:nvSpPr>
              <p:cNvPr id="6415" name="Shape"/>
              <p:cNvSpPr/>
              <p:nvPr/>
            </p:nvSpPr>
            <p:spPr>
              <a:xfrm>
                <a:off x="0" y="2295074"/>
                <a:ext cx="3365807" cy="4040020"/>
              </a:xfrm>
              <a:custGeom>
                <a:avLst/>
                <a:gdLst/>
                <a:ahLst/>
                <a:cxnLst>
                  <a:cxn ang="0">
                    <a:pos x="wd2" y="hd2"/>
                  </a:cxn>
                  <a:cxn ang="5400000">
                    <a:pos x="wd2" y="hd2"/>
                  </a:cxn>
                  <a:cxn ang="10800000">
                    <a:pos x="wd2" y="hd2"/>
                  </a:cxn>
                  <a:cxn ang="16200000">
                    <a:pos x="wd2" y="hd2"/>
                  </a:cxn>
                </a:cxnLst>
                <a:rect l="0" t="0" r="r" b="b"/>
                <a:pathLst>
                  <a:path w="21600" h="21600" extrusionOk="0">
                    <a:moveTo>
                      <a:pt x="10800" y="5736"/>
                    </a:moveTo>
                    <a:cubicBezTo>
                      <a:pt x="10800" y="5736"/>
                      <a:pt x="10800" y="5772"/>
                      <a:pt x="10800" y="5808"/>
                    </a:cubicBezTo>
                    <a:cubicBezTo>
                      <a:pt x="10800" y="6208"/>
                      <a:pt x="10844" y="6607"/>
                      <a:pt x="10887" y="6970"/>
                    </a:cubicBezTo>
                    <a:cubicBezTo>
                      <a:pt x="11192" y="8967"/>
                      <a:pt x="12237" y="10709"/>
                      <a:pt x="13979" y="12161"/>
                    </a:cubicBezTo>
                    <a:cubicBezTo>
                      <a:pt x="15460" y="13396"/>
                      <a:pt x="17115" y="14194"/>
                      <a:pt x="19031" y="14557"/>
                    </a:cubicBezTo>
                    <a:cubicBezTo>
                      <a:pt x="19858" y="14739"/>
                      <a:pt x="20685" y="14811"/>
                      <a:pt x="21600" y="14811"/>
                    </a:cubicBezTo>
                    <a:cubicBezTo>
                      <a:pt x="21600" y="21600"/>
                      <a:pt x="21600" y="21600"/>
                      <a:pt x="21600" y="21600"/>
                    </a:cubicBezTo>
                    <a:cubicBezTo>
                      <a:pt x="20642" y="21600"/>
                      <a:pt x="19684" y="21564"/>
                      <a:pt x="18726" y="21455"/>
                    </a:cubicBezTo>
                    <a:cubicBezTo>
                      <a:pt x="14719" y="20983"/>
                      <a:pt x="11235" y="19494"/>
                      <a:pt x="8231" y="16990"/>
                    </a:cubicBezTo>
                    <a:cubicBezTo>
                      <a:pt x="4877" y="14158"/>
                      <a:pt x="3005" y="10854"/>
                      <a:pt x="2700" y="6970"/>
                    </a:cubicBezTo>
                    <a:cubicBezTo>
                      <a:pt x="2656" y="6607"/>
                      <a:pt x="2656" y="6208"/>
                      <a:pt x="2656" y="5808"/>
                    </a:cubicBezTo>
                    <a:cubicBezTo>
                      <a:pt x="2656" y="5772"/>
                      <a:pt x="2656" y="5736"/>
                      <a:pt x="2656" y="5736"/>
                    </a:cubicBezTo>
                    <a:cubicBezTo>
                      <a:pt x="0" y="5736"/>
                      <a:pt x="0" y="5736"/>
                      <a:pt x="0" y="5736"/>
                    </a:cubicBezTo>
                    <a:cubicBezTo>
                      <a:pt x="6837" y="0"/>
                      <a:pt x="6837" y="0"/>
                      <a:pt x="6837" y="0"/>
                    </a:cubicBezTo>
                    <a:cubicBezTo>
                      <a:pt x="13631" y="5736"/>
                      <a:pt x="13631" y="5736"/>
                      <a:pt x="13631" y="5736"/>
                    </a:cubicBezTo>
                    <a:lnTo>
                      <a:pt x="10800" y="5736"/>
                    </a:lnTo>
                    <a:close/>
                  </a:path>
                </a:pathLst>
              </a:custGeom>
              <a:solidFill>
                <a:schemeClr val="tx2"/>
              </a:solidFill>
              <a:ln w="12700" cap="flat">
                <a:noFill/>
                <a:miter lim="400000"/>
              </a:ln>
              <a:effectLst/>
            </p:spPr>
            <p:txBody>
              <a:bodyPr wrap="square" lIns="27431" tIns="27431" rIns="27431" bIns="27431" numCol="1" anchor="t">
                <a:noAutofit/>
              </a:bodyPr>
              <a:lstStyle/>
              <a:p>
                <a:pPr algn="ctr" defTabSz="934720" hangingPunct="0">
                  <a:defRPr sz="5200" spc="0">
                    <a:solidFill>
                      <a:srgbClr val="FFFFFF"/>
                    </a:solidFill>
                    <a:latin typeface="Helvetica Neue Medium"/>
                    <a:ea typeface="Helvetica Neue Medium"/>
                    <a:cs typeface="Helvetica Neue Medium"/>
                    <a:sym typeface="Helvetica Neue Medium"/>
                  </a:defRPr>
                </a:pPr>
                <a:endParaRPr sz="3120" kern="0" dirty="0">
                  <a:solidFill>
                    <a:srgbClr val="FFFFFF"/>
                  </a:solidFill>
                  <a:latin typeface="Helvetica Neue Medium"/>
                  <a:sym typeface="Helvetica Neue Medium"/>
                </a:endParaRPr>
              </a:p>
            </p:txBody>
          </p:sp>
          <p:sp>
            <p:nvSpPr>
              <p:cNvPr id="6416" name="Shape"/>
              <p:cNvSpPr/>
              <p:nvPr/>
            </p:nvSpPr>
            <p:spPr>
              <a:xfrm>
                <a:off x="2280156" y="3366683"/>
                <a:ext cx="4050426" cy="3375279"/>
              </a:xfrm>
              <a:custGeom>
                <a:avLst/>
                <a:gdLst/>
                <a:ahLst/>
                <a:cxnLst>
                  <a:cxn ang="0">
                    <a:pos x="wd2" y="hd2"/>
                  </a:cxn>
                  <a:cxn ang="5400000">
                    <a:pos x="wd2" y="hd2"/>
                  </a:cxn>
                  <a:cxn ang="10800000">
                    <a:pos x="wd2" y="hd2"/>
                  </a:cxn>
                  <a:cxn ang="16200000">
                    <a:pos x="wd2" y="hd2"/>
                  </a:cxn>
                </a:cxnLst>
                <a:rect l="0" t="0" r="r" b="b"/>
                <a:pathLst>
                  <a:path w="21600" h="21600" extrusionOk="0">
                    <a:moveTo>
                      <a:pt x="14581" y="2651"/>
                    </a:moveTo>
                    <a:cubicBezTo>
                      <a:pt x="14762" y="1825"/>
                      <a:pt x="14834" y="956"/>
                      <a:pt x="14834" y="87"/>
                    </a:cubicBezTo>
                    <a:cubicBezTo>
                      <a:pt x="14834" y="43"/>
                      <a:pt x="14834" y="0"/>
                      <a:pt x="14834" y="0"/>
                    </a:cubicBezTo>
                    <a:cubicBezTo>
                      <a:pt x="21600" y="0"/>
                      <a:pt x="21600" y="0"/>
                      <a:pt x="21600" y="0"/>
                    </a:cubicBezTo>
                    <a:cubicBezTo>
                      <a:pt x="21600" y="0"/>
                      <a:pt x="21600" y="43"/>
                      <a:pt x="21600" y="87"/>
                    </a:cubicBezTo>
                    <a:cubicBezTo>
                      <a:pt x="21600" y="1043"/>
                      <a:pt x="21528" y="1999"/>
                      <a:pt x="21419" y="2955"/>
                    </a:cubicBezTo>
                    <a:cubicBezTo>
                      <a:pt x="20949" y="6954"/>
                      <a:pt x="19465" y="10474"/>
                      <a:pt x="16969" y="13473"/>
                    </a:cubicBezTo>
                    <a:cubicBezTo>
                      <a:pt x="13893" y="17167"/>
                      <a:pt x="10167" y="18992"/>
                      <a:pt x="5825" y="18992"/>
                    </a:cubicBezTo>
                    <a:cubicBezTo>
                      <a:pt x="5825" y="18992"/>
                      <a:pt x="5789" y="18992"/>
                      <a:pt x="5789" y="18992"/>
                    </a:cubicBezTo>
                    <a:cubicBezTo>
                      <a:pt x="5789" y="21600"/>
                      <a:pt x="5789" y="21600"/>
                      <a:pt x="5789" y="21600"/>
                    </a:cubicBezTo>
                    <a:cubicBezTo>
                      <a:pt x="0" y="14820"/>
                      <a:pt x="0" y="14820"/>
                      <a:pt x="0" y="14820"/>
                    </a:cubicBezTo>
                    <a:cubicBezTo>
                      <a:pt x="5789" y="8040"/>
                      <a:pt x="5789" y="8040"/>
                      <a:pt x="5789" y="8040"/>
                    </a:cubicBezTo>
                    <a:cubicBezTo>
                      <a:pt x="5789" y="10865"/>
                      <a:pt x="5789" y="10865"/>
                      <a:pt x="5789" y="10865"/>
                    </a:cubicBezTo>
                    <a:cubicBezTo>
                      <a:pt x="5789" y="10865"/>
                      <a:pt x="5825" y="10865"/>
                      <a:pt x="5825" y="10865"/>
                    </a:cubicBezTo>
                    <a:cubicBezTo>
                      <a:pt x="8322" y="10865"/>
                      <a:pt x="10420" y="9822"/>
                      <a:pt x="12193" y="7693"/>
                    </a:cubicBezTo>
                    <a:cubicBezTo>
                      <a:pt x="13423" y="6215"/>
                      <a:pt x="14219" y="4520"/>
                      <a:pt x="14581" y="2651"/>
                    </a:cubicBezTo>
                    <a:close/>
                  </a:path>
                </a:pathLst>
              </a:custGeom>
              <a:solidFill>
                <a:schemeClr val="accent2"/>
              </a:solidFill>
              <a:ln w="12700" cap="flat">
                <a:noFill/>
                <a:miter lim="400000"/>
              </a:ln>
              <a:effectLst/>
            </p:spPr>
            <p:txBody>
              <a:bodyPr wrap="square" lIns="27431" tIns="27431" rIns="27431" bIns="27431" numCol="1" anchor="t">
                <a:noAutofit/>
              </a:bodyPr>
              <a:lstStyle/>
              <a:p>
                <a:pPr algn="ctr" defTabSz="934720" hangingPunct="0">
                  <a:defRPr sz="5200" spc="0">
                    <a:solidFill>
                      <a:srgbClr val="FFFFFF"/>
                    </a:solidFill>
                    <a:latin typeface="Helvetica Neue Medium"/>
                    <a:ea typeface="Helvetica Neue Medium"/>
                    <a:cs typeface="Helvetica Neue Medium"/>
                    <a:sym typeface="Helvetica Neue Medium"/>
                  </a:defRPr>
                </a:pPr>
                <a:endParaRPr sz="3120" kern="0">
                  <a:solidFill>
                    <a:srgbClr val="FFFFFF"/>
                  </a:solidFill>
                  <a:latin typeface="Helvetica Neue Medium"/>
                  <a:sym typeface="Helvetica Neue Medium"/>
                </a:endParaRPr>
              </a:p>
            </p:txBody>
          </p:sp>
          <p:sp>
            <p:nvSpPr>
              <p:cNvPr id="6417" name="Shape"/>
              <p:cNvSpPr/>
              <p:nvPr/>
            </p:nvSpPr>
            <p:spPr>
              <a:xfrm>
                <a:off x="3365806" y="412598"/>
                <a:ext cx="3377263" cy="4054345"/>
              </a:xfrm>
              <a:custGeom>
                <a:avLst/>
                <a:gdLst/>
                <a:ahLst/>
                <a:cxnLst>
                  <a:cxn ang="0">
                    <a:pos x="wd2" y="hd2"/>
                  </a:cxn>
                  <a:cxn ang="5400000">
                    <a:pos x="wd2" y="hd2"/>
                  </a:cxn>
                  <a:cxn ang="10800000">
                    <a:pos x="wd2" y="hd2"/>
                  </a:cxn>
                  <a:cxn ang="16200000">
                    <a:pos x="wd2" y="hd2"/>
                  </a:cxn>
                </a:cxnLst>
                <a:rect l="0" t="0" r="r" b="b"/>
                <a:pathLst>
                  <a:path w="21600" h="21600" extrusionOk="0">
                    <a:moveTo>
                      <a:pt x="2906" y="181"/>
                    </a:moveTo>
                    <a:cubicBezTo>
                      <a:pt x="6896" y="651"/>
                      <a:pt x="10410" y="2135"/>
                      <a:pt x="13402" y="4667"/>
                    </a:cubicBezTo>
                    <a:cubicBezTo>
                      <a:pt x="17089" y="7707"/>
                      <a:pt x="18911" y="11397"/>
                      <a:pt x="18954" y="15739"/>
                    </a:cubicBezTo>
                    <a:cubicBezTo>
                      <a:pt x="21600" y="15739"/>
                      <a:pt x="21600" y="15739"/>
                      <a:pt x="21600" y="15739"/>
                    </a:cubicBezTo>
                    <a:cubicBezTo>
                      <a:pt x="14790" y="21600"/>
                      <a:pt x="14790" y="21600"/>
                      <a:pt x="14790" y="21600"/>
                    </a:cubicBezTo>
                    <a:cubicBezTo>
                      <a:pt x="7981" y="15739"/>
                      <a:pt x="7981" y="15739"/>
                      <a:pt x="7981" y="15739"/>
                    </a:cubicBezTo>
                    <a:cubicBezTo>
                      <a:pt x="10843" y="15739"/>
                      <a:pt x="10843" y="15739"/>
                      <a:pt x="10843" y="15739"/>
                    </a:cubicBezTo>
                    <a:cubicBezTo>
                      <a:pt x="10800" y="13278"/>
                      <a:pt x="9759" y="11180"/>
                      <a:pt x="7677" y="9443"/>
                    </a:cubicBezTo>
                    <a:cubicBezTo>
                      <a:pt x="6202" y="8213"/>
                      <a:pt x="4511" y="7417"/>
                      <a:pt x="2602" y="7019"/>
                    </a:cubicBezTo>
                    <a:cubicBezTo>
                      <a:pt x="1778" y="6874"/>
                      <a:pt x="911" y="6802"/>
                      <a:pt x="43" y="6802"/>
                    </a:cubicBezTo>
                    <a:cubicBezTo>
                      <a:pt x="43" y="6802"/>
                      <a:pt x="0" y="6802"/>
                      <a:pt x="0" y="6802"/>
                    </a:cubicBezTo>
                    <a:cubicBezTo>
                      <a:pt x="0" y="0"/>
                      <a:pt x="0" y="0"/>
                      <a:pt x="0" y="0"/>
                    </a:cubicBezTo>
                    <a:cubicBezTo>
                      <a:pt x="0" y="0"/>
                      <a:pt x="43" y="0"/>
                      <a:pt x="43" y="0"/>
                    </a:cubicBezTo>
                    <a:cubicBezTo>
                      <a:pt x="1041" y="0"/>
                      <a:pt x="1995" y="72"/>
                      <a:pt x="2906" y="181"/>
                    </a:cubicBezTo>
                    <a:close/>
                  </a:path>
                </a:pathLst>
              </a:custGeom>
              <a:solidFill>
                <a:schemeClr val="accent5"/>
              </a:solidFill>
              <a:ln w="12700" cap="flat">
                <a:noFill/>
                <a:miter lim="400000"/>
              </a:ln>
              <a:effectLst/>
            </p:spPr>
            <p:txBody>
              <a:bodyPr wrap="square" lIns="27431" tIns="27431" rIns="27431" bIns="27431" numCol="1" anchor="t">
                <a:noAutofit/>
              </a:bodyPr>
              <a:lstStyle/>
              <a:p>
                <a:pPr algn="ctr" defTabSz="934720" hangingPunct="0">
                  <a:defRPr sz="5200" spc="0">
                    <a:solidFill>
                      <a:srgbClr val="FFFFFF"/>
                    </a:solidFill>
                    <a:latin typeface="Helvetica Neue Medium"/>
                    <a:ea typeface="Helvetica Neue Medium"/>
                    <a:cs typeface="Helvetica Neue Medium"/>
                    <a:sym typeface="Helvetica Neue Medium"/>
                  </a:defRPr>
                </a:pPr>
                <a:endParaRPr sz="3120" kern="0">
                  <a:solidFill>
                    <a:srgbClr val="FFFFFF"/>
                  </a:solidFill>
                  <a:latin typeface="Helvetica Neue Medium"/>
                  <a:sym typeface="Helvetica Neue Medium"/>
                </a:endParaRPr>
              </a:p>
            </p:txBody>
          </p:sp>
          <p:sp>
            <p:nvSpPr>
              <p:cNvPr id="6418" name="Shape"/>
              <p:cNvSpPr/>
              <p:nvPr/>
            </p:nvSpPr>
            <p:spPr>
              <a:xfrm>
                <a:off x="412491" y="0"/>
                <a:ext cx="4038968" cy="3366682"/>
              </a:xfrm>
              <a:custGeom>
                <a:avLst/>
                <a:gdLst/>
                <a:ahLst/>
                <a:cxnLst>
                  <a:cxn ang="0">
                    <a:pos x="wd2" y="hd2"/>
                  </a:cxn>
                  <a:cxn ang="5400000">
                    <a:pos x="wd2" y="hd2"/>
                  </a:cxn>
                  <a:cxn ang="10800000">
                    <a:pos x="wd2" y="hd2"/>
                  </a:cxn>
                  <a:cxn ang="16200000">
                    <a:pos x="wd2" y="hd2"/>
                  </a:cxn>
                </a:cxnLst>
                <a:rect l="0" t="0" r="r" b="b"/>
                <a:pathLst>
                  <a:path w="21600" h="21600" extrusionOk="0">
                    <a:moveTo>
                      <a:pt x="3485" y="14719"/>
                    </a:moveTo>
                    <a:cubicBezTo>
                      <a:pt x="3485" y="14719"/>
                      <a:pt x="3449" y="14719"/>
                      <a:pt x="3449" y="14719"/>
                    </a:cubicBezTo>
                    <a:cubicBezTo>
                      <a:pt x="3485" y="14719"/>
                      <a:pt x="3485" y="14719"/>
                      <a:pt x="3485" y="14719"/>
                    </a:cubicBezTo>
                    <a:close/>
                    <a:moveTo>
                      <a:pt x="15792" y="0"/>
                    </a:moveTo>
                    <a:cubicBezTo>
                      <a:pt x="21600" y="6837"/>
                      <a:pt x="21600" y="6837"/>
                      <a:pt x="21600" y="6837"/>
                    </a:cubicBezTo>
                    <a:cubicBezTo>
                      <a:pt x="15792" y="13674"/>
                      <a:pt x="15792" y="13674"/>
                      <a:pt x="15792" y="13674"/>
                    </a:cubicBezTo>
                    <a:cubicBezTo>
                      <a:pt x="15792" y="10844"/>
                      <a:pt x="15792" y="10844"/>
                      <a:pt x="15792" y="10844"/>
                    </a:cubicBezTo>
                    <a:cubicBezTo>
                      <a:pt x="13323" y="10844"/>
                      <a:pt x="11217" y="11889"/>
                      <a:pt x="9439" y="14023"/>
                    </a:cubicBezTo>
                    <a:cubicBezTo>
                      <a:pt x="8241" y="15503"/>
                      <a:pt x="7406" y="17158"/>
                      <a:pt x="7043" y="19031"/>
                    </a:cubicBezTo>
                    <a:cubicBezTo>
                      <a:pt x="6897" y="19858"/>
                      <a:pt x="6789" y="20685"/>
                      <a:pt x="6789" y="21600"/>
                    </a:cubicBezTo>
                    <a:cubicBezTo>
                      <a:pt x="0" y="21600"/>
                      <a:pt x="0" y="21600"/>
                      <a:pt x="0" y="21600"/>
                    </a:cubicBezTo>
                    <a:cubicBezTo>
                      <a:pt x="0" y="20598"/>
                      <a:pt x="73" y="19640"/>
                      <a:pt x="182" y="18682"/>
                    </a:cubicBezTo>
                    <a:cubicBezTo>
                      <a:pt x="653" y="14719"/>
                      <a:pt x="2142" y="11235"/>
                      <a:pt x="4647" y="8274"/>
                    </a:cubicBezTo>
                    <a:cubicBezTo>
                      <a:pt x="7732" y="4529"/>
                      <a:pt x="11435" y="2700"/>
                      <a:pt x="15792" y="2656"/>
                    </a:cubicBezTo>
                    <a:lnTo>
                      <a:pt x="15792" y="0"/>
                    </a:lnTo>
                    <a:close/>
                  </a:path>
                </a:pathLst>
              </a:custGeom>
              <a:solidFill>
                <a:schemeClr val="accent4"/>
              </a:solidFill>
              <a:ln w="12700" cap="flat">
                <a:noFill/>
                <a:miter lim="400000"/>
              </a:ln>
              <a:effectLst/>
            </p:spPr>
            <p:txBody>
              <a:bodyPr wrap="square" lIns="27431" tIns="27431" rIns="27431" bIns="27431" numCol="1" anchor="t">
                <a:noAutofit/>
              </a:bodyPr>
              <a:lstStyle/>
              <a:p>
                <a:pPr algn="ctr" defTabSz="495300" hangingPunct="0">
                  <a:defRPr sz="3200" spc="0">
                    <a:solidFill>
                      <a:srgbClr val="FFFFFF"/>
                    </a:solidFill>
                    <a:latin typeface="Helvetica Light"/>
                    <a:ea typeface="Helvetica Light"/>
                    <a:cs typeface="Helvetica Light"/>
                    <a:sym typeface="Helvetica Light"/>
                  </a:defRPr>
                </a:pPr>
                <a:endParaRPr sz="1920" kern="0">
                  <a:solidFill>
                    <a:srgbClr val="FFFFFF"/>
                  </a:solidFill>
                  <a:latin typeface="Helvetica Light"/>
                  <a:sym typeface="Helvetica Light"/>
                </a:endParaRPr>
              </a:p>
            </p:txBody>
          </p:sp>
          <p:sp>
            <p:nvSpPr>
              <p:cNvPr id="6419" name="Shape"/>
              <p:cNvSpPr/>
              <p:nvPr/>
            </p:nvSpPr>
            <p:spPr>
              <a:xfrm>
                <a:off x="0" y="2312140"/>
                <a:ext cx="2122607" cy="1070475"/>
              </a:xfrm>
              <a:custGeom>
                <a:avLst/>
                <a:gdLst/>
                <a:ahLst/>
                <a:cxnLst>
                  <a:cxn ang="0">
                    <a:pos x="wd2" y="hd2"/>
                  </a:cxn>
                  <a:cxn ang="5400000">
                    <a:pos x="wd2" y="hd2"/>
                  </a:cxn>
                  <a:cxn ang="10800000">
                    <a:pos x="wd2" y="hd2"/>
                  </a:cxn>
                  <a:cxn ang="16200000">
                    <a:pos x="wd2" y="hd2"/>
                  </a:cxn>
                </a:cxnLst>
                <a:rect l="0" t="0" r="r" b="b"/>
                <a:pathLst>
                  <a:path w="21600" h="21600" extrusionOk="0">
                    <a:moveTo>
                      <a:pt x="526" y="21600"/>
                    </a:moveTo>
                    <a:cubicBezTo>
                      <a:pt x="351" y="21600"/>
                      <a:pt x="175" y="21600"/>
                      <a:pt x="0" y="21600"/>
                    </a:cubicBezTo>
                    <a:cubicBezTo>
                      <a:pt x="5417" y="10800"/>
                      <a:pt x="8126" y="5400"/>
                      <a:pt x="9480" y="2700"/>
                    </a:cubicBezTo>
                    <a:cubicBezTo>
                      <a:pt x="10835" y="0"/>
                      <a:pt x="10835" y="0"/>
                      <a:pt x="10835" y="0"/>
                    </a:cubicBezTo>
                    <a:cubicBezTo>
                      <a:pt x="16217" y="10800"/>
                      <a:pt x="18909" y="16200"/>
                      <a:pt x="20254" y="18900"/>
                    </a:cubicBezTo>
                    <a:cubicBezTo>
                      <a:pt x="21600" y="21600"/>
                      <a:pt x="21600" y="21600"/>
                      <a:pt x="21600" y="21600"/>
                    </a:cubicBezTo>
                    <a:cubicBezTo>
                      <a:pt x="14575" y="21600"/>
                      <a:pt x="7551" y="21600"/>
                      <a:pt x="526" y="21600"/>
                    </a:cubicBezTo>
                    <a:close/>
                  </a:path>
                </a:pathLst>
              </a:custGeom>
              <a:solidFill>
                <a:schemeClr val="tx2"/>
              </a:solidFill>
              <a:ln w="12700" cap="flat">
                <a:noFill/>
                <a:miter lim="400000"/>
              </a:ln>
              <a:effectLst/>
            </p:spPr>
            <p:txBody>
              <a:bodyPr wrap="square" lIns="27431" tIns="27431" rIns="27431" bIns="27431" numCol="1" anchor="t">
                <a:noAutofit/>
              </a:bodyPr>
              <a:lstStyle/>
              <a:p>
                <a:pPr algn="ctr" defTabSz="934720" hangingPunct="0">
                  <a:defRPr sz="5200" spc="0">
                    <a:solidFill>
                      <a:srgbClr val="FFFFFF"/>
                    </a:solidFill>
                    <a:latin typeface="Helvetica Neue Medium"/>
                    <a:ea typeface="Helvetica Neue Medium"/>
                    <a:cs typeface="Helvetica Neue Medium"/>
                    <a:sym typeface="Helvetica Neue Medium"/>
                  </a:defRPr>
                </a:pPr>
                <a:endParaRPr sz="3120" kern="0">
                  <a:solidFill>
                    <a:srgbClr val="FFFFFF"/>
                  </a:solidFill>
                  <a:latin typeface="Helvetica Neue Medium"/>
                  <a:sym typeface="Helvetica Neue Medium"/>
                </a:endParaRPr>
              </a:p>
            </p:txBody>
          </p:sp>
          <p:sp>
            <p:nvSpPr>
              <p:cNvPr id="6420" name="Circle"/>
              <p:cNvSpPr/>
              <p:nvPr/>
            </p:nvSpPr>
            <p:spPr>
              <a:xfrm>
                <a:off x="1451558" y="1451004"/>
                <a:ext cx="3839954" cy="3839954"/>
              </a:xfrm>
              <a:prstGeom prst="ellipse">
                <a:avLst/>
              </a:prstGeom>
              <a:solidFill>
                <a:srgbClr val="FFFFFF"/>
              </a:solidFill>
              <a:ln w="12700" cap="flat">
                <a:noFill/>
                <a:miter lim="400000"/>
              </a:ln>
              <a:effectLst>
                <a:outerShdw blurRad="1270000" dist="635000" dir="3600000" rotWithShape="0">
                  <a:srgbClr val="000000">
                    <a:alpha val="25000"/>
                  </a:srgbClr>
                </a:outerShdw>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grpSp>
        <p:grpSp>
          <p:nvGrpSpPr>
            <p:cNvPr id="6425" name="Group"/>
            <p:cNvGrpSpPr/>
            <p:nvPr/>
          </p:nvGrpSpPr>
          <p:grpSpPr>
            <a:xfrm>
              <a:off x="1198153" y="2404308"/>
              <a:ext cx="4346762" cy="1851881"/>
              <a:chOff x="0" y="384048"/>
              <a:chExt cx="4346760" cy="1851880"/>
            </a:xfrm>
          </p:grpSpPr>
          <p:sp>
            <p:nvSpPr>
              <p:cNvPr id="6422" name="Shape"/>
              <p:cNvSpPr/>
              <p:nvPr/>
            </p:nvSpPr>
            <p:spPr>
              <a:xfrm>
                <a:off x="1579534" y="384048"/>
                <a:ext cx="1202892" cy="10567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6772"/>
                      <a:pt x="21165" y="16324"/>
                    </a:cubicBezTo>
                    <a:cubicBezTo>
                      <a:pt x="20818" y="15876"/>
                      <a:pt x="20079" y="15030"/>
                      <a:pt x="18471" y="14582"/>
                    </a:cubicBezTo>
                    <a:cubicBezTo>
                      <a:pt x="16950" y="13687"/>
                      <a:pt x="16167" y="12791"/>
                      <a:pt x="16167" y="11497"/>
                    </a:cubicBezTo>
                    <a:cubicBezTo>
                      <a:pt x="16167" y="10601"/>
                      <a:pt x="16950" y="11049"/>
                      <a:pt x="16950" y="9755"/>
                    </a:cubicBezTo>
                    <a:cubicBezTo>
                      <a:pt x="16950" y="8859"/>
                      <a:pt x="17732" y="9755"/>
                      <a:pt x="17732" y="7913"/>
                    </a:cubicBezTo>
                    <a:cubicBezTo>
                      <a:pt x="17732" y="7515"/>
                      <a:pt x="17341" y="7515"/>
                      <a:pt x="17341" y="7515"/>
                    </a:cubicBezTo>
                    <a:cubicBezTo>
                      <a:pt x="17341" y="7515"/>
                      <a:pt x="17732" y="6619"/>
                      <a:pt x="17732" y="5724"/>
                    </a:cubicBezTo>
                    <a:cubicBezTo>
                      <a:pt x="17732" y="4877"/>
                      <a:pt x="17341" y="3086"/>
                      <a:pt x="15037" y="3086"/>
                    </a:cubicBezTo>
                    <a:cubicBezTo>
                      <a:pt x="12734" y="3086"/>
                      <a:pt x="12343" y="4877"/>
                      <a:pt x="12343" y="5724"/>
                    </a:cubicBezTo>
                    <a:cubicBezTo>
                      <a:pt x="12343" y="6619"/>
                      <a:pt x="12734" y="7515"/>
                      <a:pt x="12734" y="7515"/>
                    </a:cubicBezTo>
                    <a:cubicBezTo>
                      <a:pt x="12734" y="7515"/>
                      <a:pt x="12343" y="7515"/>
                      <a:pt x="12343" y="7913"/>
                    </a:cubicBezTo>
                    <a:cubicBezTo>
                      <a:pt x="12343" y="9755"/>
                      <a:pt x="12734" y="8859"/>
                      <a:pt x="13125" y="9755"/>
                    </a:cubicBezTo>
                    <a:cubicBezTo>
                      <a:pt x="13125" y="11049"/>
                      <a:pt x="13516" y="10601"/>
                      <a:pt x="13516" y="11497"/>
                    </a:cubicBezTo>
                    <a:cubicBezTo>
                      <a:pt x="13516" y="12393"/>
                      <a:pt x="13516" y="13239"/>
                      <a:pt x="12734" y="13687"/>
                    </a:cubicBezTo>
                    <a:cubicBezTo>
                      <a:pt x="16167" y="15876"/>
                      <a:pt x="16559" y="15876"/>
                      <a:pt x="16559" y="18116"/>
                    </a:cubicBezTo>
                    <a:cubicBezTo>
                      <a:pt x="16559" y="21600"/>
                      <a:pt x="16559" y="21600"/>
                      <a:pt x="16559" y="21600"/>
                    </a:cubicBezTo>
                    <a:lnTo>
                      <a:pt x="21600" y="21600"/>
                    </a:lnTo>
                    <a:close/>
                    <a:moveTo>
                      <a:pt x="11213" y="15030"/>
                    </a:moveTo>
                    <a:cubicBezTo>
                      <a:pt x="8866" y="14135"/>
                      <a:pt x="8127" y="13239"/>
                      <a:pt x="8127" y="11497"/>
                    </a:cubicBezTo>
                    <a:cubicBezTo>
                      <a:pt x="8127" y="10153"/>
                      <a:pt x="8866" y="10601"/>
                      <a:pt x="9257" y="8361"/>
                    </a:cubicBezTo>
                    <a:cubicBezTo>
                      <a:pt x="9257" y="7913"/>
                      <a:pt x="10039" y="8361"/>
                      <a:pt x="10039" y="6619"/>
                    </a:cubicBezTo>
                    <a:cubicBezTo>
                      <a:pt x="10039" y="5724"/>
                      <a:pt x="9648" y="5724"/>
                      <a:pt x="9648" y="5724"/>
                    </a:cubicBezTo>
                    <a:cubicBezTo>
                      <a:pt x="9648" y="5724"/>
                      <a:pt x="9648" y="4429"/>
                      <a:pt x="10039" y="3534"/>
                    </a:cubicBezTo>
                    <a:cubicBezTo>
                      <a:pt x="10039" y="2638"/>
                      <a:pt x="9257" y="0"/>
                      <a:pt x="6563" y="0"/>
                    </a:cubicBezTo>
                    <a:cubicBezTo>
                      <a:pt x="3477" y="0"/>
                      <a:pt x="3086" y="2638"/>
                      <a:pt x="3086" y="3534"/>
                    </a:cubicBezTo>
                    <a:cubicBezTo>
                      <a:pt x="3086" y="4429"/>
                      <a:pt x="3086" y="5724"/>
                      <a:pt x="3086" y="5724"/>
                    </a:cubicBezTo>
                    <a:cubicBezTo>
                      <a:pt x="3086" y="5724"/>
                      <a:pt x="3086" y="5724"/>
                      <a:pt x="3086" y="6619"/>
                    </a:cubicBezTo>
                    <a:cubicBezTo>
                      <a:pt x="3086" y="8361"/>
                      <a:pt x="3477" y="7913"/>
                      <a:pt x="3868" y="8361"/>
                    </a:cubicBezTo>
                    <a:cubicBezTo>
                      <a:pt x="3868" y="10601"/>
                      <a:pt x="4650" y="10153"/>
                      <a:pt x="4650" y="11497"/>
                    </a:cubicBezTo>
                    <a:cubicBezTo>
                      <a:pt x="4650" y="13239"/>
                      <a:pt x="3868" y="14135"/>
                      <a:pt x="1956" y="15030"/>
                    </a:cubicBezTo>
                    <a:cubicBezTo>
                      <a:pt x="1173" y="15429"/>
                      <a:pt x="0" y="15876"/>
                      <a:pt x="0" y="17220"/>
                    </a:cubicBezTo>
                    <a:cubicBezTo>
                      <a:pt x="0" y="21600"/>
                      <a:pt x="0" y="21600"/>
                      <a:pt x="0" y="21600"/>
                    </a:cubicBezTo>
                    <a:cubicBezTo>
                      <a:pt x="15037" y="21600"/>
                      <a:pt x="15037" y="21600"/>
                      <a:pt x="15037" y="21600"/>
                    </a:cubicBezTo>
                    <a:cubicBezTo>
                      <a:pt x="15037" y="21600"/>
                      <a:pt x="15037" y="18962"/>
                      <a:pt x="15037" y="18116"/>
                    </a:cubicBezTo>
                    <a:cubicBezTo>
                      <a:pt x="15037" y="17220"/>
                      <a:pt x="13125" y="16324"/>
                      <a:pt x="11213" y="15030"/>
                    </a:cubicBezTo>
                    <a:close/>
                  </a:path>
                </a:pathLst>
              </a:custGeom>
              <a:solidFill>
                <a:srgbClr val="454546"/>
              </a:solidFill>
              <a:ln w="12700" cap="flat">
                <a:noFill/>
                <a:miter lim="400000"/>
              </a:ln>
              <a:effectLst/>
            </p:spPr>
            <p:txBody>
              <a:bodyPr wrap="square" lIns="30480" tIns="30480" rIns="30480" bIns="3048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6423" name="832.524"/>
              <p:cNvSpPr txBox="1"/>
              <p:nvPr/>
            </p:nvSpPr>
            <p:spPr>
              <a:xfrm>
                <a:off x="0" y="1440839"/>
                <a:ext cx="4346760"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gn="ctr">
                  <a:lnSpc>
                    <a:spcPct val="90000"/>
                  </a:lnSpc>
                  <a:defRPr sz="5000" spc="0">
                    <a:latin typeface="+mn-lt"/>
                    <a:ea typeface="+mn-ea"/>
                    <a:cs typeface="+mn-cs"/>
                    <a:sym typeface="Montserrat Bold"/>
                  </a:defRPr>
                </a:lvl1pPr>
              </a:lstStyle>
              <a:p>
                <a:pPr defTabSz="495300" hangingPunct="0"/>
                <a:r>
                  <a:rPr lang="en-US" sz="3000" kern="0" dirty="0">
                    <a:solidFill>
                      <a:srgbClr val="454546"/>
                    </a:solidFill>
                    <a:latin typeface="Montserrat Bold"/>
                  </a:rPr>
                  <a:t>Plan</a:t>
                </a:r>
                <a:endParaRPr sz="3000" kern="0" dirty="0">
                  <a:solidFill>
                    <a:srgbClr val="454546"/>
                  </a:solidFill>
                  <a:latin typeface="Montserrat Bold"/>
                </a:endParaRPr>
              </a:p>
            </p:txBody>
          </p:sp>
        </p:grpSp>
      </p:grpSp>
      <p:sp>
        <p:nvSpPr>
          <p:cNvPr id="2" name="TextBox 1">
            <a:extLst>
              <a:ext uri="{FF2B5EF4-FFF2-40B4-BE49-F238E27FC236}">
                <a16:creationId xmlns:a16="http://schemas.microsoft.com/office/drawing/2014/main" id="{FE06B781-482F-E9FC-27DF-50B2A4909ED5}"/>
              </a:ext>
            </a:extLst>
          </p:cNvPr>
          <p:cNvSpPr txBox="1"/>
          <p:nvPr/>
        </p:nvSpPr>
        <p:spPr>
          <a:xfrm>
            <a:off x="11876314" y="7511058"/>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6397"/>
                                        </p:tgtEl>
                                        <p:attrNameLst>
                                          <p:attrName>style.visibility</p:attrName>
                                        </p:attrNameLst>
                                      </p:cBhvr>
                                      <p:to>
                                        <p:strVal val="visible"/>
                                      </p:to>
                                    </p:set>
                                    <p:anim calcmode="lin" valueType="num">
                                      <p:cBhvr>
                                        <p:cTn id="7" dur="1000" fill="hold"/>
                                        <p:tgtEl>
                                          <p:spTgt spid="6397"/>
                                        </p:tgtEl>
                                        <p:attrNameLst>
                                          <p:attrName>ppt_x</p:attrName>
                                        </p:attrNameLst>
                                      </p:cBhvr>
                                      <p:tavLst>
                                        <p:tav tm="0">
                                          <p:val>
                                            <p:strVal val="#ppt_x"/>
                                          </p:val>
                                        </p:tav>
                                        <p:tav tm="100000">
                                          <p:val>
                                            <p:strVal val="#ppt_x"/>
                                          </p:val>
                                        </p:tav>
                                      </p:tavLst>
                                    </p:anim>
                                    <p:anim calcmode="lin" valueType="num">
                                      <p:cBhvr>
                                        <p:cTn id="8" dur="1000" fill="hold"/>
                                        <p:tgtEl>
                                          <p:spTgt spid="6397"/>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6398"/>
                                        </p:tgtEl>
                                        <p:attrNameLst>
                                          <p:attrName>style.visibility</p:attrName>
                                        </p:attrNameLst>
                                      </p:cBhvr>
                                      <p:to>
                                        <p:strVal val="visible"/>
                                      </p:to>
                                    </p:set>
                                    <p:anim calcmode="lin" valueType="num">
                                      <p:cBhvr>
                                        <p:cTn id="11" dur="1000" fill="hold"/>
                                        <p:tgtEl>
                                          <p:spTgt spid="6398"/>
                                        </p:tgtEl>
                                        <p:attrNameLst>
                                          <p:attrName>ppt_x</p:attrName>
                                        </p:attrNameLst>
                                      </p:cBhvr>
                                      <p:tavLst>
                                        <p:tav tm="0">
                                          <p:val>
                                            <p:strVal val="1+#ppt_w/2"/>
                                          </p:val>
                                        </p:tav>
                                        <p:tav tm="100000">
                                          <p:val>
                                            <p:strVal val="#ppt_x"/>
                                          </p:val>
                                        </p:tav>
                                      </p:tavLst>
                                    </p:anim>
                                    <p:anim calcmode="lin" valueType="num">
                                      <p:cBhvr>
                                        <p:cTn id="12" dur="1000" fill="hold"/>
                                        <p:tgtEl>
                                          <p:spTgt spid="6398"/>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1000"/>
                                  </p:stCondLst>
                                  <p:iterate>
                                    <p:tmAbs val="0"/>
                                  </p:iterate>
                                  <p:childTnLst>
                                    <p:set>
                                      <p:cBhvr>
                                        <p:cTn id="14" fill="hold"/>
                                        <p:tgtEl>
                                          <p:spTgt spid="6402"/>
                                        </p:tgtEl>
                                        <p:attrNameLst>
                                          <p:attrName>style.visibility</p:attrName>
                                        </p:attrNameLst>
                                      </p:cBhvr>
                                      <p:to>
                                        <p:strVal val="visible"/>
                                      </p:to>
                                    </p:set>
                                    <p:anim calcmode="lin" valueType="num">
                                      <p:cBhvr>
                                        <p:cTn id="15" dur="1000" fill="hold"/>
                                        <p:tgtEl>
                                          <p:spTgt spid="6402"/>
                                        </p:tgtEl>
                                        <p:attrNameLst>
                                          <p:attrName>ppt_x</p:attrName>
                                        </p:attrNameLst>
                                      </p:cBhvr>
                                      <p:tavLst>
                                        <p:tav tm="0">
                                          <p:val>
                                            <p:strVal val="#ppt_x"/>
                                          </p:val>
                                        </p:tav>
                                        <p:tav tm="100000">
                                          <p:val>
                                            <p:strVal val="#ppt_x"/>
                                          </p:val>
                                        </p:tav>
                                      </p:tavLst>
                                    </p:anim>
                                    <p:anim calcmode="lin" valueType="num">
                                      <p:cBhvr>
                                        <p:cTn id="16" dur="1000" fill="hold"/>
                                        <p:tgtEl>
                                          <p:spTgt spid="6402"/>
                                        </p:tgtEl>
                                        <p:attrNameLst>
                                          <p:attrName>ppt_y</p:attrName>
                                        </p:attrNameLst>
                                      </p:cBhvr>
                                      <p:tavLst>
                                        <p:tav tm="0">
                                          <p:val>
                                            <p:strVal val="0-#ppt_h/2"/>
                                          </p:val>
                                        </p:tav>
                                        <p:tav tm="100000">
                                          <p:val>
                                            <p:strVal val="#ppt_y"/>
                                          </p:val>
                                        </p:tav>
                                      </p:tavLst>
                                    </p:anim>
                                  </p:childTnLst>
                                </p:cTn>
                              </p:par>
                              <p:par>
                                <p:cTn id="17" presetID="10" presetClass="entr" accel="50000" decel="50000" fill="hold" grpId="0" nodeType="withEffect">
                                  <p:stCondLst>
                                    <p:cond delay="1500"/>
                                  </p:stCondLst>
                                  <p:iterate>
                                    <p:tmAbs val="0"/>
                                  </p:iterate>
                                  <p:childTnLst>
                                    <p:set>
                                      <p:cBhvr>
                                        <p:cTn id="18" fill="hold"/>
                                        <p:tgtEl>
                                          <p:spTgt spid="6426"/>
                                        </p:tgtEl>
                                        <p:attrNameLst>
                                          <p:attrName>style.visibility</p:attrName>
                                        </p:attrNameLst>
                                      </p:cBhvr>
                                      <p:to>
                                        <p:strVal val="visible"/>
                                      </p:to>
                                    </p:set>
                                    <p:animEffect transition="in" filter="fade">
                                      <p:cBhvr>
                                        <p:cTn id="19" dur="1000"/>
                                        <p:tgtEl>
                                          <p:spTgt spid="6426"/>
                                        </p:tgtEl>
                                      </p:cBhvr>
                                    </p:animEffect>
                                  </p:childTnLst>
                                </p:cTn>
                              </p:par>
                              <p:par>
                                <p:cTn id="20" presetID="2" presetClass="entr" presetSubtype="1" accel="50000" decel="50000" fill="hold" grpId="0" nodeType="withEffect">
                                  <p:stCondLst>
                                    <p:cond delay="2000"/>
                                  </p:stCondLst>
                                  <p:iterate>
                                    <p:tmAbs val="0"/>
                                  </p:iterate>
                                  <p:childTnLst>
                                    <p:set>
                                      <p:cBhvr>
                                        <p:cTn id="21" fill="hold"/>
                                        <p:tgtEl>
                                          <p:spTgt spid="6411"/>
                                        </p:tgtEl>
                                        <p:attrNameLst>
                                          <p:attrName>style.visibility</p:attrName>
                                        </p:attrNameLst>
                                      </p:cBhvr>
                                      <p:to>
                                        <p:strVal val="visible"/>
                                      </p:to>
                                    </p:set>
                                    <p:anim calcmode="lin" valueType="num">
                                      <p:cBhvr>
                                        <p:cTn id="22" dur="1000" fill="hold"/>
                                        <p:tgtEl>
                                          <p:spTgt spid="6411"/>
                                        </p:tgtEl>
                                        <p:attrNameLst>
                                          <p:attrName>ppt_x</p:attrName>
                                        </p:attrNameLst>
                                      </p:cBhvr>
                                      <p:tavLst>
                                        <p:tav tm="0">
                                          <p:val>
                                            <p:strVal val="#ppt_x"/>
                                          </p:val>
                                        </p:tav>
                                        <p:tav tm="100000">
                                          <p:val>
                                            <p:strVal val="#ppt_x"/>
                                          </p:val>
                                        </p:tav>
                                      </p:tavLst>
                                    </p:anim>
                                    <p:anim calcmode="lin" valueType="num">
                                      <p:cBhvr>
                                        <p:cTn id="23" dur="1000" fill="hold"/>
                                        <p:tgtEl>
                                          <p:spTgt spid="6411"/>
                                        </p:tgtEl>
                                        <p:attrNameLst>
                                          <p:attrName>ppt_y</p:attrName>
                                        </p:attrNameLst>
                                      </p:cBhvr>
                                      <p:tavLst>
                                        <p:tav tm="0">
                                          <p:val>
                                            <p:strVal val="0-#ppt_h/2"/>
                                          </p:val>
                                        </p:tav>
                                        <p:tav tm="100000">
                                          <p:val>
                                            <p:strVal val="#ppt_y"/>
                                          </p:val>
                                        </p:tav>
                                      </p:tavLst>
                                    </p:anim>
                                  </p:childTnLst>
                                </p:cTn>
                              </p:par>
                              <p:par>
                                <p:cTn id="24" presetID="2" presetClass="entr" presetSubtype="1" accel="50000" decel="50000" fill="hold" grpId="0" nodeType="withEffect">
                                  <p:stCondLst>
                                    <p:cond delay="2500"/>
                                  </p:stCondLst>
                                  <p:iterate>
                                    <p:tmAbs val="0"/>
                                  </p:iterate>
                                  <p:childTnLst>
                                    <p:set>
                                      <p:cBhvr>
                                        <p:cTn id="25" fill="hold"/>
                                        <p:tgtEl>
                                          <p:spTgt spid="6405"/>
                                        </p:tgtEl>
                                        <p:attrNameLst>
                                          <p:attrName>style.visibility</p:attrName>
                                        </p:attrNameLst>
                                      </p:cBhvr>
                                      <p:to>
                                        <p:strVal val="visible"/>
                                      </p:to>
                                    </p:set>
                                    <p:anim calcmode="lin" valueType="num">
                                      <p:cBhvr>
                                        <p:cTn id="26" dur="1000" fill="hold"/>
                                        <p:tgtEl>
                                          <p:spTgt spid="6405"/>
                                        </p:tgtEl>
                                        <p:attrNameLst>
                                          <p:attrName>ppt_x</p:attrName>
                                        </p:attrNameLst>
                                      </p:cBhvr>
                                      <p:tavLst>
                                        <p:tav tm="0">
                                          <p:val>
                                            <p:strVal val="#ppt_x"/>
                                          </p:val>
                                        </p:tav>
                                        <p:tav tm="100000">
                                          <p:val>
                                            <p:strVal val="#ppt_x"/>
                                          </p:val>
                                        </p:tav>
                                      </p:tavLst>
                                    </p:anim>
                                    <p:anim calcmode="lin" valueType="num">
                                      <p:cBhvr>
                                        <p:cTn id="27" dur="1000" fill="hold"/>
                                        <p:tgtEl>
                                          <p:spTgt spid="6405"/>
                                        </p:tgtEl>
                                        <p:attrNameLst>
                                          <p:attrName>ppt_y</p:attrName>
                                        </p:attrNameLst>
                                      </p:cBhvr>
                                      <p:tavLst>
                                        <p:tav tm="0">
                                          <p:val>
                                            <p:strVal val="0-#ppt_h/2"/>
                                          </p:val>
                                        </p:tav>
                                        <p:tav tm="100000">
                                          <p:val>
                                            <p:strVal val="#ppt_y"/>
                                          </p:val>
                                        </p:tav>
                                      </p:tavLst>
                                    </p:anim>
                                  </p:childTnLst>
                                </p:cTn>
                              </p:par>
                              <p:par>
                                <p:cTn id="28" presetID="2" presetClass="entr" presetSubtype="4" accel="50000" decel="50000" fill="hold" grpId="0" nodeType="withEffect">
                                  <p:stCondLst>
                                    <p:cond delay="3000"/>
                                  </p:stCondLst>
                                  <p:iterate>
                                    <p:tmAbs val="0"/>
                                  </p:iterate>
                                  <p:childTnLst>
                                    <p:set>
                                      <p:cBhvr>
                                        <p:cTn id="29" fill="hold"/>
                                        <p:tgtEl>
                                          <p:spTgt spid="6414"/>
                                        </p:tgtEl>
                                        <p:attrNameLst>
                                          <p:attrName>style.visibility</p:attrName>
                                        </p:attrNameLst>
                                      </p:cBhvr>
                                      <p:to>
                                        <p:strVal val="visible"/>
                                      </p:to>
                                    </p:set>
                                    <p:anim calcmode="lin" valueType="num">
                                      <p:cBhvr>
                                        <p:cTn id="30" dur="1000" fill="hold"/>
                                        <p:tgtEl>
                                          <p:spTgt spid="6414"/>
                                        </p:tgtEl>
                                        <p:attrNameLst>
                                          <p:attrName>ppt_x</p:attrName>
                                        </p:attrNameLst>
                                      </p:cBhvr>
                                      <p:tavLst>
                                        <p:tav tm="0">
                                          <p:val>
                                            <p:strVal val="#ppt_x"/>
                                          </p:val>
                                        </p:tav>
                                        <p:tav tm="100000">
                                          <p:val>
                                            <p:strVal val="#ppt_x"/>
                                          </p:val>
                                        </p:tav>
                                      </p:tavLst>
                                    </p:anim>
                                    <p:anim calcmode="lin" valueType="num">
                                      <p:cBhvr>
                                        <p:cTn id="31" dur="1000" fill="hold"/>
                                        <p:tgtEl>
                                          <p:spTgt spid="6414"/>
                                        </p:tgtEl>
                                        <p:attrNameLst>
                                          <p:attrName>ppt_y</p:attrName>
                                        </p:attrNameLst>
                                      </p:cBhvr>
                                      <p:tavLst>
                                        <p:tav tm="0">
                                          <p:val>
                                            <p:strVal val="1+#ppt_h/2"/>
                                          </p:val>
                                        </p:tav>
                                        <p:tav tm="100000">
                                          <p:val>
                                            <p:strVal val="#ppt_y"/>
                                          </p:val>
                                        </p:tav>
                                      </p:tavLst>
                                    </p:anim>
                                  </p:childTnLst>
                                </p:cTn>
                              </p:par>
                              <p:par>
                                <p:cTn id="32" presetID="2" presetClass="entr" presetSubtype="4" accel="50000" decel="50000" fill="hold" grpId="0" nodeType="withEffect">
                                  <p:stCondLst>
                                    <p:cond delay="3500"/>
                                  </p:stCondLst>
                                  <p:iterate>
                                    <p:tmAbs val="0"/>
                                  </p:iterate>
                                  <p:childTnLst>
                                    <p:set>
                                      <p:cBhvr>
                                        <p:cTn id="33" fill="hold"/>
                                        <p:tgtEl>
                                          <p:spTgt spid="6408"/>
                                        </p:tgtEl>
                                        <p:attrNameLst>
                                          <p:attrName>style.visibility</p:attrName>
                                        </p:attrNameLst>
                                      </p:cBhvr>
                                      <p:to>
                                        <p:strVal val="visible"/>
                                      </p:to>
                                    </p:set>
                                    <p:anim calcmode="lin" valueType="num">
                                      <p:cBhvr>
                                        <p:cTn id="34" dur="1000" fill="hold"/>
                                        <p:tgtEl>
                                          <p:spTgt spid="6408"/>
                                        </p:tgtEl>
                                        <p:attrNameLst>
                                          <p:attrName>ppt_x</p:attrName>
                                        </p:attrNameLst>
                                      </p:cBhvr>
                                      <p:tavLst>
                                        <p:tav tm="0">
                                          <p:val>
                                            <p:strVal val="#ppt_x"/>
                                          </p:val>
                                        </p:tav>
                                        <p:tav tm="100000">
                                          <p:val>
                                            <p:strVal val="#ppt_x"/>
                                          </p:val>
                                        </p:tav>
                                      </p:tavLst>
                                    </p:anim>
                                    <p:anim calcmode="lin" valueType="num">
                                      <p:cBhvr>
                                        <p:cTn id="35" dur="1000" fill="hold"/>
                                        <p:tgtEl>
                                          <p:spTgt spid="64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7" grpId="0" animBg="1" advAuto="0"/>
      <p:bldP spid="6398" grpId="0" animBg="1" advAuto="0"/>
      <p:bldP spid="6402" grpId="0" animBg="1" advAuto="0"/>
      <p:bldP spid="6405" grpId="0" animBg="1" advAuto="0"/>
      <p:bldP spid="6408" grpId="0" animBg="1" advAuto="0"/>
      <p:bldP spid="6411" grpId="0" animBg="1" advAuto="0"/>
      <p:bldP spid="6414" grpId="0" animBg="1" advAuto="0"/>
      <p:bldP spid="6426"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various business signs&#10;&#10;AI-generated content may be incorrect.">
            <a:extLst>
              <a:ext uri="{FF2B5EF4-FFF2-40B4-BE49-F238E27FC236}">
                <a16:creationId xmlns:a16="http://schemas.microsoft.com/office/drawing/2014/main" id="{655E15D5-1E02-11C6-52F4-B8911DB95289}"/>
              </a:ext>
            </a:extLst>
          </p:cNvPr>
          <p:cNvPicPr>
            <a:picLocks noChangeAspect="1"/>
          </p:cNvPicPr>
          <p:nvPr/>
        </p:nvPicPr>
        <p:blipFill>
          <a:blip r:embed="rId3"/>
          <a:srcRect b="15730"/>
          <a:stretch>
            <a:fillRect/>
          </a:stretch>
        </p:blipFill>
        <p:spPr>
          <a:xfrm>
            <a:off x="20" y="10"/>
            <a:ext cx="14630380" cy="8229590"/>
          </a:xfrm>
          <a:prstGeom prst="rect">
            <a:avLst/>
          </a:prstGeom>
          <a:noFill/>
        </p:spPr>
      </p:pic>
    </p:spTree>
    <p:extLst>
      <p:ext uri="{BB962C8B-B14F-4D97-AF65-F5344CB8AC3E}">
        <p14:creationId xmlns:p14="http://schemas.microsoft.com/office/powerpoint/2010/main" val="158278758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0" name="Let’s get in touch with us"/>
          <p:cNvSpPr txBox="1"/>
          <p:nvPr/>
        </p:nvSpPr>
        <p:spPr>
          <a:xfrm>
            <a:off x="1346387" y="2810046"/>
            <a:ext cx="6186906" cy="809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a:spAutoFit/>
          </a:bodyPr>
          <a:lstStyle/>
          <a:p>
            <a:pPr>
              <a:lnSpc>
                <a:spcPct val="90000"/>
              </a:lnSpc>
              <a:defRPr sz="9000" spc="0">
                <a:latin typeface="+mn-lt"/>
                <a:ea typeface="+mn-ea"/>
                <a:cs typeface="+mn-cs"/>
                <a:sym typeface="Montserrat Bold"/>
              </a:defRPr>
            </a:pPr>
            <a:r>
              <a:rPr lang="en-US" sz="5400" dirty="0"/>
              <a:t>Get </a:t>
            </a:r>
            <a:r>
              <a:rPr sz="5400" dirty="0"/>
              <a:t>in touch </a:t>
            </a:r>
            <a:r>
              <a:rPr sz="5400" dirty="0">
                <a:solidFill>
                  <a:srgbClr val="D5D5D5"/>
                </a:solidFill>
              </a:rPr>
              <a:t>with us</a:t>
            </a:r>
          </a:p>
        </p:txBody>
      </p:sp>
      <p:grpSp>
        <p:nvGrpSpPr>
          <p:cNvPr id="13007" name="Group"/>
          <p:cNvGrpSpPr/>
          <p:nvPr/>
        </p:nvGrpSpPr>
        <p:grpSpPr>
          <a:xfrm>
            <a:off x="854896" y="4967920"/>
            <a:ext cx="5822106" cy="386581"/>
            <a:chOff x="-1" y="-1"/>
            <a:chExt cx="9703506" cy="644298"/>
          </a:xfrm>
        </p:grpSpPr>
        <p:sp>
          <p:nvSpPr>
            <p:cNvPr id="13005" name="Shape"/>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22861" tIns="22861" rIns="22861" bIns="22861"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sp>
          <p:nvSpPr>
            <p:cNvPr id="13006" name="Input Your email"/>
            <p:cNvSpPr/>
            <p:nvPr/>
          </p:nvSpPr>
          <p:spPr>
            <a:xfrm>
              <a:off x="1330883" y="80849"/>
              <a:ext cx="8372622" cy="5336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r>
                <a:rPr lang="en-US" sz="1501" dirty="0"/>
                <a:t>*Insert email</a:t>
              </a:r>
              <a:endParaRPr sz="1501" dirty="0"/>
            </a:p>
          </p:txBody>
        </p:sp>
      </p:grpSp>
      <p:grpSp>
        <p:nvGrpSpPr>
          <p:cNvPr id="13010" name="Group"/>
          <p:cNvGrpSpPr/>
          <p:nvPr/>
        </p:nvGrpSpPr>
        <p:grpSpPr>
          <a:xfrm>
            <a:off x="712616" y="4286081"/>
            <a:ext cx="4044534" cy="454482"/>
            <a:chOff x="0" y="0"/>
            <a:chExt cx="6740888" cy="757468"/>
          </a:xfrm>
        </p:grpSpPr>
        <p:sp>
          <p:nvSpPr>
            <p:cNvPr id="13008" name="Shape"/>
            <p:cNvSpPr/>
            <p:nvPr/>
          </p:nvSpPr>
          <p:spPr>
            <a:xfrm>
              <a:off x="0" y="0"/>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22861" tIns="22861" rIns="22861" bIns="22861"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sp>
          <p:nvSpPr>
            <p:cNvPr id="13009" name="Input Your phone"/>
            <p:cNvSpPr/>
            <p:nvPr/>
          </p:nvSpPr>
          <p:spPr>
            <a:xfrm>
              <a:off x="1330881" y="137431"/>
              <a:ext cx="5410007" cy="5336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r>
                <a:rPr lang="en-US" sz="1501" dirty="0"/>
                <a:t>*Insert phone number</a:t>
              </a:r>
              <a:endParaRPr sz="1501" dirty="0"/>
            </a:p>
          </p:txBody>
        </p:sp>
      </p:grpSp>
      <p:grpSp>
        <p:nvGrpSpPr>
          <p:cNvPr id="13013" name="Group"/>
          <p:cNvGrpSpPr/>
          <p:nvPr/>
        </p:nvGrpSpPr>
        <p:grpSpPr>
          <a:xfrm>
            <a:off x="8325131" y="4528896"/>
            <a:ext cx="5094646" cy="372342"/>
            <a:chOff x="0" y="0"/>
            <a:chExt cx="8491076" cy="620569"/>
          </a:xfrm>
        </p:grpSpPr>
        <p:sp>
          <p:nvSpPr>
            <p:cNvPr id="13011" name="Input Your COMPLETE ADDRESS HERE"/>
            <p:cNvSpPr/>
            <p:nvPr/>
          </p:nvSpPr>
          <p:spPr>
            <a:xfrm>
              <a:off x="1331188" y="86877"/>
              <a:ext cx="7159888" cy="5336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r>
                <a:rPr lang="en-US" sz="1501" dirty="0"/>
                <a:t>*Insert address</a:t>
              </a:r>
              <a:endParaRPr sz="1501" dirty="0"/>
            </a:p>
          </p:txBody>
        </p:sp>
        <p:sp>
          <p:nvSpPr>
            <p:cNvPr id="13012" name="Shape"/>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chemeClr val="accent1"/>
            </a:solidFill>
            <a:ln w="12700" cap="flat">
              <a:noFill/>
              <a:miter lim="400000"/>
            </a:ln>
            <a:effectLst/>
          </p:spPr>
          <p:txBody>
            <a:bodyPr wrap="square" lIns="30480" tIns="30480" rIns="30480" bIns="3048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grpSp>
      <p:sp>
        <p:nvSpPr>
          <p:cNvPr id="2" name="TextBox 1">
            <a:extLst>
              <a:ext uri="{FF2B5EF4-FFF2-40B4-BE49-F238E27FC236}">
                <a16:creationId xmlns:a16="http://schemas.microsoft.com/office/drawing/2014/main" id="{D86E8B21-A6A4-59B5-7E06-0D7A4CED77AB}"/>
              </a:ext>
            </a:extLst>
          </p:cNvPr>
          <p:cNvSpPr txBox="1"/>
          <p:nvPr/>
        </p:nvSpPr>
        <p:spPr>
          <a:xfrm>
            <a:off x="7758350" y="664614"/>
            <a:ext cx="6191157" cy="535531"/>
          </a:xfrm>
          <a:prstGeom prst="rect">
            <a:avLst/>
          </a:prstGeom>
          <a:noFill/>
        </p:spPr>
        <p:txBody>
          <a:bodyPr wrap="square" rtlCol="0">
            <a:spAutoFit/>
          </a:bodyPr>
          <a:lstStyle/>
          <a:p>
            <a:r>
              <a:rPr lang="en-US" sz="2880" i="1" dirty="0">
                <a:solidFill>
                  <a:srgbClr val="FF0000"/>
                </a:solidFill>
              </a:rPr>
              <a:t>*Insert picture of building</a:t>
            </a:r>
          </a:p>
        </p:txBody>
      </p:sp>
      <p:sp>
        <p:nvSpPr>
          <p:cNvPr id="5" name="TextBox 4">
            <a:extLst>
              <a:ext uri="{FF2B5EF4-FFF2-40B4-BE49-F238E27FC236}">
                <a16:creationId xmlns:a16="http://schemas.microsoft.com/office/drawing/2014/main" id="{6BA68C94-FBF5-C502-BA3F-3802A8BC52EA}"/>
              </a:ext>
            </a:extLst>
          </p:cNvPr>
          <p:cNvSpPr txBox="1"/>
          <p:nvPr/>
        </p:nvSpPr>
        <p:spPr>
          <a:xfrm>
            <a:off x="5257762" y="6975020"/>
            <a:ext cx="10183294" cy="535531"/>
          </a:xfrm>
          <a:prstGeom prst="rect">
            <a:avLst/>
          </a:prstGeom>
          <a:noFill/>
        </p:spPr>
        <p:txBody>
          <a:bodyPr wrap="square" rtlCol="0">
            <a:spAutoFit/>
          </a:bodyPr>
          <a:lstStyle/>
          <a:p>
            <a:r>
              <a:rPr lang="en-US" sz="2880" i="1" dirty="0">
                <a:solidFill>
                  <a:srgbClr val="FF0000"/>
                </a:solidFill>
              </a:rPr>
              <a:t>*Insert picture of team</a:t>
            </a:r>
          </a:p>
        </p:txBody>
      </p:sp>
      <p:sp>
        <p:nvSpPr>
          <p:cNvPr id="6" name="TextBox 5">
            <a:extLst>
              <a:ext uri="{FF2B5EF4-FFF2-40B4-BE49-F238E27FC236}">
                <a16:creationId xmlns:a16="http://schemas.microsoft.com/office/drawing/2014/main" id="{09F0822C-E62A-233B-F732-5BB9D972B6D4}"/>
              </a:ext>
            </a:extLst>
          </p:cNvPr>
          <p:cNvSpPr txBox="1"/>
          <p:nvPr/>
        </p:nvSpPr>
        <p:spPr>
          <a:xfrm>
            <a:off x="676997" y="581581"/>
            <a:ext cx="6186906" cy="535531"/>
          </a:xfrm>
          <a:prstGeom prst="rect">
            <a:avLst/>
          </a:prstGeom>
          <a:noFill/>
        </p:spPr>
        <p:txBody>
          <a:bodyPr wrap="square" rtlCol="0">
            <a:spAutoFit/>
          </a:bodyPr>
          <a:lstStyle/>
          <a:p>
            <a:r>
              <a:rPr lang="en-US" sz="2880" i="1" dirty="0">
                <a:solidFill>
                  <a:srgbClr val="FF0000"/>
                </a:solidFill>
              </a:rPr>
              <a:t>*Insert logo</a:t>
            </a:r>
          </a:p>
        </p:txBody>
      </p:sp>
    </p:spTree>
    <p:extLst>
      <p:ext uri="{BB962C8B-B14F-4D97-AF65-F5344CB8AC3E}">
        <p14:creationId xmlns:p14="http://schemas.microsoft.com/office/powerpoint/2010/main" val="363629663"/>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05207"/>
            <a:ext cx="5387102" cy="673418"/>
          </a:xfrm>
          <a:prstGeom prst="rect">
            <a:avLst/>
          </a:prstGeom>
          <a:noFill/>
          <a:ln/>
        </p:spPr>
        <p:txBody>
          <a:bodyPr wrap="none" lIns="0" tIns="0" rIns="0" bIns="0" rtlCol="0" anchor="t"/>
          <a:lstStyle/>
          <a:p>
            <a:pPr marL="0" indent="0" algn="l">
              <a:lnSpc>
                <a:spcPts val="5300"/>
              </a:lnSpc>
              <a:buNone/>
            </a:pPr>
            <a:r>
              <a:rPr lang="en-US" sz="4200" dirty="0">
                <a:solidFill>
                  <a:srgbClr val="505468"/>
                </a:solidFill>
                <a:latin typeface="Instrument Sans Semi Bold" pitchFamily="34" charset="0"/>
                <a:ea typeface="Instrument Sans Semi Bold" pitchFamily="34" charset="-122"/>
                <a:cs typeface="Instrument Sans Semi Bold" pitchFamily="34" charset="-120"/>
              </a:rPr>
              <a:t>Avoidable Tax Costs</a:t>
            </a:r>
            <a:endParaRPr lang="en-US" sz="4200" dirty="0"/>
          </a:p>
        </p:txBody>
      </p:sp>
      <p:sp>
        <p:nvSpPr>
          <p:cNvPr id="4" name="Text 1"/>
          <p:cNvSpPr/>
          <p:nvPr/>
        </p:nvSpPr>
        <p:spPr>
          <a:xfrm>
            <a:off x="793790" y="1809393"/>
            <a:ext cx="3616643" cy="711041"/>
          </a:xfrm>
          <a:prstGeom prst="rect">
            <a:avLst/>
          </a:prstGeom>
          <a:noFill/>
          <a:ln/>
        </p:spPr>
        <p:txBody>
          <a:bodyPr wrap="none" lIns="0" tIns="0" rIns="0" bIns="0" rtlCol="0" anchor="t"/>
          <a:lstStyle/>
          <a:p>
            <a:pPr marL="0" indent="0" algn="ctr">
              <a:lnSpc>
                <a:spcPts val="5550"/>
              </a:lnSpc>
              <a:buNone/>
            </a:pPr>
            <a:r>
              <a:rPr lang="en-US" sz="5550" dirty="0">
                <a:solidFill>
                  <a:srgbClr val="5B5F71"/>
                </a:solidFill>
                <a:latin typeface="Instrument Sans Semi Bold" pitchFamily="34" charset="0"/>
                <a:ea typeface="Instrument Sans Semi Bold" pitchFamily="34" charset="-122"/>
                <a:cs typeface="Instrument Sans Semi Bold" pitchFamily="34" charset="-120"/>
              </a:rPr>
              <a:t>$280,000</a:t>
            </a:r>
            <a:endParaRPr lang="en-US" sz="5550" dirty="0"/>
          </a:p>
        </p:txBody>
      </p:sp>
      <p:sp>
        <p:nvSpPr>
          <p:cNvPr id="5" name="Text 2"/>
          <p:cNvSpPr/>
          <p:nvPr/>
        </p:nvSpPr>
        <p:spPr>
          <a:xfrm>
            <a:off x="1180505" y="2789634"/>
            <a:ext cx="2843093" cy="336590"/>
          </a:xfrm>
          <a:prstGeom prst="rect">
            <a:avLst/>
          </a:prstGeom>
          <a:noFill/>
          <a:ln/>
        </p:spPr>
        <p:txBody>
          <a:bodyPr wrap="none" lIns="0" tIns="0" rIns="0" bIns="0" rtlCol="0" anchor="t"/>
          <a:lstStyle/>
          <a:p>
            <a:pPr marL="0" indent="0" algn="ctr">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Lifetime Overpayment</a:t>
            </a:r>
            <a:endParaRPr lang="en-US" sz="2100" dirty="0"/>
          </a:p>
        </p:txBody>
      </p:sp>
      <p:sp>
        <p:nvSpPr>
          <p:cNvPr id="6" name="Text 3"/>
          <p:cNvSpPr/>
          <p:nvPr/>
        </p:nvSpPr>
        <p:spPr>
          <a:xfrm>
            <a:off x="793790" y="3255407"/>
            <a:ext cx="3616643" cy="1034415"/>
          </a:xfrm>
          <a:prstGeom prst="rect">
            <a:avLst/>
          </a:prstGeom>
          <a:noFill/>
          <a:ln/>
        </p:spPr>
        <p:txBody>
          <a:bodyPr wrap="square" lIns="0" tIns="0" rIns="0" bIns="0" rtlCol="0" anchor="t"/>
          <a:lstStyle/>
          <a:p>
            <a:pPr marL="0" indent="0" algn="ctr">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Average American household pays over $280,000 in unnecessary income taxes during their lifetime.</a:t>
            </a:r>
            <a:endParaRPr lang="en-US" sz="1650" dirty="0"/>
          </a:p>
        </p:txBody>
      </p:sp>
      <p:sp>
        <p:nvSpPr>
          <p:cNvPr id="7" name="Text 4"/>
          <p:cNvSpPr/>
          <p:nvPr/>
        </p:nvSpPr>
        <p:spPr>
          <a:xfrm>
            <a:off x="4733568" y="1809393"/>
            <a:ext cx="3616643" cy="711041"/>
          </a:xfrm>
          <a:prstGeom prst="rect">
            <a:avLst/>
          </a:prstGeom>
          <a:noFill/>
          <a:ln/>
        </p:spPr>
        <p:txBody>
          <a:bodyPr wrap="none" lIns="0" tIns="0" rIns="0" bIns="0" rtlCol="0" anchor="t"/>
          <a:lstStyle/>
          <a:p>
            <a:pPr marL="0" indent="0" algn="ctr">
              <a:lnSpc>
                <a:spcPts val="5550"/>
              </a:lnSpc>
              <a:buNone/>
            </a:pPr>
            <a:r>
              <a:rPr lang="en-US" sz="5550" dirty="0">
                <a:solidFill>
                  <a:srgbClr val="5B5F71"/>
                </a:solidFill>
                <a:latin typeface="Instrument Sans Semi Bold" pitchFamily="34" charset="0"/>
                <a:ea typeface="Instrument Sans Semi Bold" pitchFamily="34" charset="-122"/>
                <a:cs typeface="Instrument Sans Semi Bold" pitchFamily="34" charset="-120"/>
              </a:rPr>
              <a:t>30%</a:t>
            </a:r>
            <a:endParaRPr lang="en-US" sz="5550" dirty="0"/>
          </a:p>
        </p:txBody>
      </p:sp>
      <p:sp>
        <p:nvSpPr>
          <p:cNvPr id="8" name="Text 5"/>
          <p:cNvSpPr/>
          <p:nvPr/>
        </p:nvSpPr>
        <p:spPr>
          <a:xfrm>
            <a:off x="5195054" y="2789634"/>
            <a:ext cx="2693551" cy="336590"/>
          </a:xfrm>
          <a:prstGeom prst="rect">
            <a:avLst/>
          </a:prstGeom>
          <a:noFill/>
          <a:ln/>
        </p:spPr>
        <p:txBody>
          <a:bodyPr wrap="none" lIns="0" tIns="0" rIns="0" bIns="0" rtlCol="0" anchor="t"/>
          <a:lstStyle/>
          <a:p>
            <a:pPr marL="0" indent="0" algn="ctr">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Potential Savings</a:t>
            </a:r>
            <a:endParaRPr lang="en-US" sz="2100" dirty="0"/>
          </a:p>
        </p:txBody>
      </p:sp>
      <p:sp>
        <p:nvSpPr>
          <p:cNvPr id="9" name="Text 6"/>
          <p:cNvSpPr/>
          <p:nvPr/>
        </p:nvSpPr>
        <p:spPr>
          <a:xfrm>
            <a:off x="4733568" y="3255407"/>
            <a:ext cx="3616643" cy="1034415"/>
          </a:xfrm>
          <a:prstGeom prst="rect">
            <a:avLst/>
          </a:prstGeom>
          <a:noFill/>
          <a:ln/>
        </p:spPr>
        <p:txBody>
          <a:bodyPr wrap="square" lIns="0" tIns="0" rIns="0" bIns="0" rtlCol="0" anchor="t"/>
          <a:lstStyle/>
          <a:p>
            <a:pPr marL="0" indent="0" algn="ctr">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With proper planning, many retirees could reduce their tax burden by nearly a third.</a:t>
            </a:r>
            <a:endParaRPr lang="en-US" sz="1650" dirty="0"/>
          </a:p>
        </p:txBody>
      </p:sp>
      <p:sp>
        <p:nvSpPr>
          <p:cNvPr id="10" name="Text 7"/>
          <p:cNvSpPr/>
          <p:nvPr/>
        </p:nvSpPr>
        <p:spPr>
          <a:xfrm>
            <a:off x="2763679" y="5043845"/>
            <a:ext cx="3616643" cy="711041"/>
          </a:xfrm>
          <a:prstGeom prst="rect">
            <a:avLst/>
          </a:prstGeom>
          <a:noFill/>
          <a:ln/>
        </p:spPr>
        <p:txBody>
          <a:bodyPr wrap="none" lIns="0" tIns="0" rIns="0" bIns="0" rtlCol="0" anchor="t"/>
          <a:lstStyle/>
          <a:p>
            <a:pPr marL="0" indent="0" algn="ctr">
              <a:lnSpc>
                <a:spcPts val="5550"/>
              </a:lnSpc>
              <a:buNone/>
            </a:pPr>
            <a:r>
              <a:rPr lang="en-US" sz="5550" dirty="0">
                <a:solidFill>
                  <a:srgbClr val="5B5F71"/>
                </a:solidFill>
                <a:latin typeface="Instrument Sans Semi Bold" pitchFamily="34" charset="0"/>
                <a:ea typeface="Instrument Sans Semi Bold" pitchFamily="34" charset="-122"/>
                <a:cs typeface="Instrument Sans Semi Bold" pitchFamily="34" charset="-120"/>
              </a:rPr>
              <a:t>$11,000</a:t>
            </a:r>
            <a:endParaRPr lang="en-US" sz="5550" dirty="0"/>
          </a:p>
        </p:txBody>
      </p:sp>
      <p:sp>
        <p:nvSpPr>
          <p:cNvPr id="11" name="Text 8"/>
          <p:cNvSpPr/>
          <p:nvPr/>
        </p:nvSpPr>
        <p:spPr>
          <a:xfrm>
            <a:off x="3225165" y="6024086"/>
            <a:ext cx="2693551" cy="336590"/>
          </a:xfrm>
          <a:prstGeom prst="rect">
            <a:avLst/>
          </a:prstGeom>
          <a:noFill/>
          <a:ln/>
        </p:spPr>
        <p:txBody>
          <a:bodyPr wrap="none" lIns="0" tIns="0" rIns="0" bIns="0" rtlCol="0" anchor="t"/>
          <a:lstStyle/>
          <a:p>
            <a:pPr marL="0" indent="0" algn="ctr">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Annual Impact</a:t>
            </a:r>
            <a:endParaRPr lang="en-US" sz="2100" dirty="0"/>
          </a:p>
        </p:txBody>
      </p:sp>
      <p:sp>
        <p:nvSpPr>
          <p:cNvPr id="12" name="Text 9"/>
          <p:cNvSpPr/>
          <p:nvPr/>
        </p:nvSpPr>
        <p:spPr>
          <a:xfrm>
            <a:off x="2763679" y="6489859"/>
            <a:ext cx="3616643" cy="1034415"/>
          </a:xfrm>
          <a:prstGeom prst="rect">
            <a:avLst/>
          </a:prstGeom>
          <a:noFill/>
          <a:ln/>
        </p:spPr>
        <p:txBody>
          <a:bodyPr wrap="square" lIns="0" tIns="0" rIns="0" bIns="0" rtlCol="0" anchor="t"/>
          <a:lstStyle/>
          <a:p>
            <a:pPr marL="0" indent="0" algn="ctr">
              <a:lnSpc>
                <a:spcPts val="27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This equates to approximately $11,000 annually over a 25-year retirement period.</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6" name="Group"/>
          <p:cNvGrpSpPr/>
          <p:nvPr/>
        </p:nvGrpSpPr>
        <p:grpSpPr>
          <a:xfrm>
            <a:off x="1" y="-1"/>
            <a:ext cx="14630399" cy="8229602"/>
            <a:chOff x="0" y="-1"/>
            <a:chExt cx="13519113" cy="13716003"/>
          </a:xfrm>
          <a:solidFill>
            <a:srgbClr val="FFFFFF"/>
          </a:solidFill>
        </p:grpSpPr>
        <p:sp>
          <p:nvSpPr>
            <p:cNvPr id="2304" name="Rectangle"/>
            <p:cNvSpPr/>
            <p:nvPr/>
          </p:nvSpPr>
          <p:spPr>
            <a:xfrm>
              <a:off x="8036603" y="1"/>
              <a:ext cx="5482510" cy="13716001"/>
            </a:xfrm>
            <a:prstGeom prst="rect">
              <a:avLst/>
            </a:prstGeom>
            <a:solidFill>
              <a:schemeClr val="bg1"/>
            </a:solidFill>
            <a:ln w="12700" cap="flat">
              <a:noFill/>
              <a:miter lim="400000"/>
            </a:ln>
            <a:effectLst/>
          </p:spPr>
          <p:txBody>
            <a:bodyPr wrap="square" lIns="0" tIns="0" rIns="0" bIns="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sp>
          <p:nvSpPr>
            <p:cNvPr id="2305" name="Rectangle"/>
            <p:cNvSpPr/>
            <p:nvPr/>
          </p:nvSpPr>
          <p:spPr>
            <a:xfrm>
              <a:off x="0" y="-1"/>
              <a:ext cx="8128001" cy="13716001"/>
            </a:xfrm>
            <a:prstGeom prst="rect">
              <a:avLst/>
            </a:prstGeom>
            <a:grpFill/>
            <a:ln w="12700" cap="flat">
              <a:noFill/>
              <a:miter lim="400000"/>
            </a:ln>
            <a:effectLst/>
          </p:spPr>
          <p:txBody>
            <a:bodyPr wrap="square" lIns="22860" tIns="22860" rIns="22860" bIns="22860" numCol="1" anchor="ctr">
              <a:noAutofit/>
            </a:bodyPr>
            <a:lstStyle/>
            <a:p>
              <a:pPr algn="ctr" defTabSz="495300" hangingPunct="0">
                <a:defRPr sz="3200" spc="0">
                  <a:solidFill>
                    <a:srgbClr val="FFFFFF"/>
                  </a:solidFill>
                  <a:latin typeface="Helvetica Neue Medium"/>
                  <a:ea typeface="Helvetica Neue Medium"/>
                  <a:cs typeface="Helvetica Neue Medium"/>
                  <a:sym typeface="Helvetica Neue Medium"/>
                </a:defRPr>
              </a:pPr>
              <a:endParaRPr sz="1920" kern="0">
                <a:solidFill>
                  <a:srgbClr val="FFFFFF"/>
                </a:solidFill>
                <a:latin typeface="Helvetica Neue Medium"/>
                <a:sym typeface="Helvetica Neue Medium"/>
              </a:endParaRPr>
            </a:p>
          </p:txBody>
        </p:sp>
      </p:grpSp>
      <p:grpSp>
        <p:nvGrpSpPr>
          <p:cNvPr id="2309" name="Group"/>
          <p:cNvGrpSpPr/>
          <p:nvPr/>
        </p:nvGrpSpPr>
        <p:grpSpPr>
          <a:xfrm>
            <a:off x="1346387" y="1215314"/>
            <a:ext cx="3810001" cy="2075493"/>
            <a:chOff x="0" y="0"/>
            <a:chExt cx="6350000" cy="3459154"/>
          </a:xfrm>
        </p:grpSpPr>
        <p:sp>
          <p:nvSpPr>
            <p:cNvPr id="2307" name="Future proof society"/>
            <p:cNvSpPr txBox="1"/>
            <p:nvPr/>
          </p:nvSpPr>
          <p:spPr>
            <a:xfrm>
              <a:off x="0" y="697288"/>
              <a:ext cx="6350000" cy="27618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90000"/>
                </a:lnSpc>
                <a:defRPr sz="9000" spc="0">
                  <a:latin typeface="+mn-lt"/>
                  <a:ea typeface="+mn-ea"/>
                  <a:cs typeface="+mn-cs"/>
                  <a:sym typeface="Montserrat Bold"/>
                </a:defRPr>
              </a:lvl1pPr>
            </a:lstStyle>
            <a:p>
              <a:pPr defTabSz="495300" hangingPunct="0"/>
              <a:r>
                <a:rPr lang="en-US" sz="5760" b="1" kern="0" dirty="0">
                  <a:ln w="0"/>
                  <a:solidFill>
                    <a:srgbClr val="2A2F33"/>
                  </a:solidFill>
                  <a:latin typeface="Montserrat Bold"/>
                </a:rPr>
                <a:t>4</a:t>
              </a:r>
            </a:p>
            <a:p>
              <a:pPr defTabSz="495300" hangingPunct="0"/>
              <a:r>
                <a:rPr lang="en-US" sz="5760" kern="0" dirty="0">
                  <a:ln w="0"/>
                  <a:solidFill>
                    <a:srgbClr val="2A2F33"/>
                  </a:solidFill>
                  <a:latin typeface="Montserrat Bold"/>
                </a:rPr>
                <a:t>Pages</a:t>
              </a:r>
              <a:endParaRPr lang="en-US" sz="5400" kern="0" dirty="0">
                <a:solidFill>
                  <a:srgbClr val="2A2F33"/>
                </a:solidFill>
                <a:latin typeface="Montserrat Bold"/>
              </a:endParaRPr>
            </a:p>
          </p:txBody>
        </p:sp>
        <p:sp>
          <p:nvSpPr>
            <p:cNvPr id="2308" name="Awesome template"/>
            <p:cNvSpPr txBox="1"/>
            <p:nvPr/>
          </p:nvSpPr>
          <p:spPr>
            <a:xfrm>
              <a:off x="0" y="0"/>
              <a:ext cx="6350000" cy="528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pPr defTabSz="495300" hangingPunct="0"/>
              <a:r>
                <a:rPr lang="en-US" sz="1500" kern="0" spc="75" dirty="0">
                  <a:solidFill>
                    <a:srgbClr val="454546"/>
                  </a:solidFill>
                  <a:latin typeface="Montserrat Bold"/>
                </a:rPr>
                <a:t>First Tax return</a:t>
              </a:r>
              <a:endParaRPr sz="1500" kern="0" spc="75" dirty="0">
                <a:solidFill>
                  <a:srgbClr val="454546"/>
                </a:solidFill>
                <a:latin typeface="Montserrat Bold"/>
              </a:endParaRPr>
            </a:p>
          </p:txBody>
        </p:sp>
      </p:grpSp>
      <p:pic>
        <p:nvPicPr>
          <p:cNvPr id="3" name="Picture 2">
            <a:extLst>
              <a:ext uri="{FF2B5EF4-FFF2-40B4-BE49-F238E27FC236}">
                <a16:creationId xmlns:a16="http://schemas.microsoft.com/office/drawing/2014/main" id="{4FC804F1-5806-578D-F21D-BB7F37554A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103119">
            <a:off x="6324482" y="964656"/>
            <a:ext cx="4394657" cy="5751647"/>
          </a:xfrm>
          <a:prstGeom prst="rect">
            <a:avLst/>
          </a:prstGeom>
        </p:spPr>
      </p:pic>
      <p:pic>
        <p:nvPicPr>
          <p:cNvPr id="5" name="Picture 4">
            <a:extLst>
              <a:ext uri="{FF2B5EF4-FFF2-40B4-BE49-F238E27FC236}">
                <a16:creationId xmlns:a16="http://schemas.microsoft.com/office/drawing/2014/main" id="{37CF9B22-048B-4333-5F69-C3C4EC4DA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285761">
            <a:off x="6415922" y="1056096"/>
            <a:ext cx="4394657" cy="5751647"/>
          </a:xfrm>
          <a:prstGeom prst="rect">
            <a:avLst/>
          </a:prstGeom>
        </p:spPr>
      </p:pic>
      <p:pic>
        <p:nvPicPr>
          <p:cNvPr id="6" name="Picture 5">
            <a:extLst>
              <a:ext uri="{FF2B5EF4-FFF2-40B4-BE49-F238E27FC236}">
                <a16:creationId xmlns:a16="http://schemas.microsoft.com/office/drawing/2014/main" id="{196D7192-4246-CCAE-4BCC-96F894FA76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439239">
            <a:off x="6507362" y="1147536"/>
            <a:ext cx="4394657" cy="5751647"/>
          </a:xfrm>
          <a:prstGeom prst="rect">
            <a:avLst/>
          </a:prstGeom>
        </p:spPr>
      </p:pic>
      <p:pic>
        <p:nvPicPr>
          <p:cNvPr id="7" name="Picture 6">
            <a:extLst>
              <a:ext uri="{FF2B5EF4-FFF2-40B4-BE49-F238E27FC236}">
                <a16:creationId xmlns:a16="http://schemas.microsoft.com/office/drawing/2014/main" id="{A0677ECC-2C38-D618-3E9C-74F9B37DC4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8802" y="1238976"/>
            <a:ext cx="4394657" cy="5751647"/>
          </a:xfrm>
          <a:prstGeom prst="rect">
            <a:avLst/>
          </a:prstGeom>
        </p:spPr>
      </p:pic>
      <p:sp>
        <p:nvSpPr>
          <p:cNvPr id="2" name="TextBox 1">
            <a:extLst>
              <a:ext uri="{FF2B5EF4-FFF2-40B4-BE49-F238E27FC236}">
                <a16:creationId xmlns:a16="http://schemas.microsoft.com/office/drawing/2014/main" id="{E0B65F3F-5386-AA06-E515-FD7ECC55023B}"/>
              </a:ext>
            </a:extLst>
          </p:cNvPr>
          <p:cNvSpPr txBox="1"/>
          <p:nvPr/>
        </p:nvSpPr>
        <p:spPr>
          <a:xfrm>
            <a:off x="11876314" y="7511058"/>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500"/>
                                  </p:stCondLst>
                                  <p:iterate>
                                    <p:tmAbs val="0"/>
                                  </p:iterate>
                                  <p:childTnLst>
                                    <p:set>
                                      <p:cBhvr>
                                        <p:cTn id="6" fill="hold"/>
                                        <p:tgtEl>
                                          <p:spTgt spid="2306"/>
                                        </p:tgtEl>
                                        <p:attrNameLst>
                                          <p:attrName>style.visibility</p:attrName>
                                        </p:attrNameLst>
                                      </p:cBhvr>
                                      <p:to>
                                        <p:strVal val="visible"/>
                                      </p:to>
                                    </p:set>
                                    <p:anim calcmode="lin" valueType="num">
                                      <p:cBhvr>
                                        <p:cTn id="7" dur="1000" fill="hold"/>
                                        <p:tgtEl>
                                          <p:spTgt spid="2306"/>
                                        </p:tgtEl>
                                        <p:attrNameLst>
                                          <p:attrName>ppt_x</p:attrName>
                                        </p:attrNameLst>
                                      </p:cBhvr>
                                      <p:tavLst>
                                        <p:tav tm="0">
                                          <p:val>
                                            <p:strVal val="0-#ppt_w/2"/>
                                          </p:val>
                                        </p:tav>
                                        <p:tav tm="100000">
                                          <p:val>
                                            <p:strVal val="#ppt_x"/>
                                          </p:val>
                                        </p:tav>
                                      </p:tavLst>
                                    </p:anim>
                                    <p:anim calcmode="lin" valueType="num">
                                      <p:cBhvr>
                                        <p:cTn id="8" dur="1000" fill="hold"/>
                                        <p:tgtEl>
                                          <p:spTgt spid="230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0"/>
                                  </p:stCondLst>
                                  <p:iterate>
                                    <p:tmAbs val="0"/>
                                  </p:iterate>
                                  <p:childTnLst>
                                    <p:set>
                                      <p:cBhvr>
                                        <p:cTn id="10" fill="hold"/>
                                        <p:tgtEl>
                                          <p:spTgt spid="2309"/>
                                        </p:tgtEl>
                                        <p:attrNameLst>
                                          <p:attrName>style.visibility</p:attrName>
                                        </p:attrNameLst>
                                      </p:cBhvr>
                                      <p:to>
                                        <p:strVal val="visible"/>
                                      </p:to>
                                    </p:set>
                                    <p:anim calcmode="lin" valueType="num">
                                      <p:cBhvr>
                                        <p:cTn id="11" dur="1000" fill="hold"/>
                                        <p:tgtEl>
                                          <p:spTgt spid="2309"/>
                                        </p:tgtEl>
                                        <p:attrNameLst>
                                          <p:attrName>ppt_x</p:attrName>
                                        </p:attrNameLst>
                                      </p:cBhvr>
                                      <p:tavLst>
                                        <p:tav tm="0">
                                          <p:val>
                                            <p:strVal val="0-#ppt_w/2"/>
                                          </p:val>
                                        </p:tav>
                                        <p:tav tm="100000">
                                          <p:val>
                                            <p:strVal val="#ppt_x"/>
                                          </p:val>
                                        </p:tav>
                                      </p:tavLst>
                                    </p:anim>
                                    <p:anim calcmode="lin" valueType="num">
                                      <p:cBhvr>
                                        <p:cTn id="12" dur="1000" fill="hold"/>
                                        <p:tgtEl>
                                          <p:spTgt spid="2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 grpId="0" animBg="1" advAuto="0"/>
      <p:bldP spid="230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6" name="Group"/>
          <p:cNvGrpSpPr/>
          <p:nvPr/>
        </p:nvGrpSpPr>
        <p:grpSpPr>
          <a:xfrm>
            <a:off x="0" y="-1"/>
            <a:ext cx="14630400" cy="8229601"/>
            <a:chOff x="0" y="0"/>
            <a:chExt cx="16255999" cy="13716000"/>
          </a:xfrm>
          <a:solidFill>
            <a:srgbClr val="FFFFFF"/>
          </a:solidFill>
        </p:grpSpPr>
        <p:sp>
          <p:nvSpPr>
            <p:cNvPr id="2304" name="Rectangle"/>
            <p:cNvSpPr/>
            <p:nvPr/>
          </p:nvSpPr>
          <p:spPr>
            <a:xfrm>
              <a:off x="8128000" y="0"/>
              <a:ext cx="8128000" cy="13716001"/>
            </a:xfrm>
            <a:prstGeom prst="rect">
              <a:avLst/>
            </a:prstGeom>
            <a:grp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sp>
          <p:nvSpPr>
            <p:cNvPr id="2305" name="Rectangle"/>
            <p:cNvSpPr/>
            <p:nvPr/>
          </p:nvSpPr>
          <p:spPr>
            <a:xfrm>
              <a:off x="0" y="-1"/>
              <a:ext cx="8128001" cy="13716001"/>
            </a:xfrm>
            <a:prstGeom prst="rect">
              <a:avLst/>
            </a:prstGeom>
            <a:grpFill/>
            <a:ln w="12700" cap="flat">
              <a:noFill/>
              <a:miter lim="400000"/>
            </a:ln>
            <a:effectLst/>
          </p:spPr>
          <p:txBody>
            <a:bodyPr wrap="square" lIns="22860" tIns="22860" rIns="22860" bIns="2286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1920"/>
            </a:p>
          </p:txBody>
        </p:sp>
      </p:grpSp>
      <p:pic>
        <p:nvPicPr>
          <p:cNvPr id="6" name="Picture 5">
            <a:extLst>
              <a:ext uri="{FF2B5EF4-FFF2-40B4-BE49-F238E27FC236}">
                <a16:creationId xmlns:a16="http://schemas.microsoft.com/office/drawing/2014/main" id="{F322DC5E-3D47-481C-7326-C7301AA93A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6579" y="376647"/>
            <a:ext cx="5086616" cy="7852953"/>
          </a:xfrm>
          <a:prstGeom prst="rect">
            <a:avLst/>
          </a:prstGeom>
        </p:spPr>
      </p:pic>
      <p:grpSp>
        <p:nvGrpSpPr>
          <p:cNvPr id="2309" name="Group"/>
          <p:cNvGrpSpPr/>
          <p:nvPr/>
        </p:nvGrpSpPr>
        <p:grpSpPr>
          <a:xfrm>
            <a:off x="1346387" y="1215313"/>
            <a:ext cx="3810001" cy="2075493"/>
            <a:chOff x="0" y="0"/>
            <a:chExt cx="6350000" cy="3459153"/>
          </a:xfrm>
        </p:grpSpPr>
        <p:sp>
          <p:nvSpPr>
            <p:cNvPr id="2307" name="Future proof society"/>
            <p:cNvSpPr txBox="1"/>
            <p:nvPr/>
          </p:nvSpPr>
          <p:spPr>
            <a:xfrm>
              <a:off x="0" y="697288"/>
              <a:ext cx="6350000" cy="27618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90000"/>
                </a:lnSpc>
                <a:defRPr sz="9000" spc="0">
                  <a:latin typeface="+mn-lt"/>
                  <a:ea typeface="+mn-ea"/>
                  <a:cs typeface="+mn-cs"/>
                  <a:sym typeface="Montserrat Bold"/>
                </a:defRPr>
              </a:lvl1pPr>
            </a:lstStyle>
            <a:p>
              <a:r>
                <a:rPr lang="en-US" sz="5760" b="1" dirty="0">
                  <a:ln w="0"/>
                  <a:solidFill>
                    <a:schemeClr val="accent6"/>
                  </a:solidFill>
                </a:rPr>
                <a:t>83,000</a:t>
              </a:r>
              <a:br>
                <a:rPr lang="en-US" sz="5760" dirty="0">
                  <a:ln w="0"/>
                  <a:solidFill>
                    <a:schemeClr val="accent6"/>
                  </a:solidFill>
                </a:rPr>
              </a:br>
              <a:r>
                <a:rPr lang="en-US" sz="5760" dirty="0">
                  <a:ln w="0"/>
                  <a:solidFill>
                    <a:schemeClr val="accent6"/>
                  </a:solidFill>
                </a:rPr>
                <a:t>Pages</a:t>
              </a:r>
              <a:endParaRPr lang="en-US" sz="5400" dirty="0">
                <a:solidFill>
                  <a:schemeClr val="accent6"/>
                </a:solidFill>
              </a:endParaRPr>
            </a:p>
          </p:txBody>
        </p:sp>
        <p:sp>
          <p:nvSpPr>
            <p:cNvPr id="2308" name="Awesome template"/>
            <p:cNvSpPr txBox="1"/>
            <p:nvPr/>
          </p:nvSpPr>
          <p:spPr>
            <a:xfrm>
              <a:off x="0" y="0"/>
              <a:ext cx="6350000" cy="528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120000"/>
                </a:lnSpc>
                <a:defRPr sz="2500" cap="all" spc="125">
                  <a:latin typeface="+mn-lt"/>
                  <a:ea typeface="+mn-ea"/>
                  <a:cs typeface="+mn-cs"/>
                  <a:sym typeface="Montserrat Bold"/>
                </a:defRPr>
              </a:lvl1pPr>
            </a:lstStyle>
            <a:p>
              <a:r>
                <a:rPr lang="en-US" sz="1500" dirty="0"/>
                <a:t>IRS Rules</a:t>
              </a:r>
              <a:endParaRPr sz="1500" dirty="0"/>
            </a:p>
          </p:txBody>
        </p:sp>
      </p:grpSp>
      <p:sp>
        <p:nvSpPr>
          <p:cNvPr id="7" name="Right Brace 6">
            <a:extLst>
              <a:ext uri="{FF2B5EF4-FFF2-40B4-BE49-F238E27FC236}">
                <a16:creationId xmlns:a16="http://schemas.microsoft.com/office/drawing/2014/main" id="{344E4626-021C-6B32-0197-0303419D929B}"/>
              </a:ext>
            </a:extLst>
          </p:cNvPr>
          <p:cNvSpPr/>
          <p:nvPr/>
        </p:nvSpPr>
        <p:spPr>
          <a:xfrm flipH="1">
            <a:off x="4806728" y="1115536"/>
            <a:ext cx="281279" cy="7142143"/>
          </a:xfrm>
          <a:prstGeom prst="rightBrace">
            <a:avLst>
              <a:gd name="adj1" fmla="val 42258"/>
              <a:gd name="adj2" fmla="val 15925"/>
            </a:avLst>
          </a:prstGeom>
          <a:ln w="31750" cap="rnd">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80"/>
          </a:p>
        </p:txBody>
      </p:sp>
      <p:pic>
        <p:nvPicPr>
          <p:cNvPr id="8" name="Picture 7" descr="A picture containing person, player, dark&#10;&#10;Description automatically generated">
            <a:extLst>
              <a:ext uri="{FF2B5EF4-FFF2-40B4-BE49-F238E27FC236}">
                <a16:creationId xmlns:a16="http://schemas.microsoft.com/office/drawing/2014/main" id="{22B2B310-BCA6-8D46-389D-C41968D71E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2813" y="5670276"/>
            <a:ext cx="1353422" cy="2525947"/>
          </a:xfrm>
          <a:prstGeom prst="rect">
            <a:avLst/>
          </a:prstGeom>
        </p:spPr>
      </p:pic>
      <p:sp>
        <p:nvSpPr>
          <p:cNvPr id="12" name="Future proof society">
            <a:extLst>
              <a:ext uri="{FF2B5EF4-FFF2-40B4-BE49-F238E27FC236}">
                <a16:creationId xmlns:a16="http://schemas.microsoft.com/office/drawing/2014/main" id="{764ED4F1-8083-51E7-F48A-FE8B2A64CBCE}"/>
              </a:ext>
            </a:extLst>
          </p:cNvPr>
          <p:cNvSpPr txBox="1"/>
          <p:nvPr/>
        </p:nvSpPr>
        <p:spPr>
          <a:xfrm>
            <a:off x="10378306" y="4303124"/>
            <a:ext cx="3810001" cy="1657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0480" tIns="30480" rIns="30480" bIns="30480" numCol="1" anchor="t">
            <a:spAutoFit/>
          </a:bodyPr>
          <a:lstStyle>
            <a:lvl1pPr>
              <a:lnSpc>
                <a:spcPct val="90000"/>
              </a:lnSpc>
              <a:defRPr sz="9000" spc="0">
                <a:latin typeface="+mn-lt"/>
                <a:ea typeface="+mn-ea"/>
                <a:cs typeface="+mn-cs"/>
                <a:sym typeface="Montserrat Bold"/>
              </a:defRPr>
            </a:lvl1pPr>
          </a:lstStyle>
          <a:p>
            <a:r>
              <a:rPr lang="en-US" sz="5760" b="1" dirty="0">
                <a:ln w="0"/>
                <a:solidFill>
                  <a:schemeClr val="accent6"/>
                </a:solidFill>
              </a:rPr>
              <a:t>27 Feet</a:t>
            </a:r>
            <a:br>
              <a:rPr lang="en-US" sz="5760" dirty="0">
                <a:ln w="0"/>
                <a:solidFill>
                  <a:schemeClr val="accent6"/>
                </a:solidFill>
              </a:rPr>
            </a:br>
            <a:r>
              <a:rPr lang="en-US" sz="5760" dirty="0">
                <a:ln w="0"/>
                <a:solidFill>
                  <a:schemeClr val="accent6"/>
                </a:solidFill>
              </a:rPr>
              <a:t>High</a:t>
            </a:r>
            <a:endParaRPr lang="en-US" sz="5400" dirty="0">
              <a:solidFill>
                <a:schemeClr val="accent6"/>
              </a:solidFill>
            </a:endParaRPr>
          </a:p>
        </p:txBody>
      </p:sp>
      <p:sp>
        <p:nvSpPr>
          <p:cNvPr id="2" name="TextBox 1">
            <a:extLst>
              <a:ext uri="{FF2B5EF4-FFF2-40B4-BE49-F238E27FC236}">
                <a16:creationId xmlns:a16="http://schemas.microsoft.com/office/drawing/2014/main" id="{F8AE3C8F-A221-3B10-595D-39384D25A031}"/>
              </a:ext>
            </a:extLst>
          </p:cNvPr>
          <p:cNvSpPr txBox="1"/>
          <p:nvPr/>
        </p:nvSpPr>
        <p:spPr>
          <a:xfrm>
            <a:off x="11876314" y="7511058"/>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2902859830"/>
      </p:ext>
    </p:extLst>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500"/>
                                  </p:stCondLst>
                                  <p:iterate>
                                    <p:tmAbs val="0"/>
                                  </p:iterate>
                                  <p:childTnLst>
                                    <p:set>
                                      <p:cBhvr>
                                        <p:cTn id="6" fill="hold"/>
                                        <p:tgtEl>
                                          <p:spTgt spid="2306"/>
                                        </p:tgtEl>
                                        <p:attrNameLst>
                                          <p:attrName>style.visibility</p:attrName>
                                        </p:attrNameLst>
                                      </p:cBhvr>
                                      <p:to>
                                        <p:strVal val="visible"/>
                                      </p:to>
                                    </p:set>
                                    <p:anim calcmode="lin" valueType="num">
                                      <p:cBhvr>
                                        <p:cTn id="7" dur="1000" fill="hold"/>
                                        <p:tgtEl>
                                          <p:spTgt spid="2306"/>
                                        </p:tgtEl>
                                        <p:attrNameLst>
                                          <p:attrName>ppt_x</p:attrName>
                                        </p:attrNameLst>
                                      </p:cBhvr>
                                      <p:tavLst>
                                        <p:tav tm="0">
                                          <p:val>
                                            <p:strVal val="0-#ppt_w/2"/>
                                          </p:val>
                                        </p:tav>
                                        <p:tav tm="100000">
                                          <p:val>
                                            <p:strVal val="#ppt_x"/>
                                          </p:val>
                                        </p:tav>
                                      </p:tavLst>
                                    </p:anim>
                                    <p:anim calcmode="lin" valueType="num">
                                      <p:cBhvr>
                                        <p:cTn id="8" dur="1000" fill="hold"/>
                                        <p:tgtEl>
                                          <p:spTgt spid="230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1000"/>
                                  </p:stCondLst>
                                  <p:iterate>
                                    <p:tmAbs val="0"/>
                                  </p:iterate>
                                  <p:childTnLst>
                                    <p:set>
                                      <p:cBhvr>
                                        <p:cTn id="10" fill="hold"/>
                                        <p:tgtEl>
                                          <p:spTgt spid="2309"/>
                                        </p:tgtEl>
                                        <p:attrNameLst>
                                          <p:attrName>style.visibility</p:attrName>
                                        </p:attrNameLst>
                                      </p:cBhvr>
                                      <p:to>
                                        <p:strVal val="visible"/>
                                      </p:to>
                                    </p:set>
                                    <p:anim calcmode="lin" valueType="num">
                                      <p:cBhvr>
                                        <p:cTn id="11" dur="1000" fill="hold"/>
                                        <p:tgtEl>
                                          <p:spTgt spid="2309"/>
                                        </p:tgtEl>
                                        <p:attrNameLst>
                                          <p:attrName>ppt_x</p:attrName>
                                        </p:attrNameLst>
                                      </p:cBhvr>
                                      <p:tavLst>
                                        <p:tav tm="0">
                                          <p:val>
                                            <p:strVal val="0-#ppt_w/2"/>
                                          </p:val>
                                        </p:tav>
                                        <p:tav tm="100000">
                                          <p:val>
                                            <p:strVal val="#ppt_x"/>
                                          </p:val>
                                        </p:tav>
                                      </p:tavLst>
                                    </p:anim>
                                    <p:anim calcmode="lin" valueType="num">
                                      <p:cBhvr>
                                        <p:cTn id="12" dur="1000" fill="hold"/>
                                        <p:tgtEl>
                                          <p:spTgt spid="2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 grpId="0" animBg="1" advAuto="0"/>
      <p:bldP spid="230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837015"/>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Types of Accounts</a:t>
            </a:r>
            <a:endParaRPr lang="en-US" sz="4450" dirty="0"/>
          </a:p>
        </p:txBody>
      </p:sp>
      <p:sp>
        <p:nvSpPr>
          <p:cNvPr id="3" name="Text 1"/>
          <p:cNvSpPr/>
          <p:nvPr/>
        </p:nvSpPr>
        <p:spPr>
          <a:xfrm>
            <a:off x="793790" y="311277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Tax-Deferred</a:t>
            </a:r>
            <a:endParaRPr lang="en-US" sz="2200" dirty="0"/>
          </a:p>
        </p:txBody>
      </p:sp>
      <p:sp>
        <p:nvSpPr>
          <p:cNvPr id="4" name="Text 2"/>
          <p:cNvSpPr/>
          <p:nvPr/>
        </p:nvSpPr>
        <p:spPr>
          <a:xfrm>
            <a:off x="793790" y="3693914"/>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Pay taxes later when you withdraw funds.</a:t>
            </a:r>
            <a:endParaRPr lang="en-US" sz="1750" dirty="0"/>
          </a:p>
        </p:txBody>
      </p:sp>
      <p:sp>
        <p:nvSpPr>
          <p:cNvPr id="5" name="Text 3"/>
          <p:cNvSpPr/>
          <p:nvPr/>
        </p:nvSpPr>
        <p:spPr>
          <a:xfrm>
            <a:off x="793790" y="4623792"/>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401(k), 403(b), 457(A)</a:t>
            </a:r>
            <a:endParaRPr lang="en-US" sz="1750" dirty="0"/>
          </a:p>
        </p:txBody>
      </p:sp>
      <p:sp>
        <p:nvSpPr>
          <p:cNvPr id="6" name="Text 4"/>
          <p:cNvSpPr/>
          <p:nvPr/>
        </p:nvSpPr>
        <p:spPr>
          <a:xfrm>
            <a:off x="793790" y="5065990"/>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Traditional IRA</a:t>
            </a:r>
            <a:endParaRPr lang="en-US" sz="1750" dirty="0"/>
          </a:p>
        </p:txBody>
      </p:sp>
      <p:sp>
        <p:nvSpPr>
          <p:cNvPr id="7" name="Text 5"/>
          <p:cNvSpPr/>
          <p:nvPr/>
        </p:nvSpPr>
        <p:spPr>
          <a:xfrm>
            <a:off x="793790" y="5508188"/>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Simple and SEP IRAs</a:t>
            </a:r>
            <a:endParaRPr lang="en-US" sz="1750" dirty="0"/>
          </a:p>
        </p:txBody>
      </p:sp>
      <p:sp>
        <p:nvSpPr>
          <p:cNvPr id="8" name="Text 6"/>
          <p:cNvSpPr/>
          <p:nvPr/>
        </p:nvSpPr>
        <p:spPr>
          <a:xfrm>
            <a:off x="793790" y="5950387"/>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Cash Balance Pension</a:t>
            </a:r>
            <a:endParaRPr lang="en-US" sz="1750" dirty="0"/>
          </a:p>
        </p:txBody>
      </p:sp>
      <p:sp>
        <p:nvSpPr>
          <p:cNvPr id="9" name="Text 7"/>
          <p:cNvSpPr/>
          <p:nvPr/>
        </p:nvSpPr>
        <p:spPr>
          <a:xfrm>
            <a:off x="5332928" y="311277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Taxable</a:t>
            </a:r>
            <a:endParaRPr lang="en-US" sz="2200" dirty="0"/>
          </a:p>
        </p:txBody>
      </p:sp>
      <p:sp>
        <p:nvSpPr>
          <p:cNvPr id="10" name="Text 8"/>
          <p:cNvSpPr/>
          <p:nvPr/>
        </p:nvSpPr>
        <p:spPr>
          <a:xfrm>
            <a:off x="5332928" y="3693914"/>
            <a:ext cx="3978116" cy="725805"/>
          </a:xfrm>
          <a:prstGeom prst="rect">
            <a:avLst/>
          </a:prstGeom>
          <a:noFill/>
          <a:ln/>
        </p:spPr>
        <p:txBody>
          <a:bodyPr wrap="squar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Pay taxes annually on interest, dividends, and capital gains.</a:t>
            </a:r>
            <a:endParaRPr lang="en-US" sz="1750" dirty="0"/>
          </a:p>
        </p:txBody>
      </p:sp>
      <p:sp>
        <p:nvSpPr>
          <p:cNvPr id="11" name="Text 9"/>
          <p:cNvSpPr/>
          <p:nvPr/>
        </p:nvSpPr>
        <p:spPr>
          <a:xfrm>
            <a:off x="5332928" y="4623792"/>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Brokerage accounts</a:t>
            </a:r>
            <a:endParaRPr lang="en-US" sz="1750" dirty="0"/>
          </a:p>
        </p:txBody>
      </p:sp>
      <p:sp>
        <p:nvSpPr>
          <p:cNvPr id="12" name="Text 10"/>
          <p:cNvSpPr/>
          <p:nvPr/>
        </p:nvSpPr>
        <p:spPr>
          <a:xfrm>
            <a:off x="5332928" y="5065990"/>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CDs and savings accounts</a:t>
            </a:r>
            <a:endParaRPr lang="en-US" sz="1750" dirty="0"/>
          </a:p>
        </p:txBody>
      </p:sp>
      <p:sp>
        <p:nvSpPr>
          <p:cNvPr id="13" name="Text 11"/>
          <p:cNvSpPr/>
          <p:nvPr/>
        </p:nvSpPr>
        <p:spPr>
          <a:xfrm>
            <a:off x="5332928" y="5508188"/>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Trusts</a:t>
            </a:r>
            <a:endParaRPr lang="en-US" sz="1750" dirty="0"/>
          </a:p>
        </p:txBody>
      </p:sp>
      <p:sp>
        <p:nvSpPr>
          <p:cNvPr id="14" name="Text 12"/>
          <p:cNvSpPr/>
          <p:nvPr/>
        </p:nvSpPr>
        <p:spPr>
          <a:xfrm>
            <a:off x="9872067" y="311277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Tax-Free</a:t>
            </a:r>
            <a:endParaRPr lang="en-US" sz="2200" dirty="0"/>
          </a:p>
        </p:txBody>
      </p:sp>
      <p:sp>
        <p:nvSpPr>
          <p:cNvPr id="15" name="Text 13"/>
          <p:cNvSpPr/>
          <p:nvPr/>
        </p:nvSpPr>
        <p:spPr>
          <a:xfrm>
            <a:off x="9872067" y="3693914"/>
            <a:ext cx="3978116" cy="362903"/>
          </a:xfrm>
          <a:prstGeom prst="rect">
            <a:avLst/>
          </a:prstGeom>
          <a:noFill/>
          <a:ln/>
        </p:spPr>
        <p:txBody>
          <a:bodyPr wrap="none" lIns="0" tIns="0" rIns="0" bIns="0" rtlCol="0" anchor="t"/>
          <a:lstStyle/>
          <a:p>
            <a:pPr marL="0" indent="0" algn="l">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No taxes on qualified withdrawals.</a:t>
            </a:r>
            <a:endParaRPr lang="en-US" sz="1750" dirty="0"/>
          </a:p>
        </p:txBody>
      </p:sp>
      <p:sp>
        <p:nvSpPr>
          <p:cNvPr id="16" name="Text 14"/>
          <p:cNvSpPr/>
          <p:nvPr/>
        </p:nvSpPr>
        <p:spPr>
          <a:xfrm>
            <a:off x="9872067" y="4260890"/>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Roth IRA</a:t>
            </a:r>
            <a:endParaRPr lang="en-US" sz="1750" dirty="0"/>
          </a:p>
        </p:txBody>
      </p:sp>
      <p:sp>
        <p:nvSpPr>
          <p:cNvPr id="17" name="Text 15"/>
          <p:cNvSpPr/>
          <p:nvPr/>
        </p:nvSpPr>
        <p:spPr>
          <a:xfrm>
            <a:off x="9872067" y="4703088"/>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Health Savings Account (HSA)</a:t>
            </a:r>
            <a:endParaRPr lang="en-US" sz="1750" dirty="0"/>
          </a:p>
        </p:txBody>
      </p:sp>
      <p:sp>
        <p:nvSpPr>
          <p:cNvPr id="18" name="Text 16"/>
          <p:cNvSpPr/>
          <p:nvPr/>
        </p:nvSpPr>
        <p:spPr>
          <a:xfrm>
            <a:off x="9872067" y="5145286"/>
            <a:ext cx="3978116"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Certain insurance products</a:t>
            </a:r>
            <a:endParaRPr lang="en-US" sz="1750" dirty="0"/>
          </a:p>
        </p:txBody>
      </p:sp>
      <p:pic>
        <p:nvPicPr>
          <p:cNvPr id="19" name="Picture 18">
            <a:extLst>
              <a:ext uri="{FF2B5EF4-FFF2-40B4-BE49-F238E27FC236}">
                <a16:creationId xmlns:a16="http://schemas.microsoft.com/office/drawing/2014/main" id="{84063D1F-4CC0-0787-0A91-C659F6304F51}"/>
              </a:ext>
            </a:extLst>
          </p:cNvPr>
          <p:cNvPicPr>
            <a:picLocks noChangeAspect="1"/>
          </p:cNvPicPr>
          <p:nvPr/>
        </p:nvPicPr>
        <p:blipFill>
          <a:blip r:embed="rId3"/>
          <a:stretch>
            <a:fillRect/>
          </a:stretch>
        </p:blipFill>
        <p:spPr>
          <a:xfrm>
            <a:off x="147145" y="82770"/>
            <a:ext cx="14483255" cy="81468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DB8A2-6D9B-9442-CD3C-62CB6AD64C8A}"/>
              </a:ext>
            </a:extLst>
          </p:cNvPr>
          <p:cNvSpPr/>
          <p:nvPr/>
        </p:nvSpPr>
        <p:spPr>
          <a:xfrm>
            <a:off x="1" y="7736518"/>
            <a:ext cx="14630398" cy="493082"/>
          </a:xfrm>
          <a:prstGeom prst="rect">
            <a:avLst/>
          </a:prstGeom>
          <a:solidFill>
            <a:srgbClr val="08243B">
              <a:alpha val="558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40">
              <a:buClr>
                <a:srgbClr val="000000"/>
              </a:buClr>
            </a:pPr>
            <a:endParaRPr lang="en-US" sz="2240" kern="0" dirty="0">
              <a:solidFill>
                <a:srgbClr val="FFFFFF"/>
              </a:solidFill>
              <a:latin typeface="Lato" panose="020F0502020204030203" pitchFamily="34" charset="77"/>
              <a:sym typeface="Arial"/>
            </a:endParaRPr>
          </a:p>
        </p:txBody>
      </p:sp>
      <p:sp>
        <p:nvSpPr>
          <p:cNvPr id="5" name="TextBox 4">
            <a:extLst>
              <a:ext uri="{FF2B5EF4-FFF2-40B4-BE49-F238E27FC236}">
                <a16:creationId xmlns:a16="http://schemas.microsoft.com/office/drawing/2014/main" id="{9F39CDE7-DF44-9E57-09AA-5A2902C1BA6F}"/>
              </a:ext>
            </a:extLst>
          </p:cNvPr>
          <p:cNvSpPr txBox="1"/>
          <p:nvPr/>
        </p:nvSpPr>
        <p:spPr>
          <a:xfrm>
            <a:off x="1915369" y="2258276"/>
            <a:ext cx="3289683" cy="3637919"/>
          </a:xfrm>
          <a:prstGeom prst="rect">
            <a:avLst/>
          </a:prstGeom>
          <a:noFill/>
        </p:spPr>
        <p:txBody>
          <a:bodyPr wrap="none" rtlCol="0">
            <a:spAutoFit/>
          </a:bodyPr>
          <a:lstStyle/>
          <a:p>
            <a:pPr defTabSz="1463040">
              <a:buClr>
                <a:srgbClr val="000000"/>
              </a:buClr>
            </a:pPr>
            <a:r>
              <a:rPr lang="en-US" sz="23040" kern="0" dirty="0">
                <a:solidFill>
                  <a:srgbClr val="516473"/>
                </a:solidFill>
                <a:latin typeface="Montserrat" pitchFamily="2" charset="77"/>
                <a:cs typeface="Arial"/>
                <a:sym typeface="Arial"/>
              </a:rPr>
              <a:t>Q:</a:t>
            </a:r>
          </a:p>
        </p:txBody>
      </p:sp>
      <p:sp>
        <p:nvSpPr>
          <p:cNvPr id="8" name="TextBox 7">
            <a:extLst>
              <a:ext uri="{FF2B5EF4-FFF2-40B4-BE49-F238E27FC236}">
                <a16:creationId xmlns:a16="http://schemas.microsoft.com/office/drawing/2014/main" id="{3E407DFC-F9B4-42DE-B655-632C5FA42725}"/>
              </a:ext>
            </a:extLst>
          </p:cNvPr>
          <p:cNvSpPr txBox="1"/>
          <p:nvPr/>
        </p:nvSpPr>
        <p:spPr>
          <a:xfrm>
            <a:off x="5968176" y="3070805"/>
            <a:ext cx="1553630" cy="683264"/>
          </a:xfrm>
          <a:prstGeom prst="rect">
            <a:avLst/>
          </a:prstGeom>
          <a:noFill/>
        </p:spPr>
        <p:txBody>
          <a:bodyPr wrap="none" rtlCol="0">
            <a:spAutoFit/>
          </a:bodyPr>
          <a:lstStyle/>
          <a:p>
            <a:pPr defTabSz="1463040">
              <a:buClr>
                <a:srgbClr val="000000"/>
              </a:buClr>
            </a:pPr>
            <a:r>
              <a:rPr lang="en-US" sz="3840" kern="0" dirty="0">
                <a:solidFill>
                  <a:srgbClr val="516473"/>
                </a:solidFill>
                <a:latin typeface="Montserrat" pitchFamily="2" charset="77"/>
                <a:cs typeface="Arial"/>
                <a:sym typeface="Arial"/>
              </a:rPr>
              <a:t>1940s</a:t>
            </a:r>
          </a:p>
        </p:txBody>
      </p:sp>
      <p:sp>
        <p:nvSpPr>
          <p:cNvPr id="9" name="TextBox 8">
            <a:extLst>
              <a:ext uri="{FF2B5EF4-FFF2-40B4-BE49-F238E27FC236}">
                <a16:creationId xmlns:a16="http://schemas.microsoft.com/office/drawing/2014/main" id="{3CFEB56E-4983-9897-9E78-D4CE8AE68F55}"/>
              </a:ext>
            </a:extLst>
          </p:cNvPr>
          <p:cNvSpPr txBox="1"/>
          <p:nvPr/>
        </p:nvSpPr>
        <p:spPr>
          <a:xfrm>
            <a:off x="5968177" y="3809470"/>
            <a:ext cx="5333511" cy="1274195"/>
          </a:xfrm>
          <a:prstGeom prst="rect">
            <a:avLst/>
          </a:prstGeom>
          <a:noFill/>
        </p:spPr>
        <p:txBody>
          <a:bodyPr wrap="none" rtlCol="0">
            <a:spAutoFit/>
          </a:bodyPr>
          <a:lstStyle/>
          <a:p>
            <a:pPr defTabSz="1463040">
              <a:buClr>
                <a:srgbClr val="000000"/>
              </a:buClr>
            </a:pPr>
            <a:r>
              <a:rPr lang="en-US" sz="3840" kern="0" dirty="0">
                <a:solidFill>
                  <a:srgbClr val="22201C"/>
                </a:solidFill>
                <a:latin typeface="Montserrat" pitchFamily="2" charset="77"/>
                <a:cs typeface="Arial"/>
                <a:sym typeface="Arial"/>
              </a:rPr>
              <a:t>Who got hit with the</a:t>
            </a:r>
            <a:br>
              <a:rPr lang="en-US" sz="3840" kern="0" dirty="0">
                <a:solidFill>
                  <a:srgbClr val="22201C"/>
                </a:solidFill>
                <a:latin typeface="Montserrat" pitchFamily="2" charset="77"/>
                <a:cs typeface="Arial"/>
                <a:sym typeface="Arial"/>
              </a:rPr>
            </a:br>
            <a:r>
              <a:rPr lang="en-US" sz="3840" kern="0" dirty="0">
                <a:solidFill>
                  <a:srgbClr val="22201C"/>
                </a:solidFill>
                <a:latin typeface="Montserrat" pitchFamily="2" charset="77"/>
                <a:cs typeface="Arial"/>
                <a:sym typeface="Arial"/>
              </a:rPr>
              <a:t>94% tax bracket?</a:t>
            </a:r>
          </a:p>
        </p:txBody>
      </p:sp>
      <p:sp>
        <p:nvSpPr>
          <p:cNvPr id="6" name="TextBox 5">
            <a:extLst>
              <a:ext uri="{FF2B5EF4-FFF2-40B4-BE49-F238E27FC236}">
                <a16:creationId xmlns:a16="http://schemas.microsoft.com/office/drawing/2014/main" id="{29C71246-F670-3070-44F3-C93030691AC3}"/>
              </a:ext>
            </a:extLst>
          </p:cNvPr>
          <p:cNvSpPr txBox="1"/>
          <p:nvPr/>
        </p:nvSpPr>
        <p:spPr>
          <a:xfrm>
            <a:off x="195943" y="7692890"/>
            <a:ext cx="25146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50000"/>
              </a:lnSpc>
              <a:spcBef>
                <a:spcPts val="0"/>
              </a:spcBef>
              <a:spcAft>
                <a:spcPts val="0"/>
              </a:spcAft>
              <a:buClrTx/>
              <a:buSzTx/>
              <a:buFontTx/>
              <a:buNone/>
              <a:tabLst/>
            </a:pPr>
            <a:r>
              <a:rPr lang="en-US" i="1" spc="53" dirty="0">
                <a:solidFill>
                  <a:srgbClr val="FF0000"/>
                </a:solidFill>
                <a:latin typeface="Raleway"/>
                <a:ea typeface="Raleway"/>
                <a:cs typeface="Raleway"/>
                <a:sym typeface="Raleway"/>
              </a:rPr>
              <a:t>*Insert Logo Here</a:t>
            </a:r>
            <a:endParaRPr kumimoji="0" lang="en-US" sz="1800" b="0" i="1" u="none" strike="noStrike" cap="none" spc="53" normalizeH="0" baseline="0" dirty="0">
              <a:ln>
                <a:noFill/>
              </a:ln>
              <a:solidFill>
                <a:srgbClr val="FF0000"/>
              </a:solidFill>
              <a:effectLst/>
              <a:uFillTx/>
              <a:latin typeface="Raleway"/>
              <a:ea typeface="Raleway"/>
              <a:cs typeface="Raleway"/>
              <a:sym typeface="Raleway"/>
            </a:endParaRPr>
          </a:p>
        </p:txBody>
      </p:sp>
    </p:spTree>
    <p:extLst>
      <p:ext uri="{BB962C8B-B14F-4D97-AF65-F5344CB8AC3E}">
        <p14:creationId xmlns:p14="http://schemas.microsoft.com/office/powerpoint/2010/main" val="174957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Custom 3">
      <a:dk1>
        <a:srgbClr val="143448"/>
      </a:dk1>
      <a:lt1>
        <a:srgbClr val="FFFFFF"/>
      </a:lt1>
      <a:dk2>
        <a:srgbClr val="003B5C"/>
      </a:dk2>
      <a:lt2>
        <a:srgbClr val="D5D5D5"/>
      </a:lt2>
      <a:accent1>
        <a:srgbClr val="143448"/>
      </a:accent1>
      <a:accent2>
        <a:srgbClr val="FFBA70"/>
      </a:accent2>
      <a:accent3>
        <a:srgbClr val="1A6062"/>
      </a:accent3>
      <a:accent4>
        <a:srgbClr val="81A7B7"/>
      </a:accent4>
      <a:accent5>
        <a:srgbClr val="E0E7EB"/>
      </a:accent5>
      <a:accent6>
        <a:srgbClr val="2A2F33"/>
      </a:accent6>
      <a:hlink>
        <a:srgbClr val="003B5C"/>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Jacquenetta template">
  <a:themeElements>
    <a:clrScheme name="Power Wealth Management">
      <a:dk1>
        <a:srgbClr val="08243A"/>
      </a:dk1>
      <a:lt1>
        <a:srgbClr val="FFFFFF"/>
      </a:lt1>
      <a:dk2>
        <a:srgbClr val="666666"/>
      </a:dk2>
      <a:lt2>
        <a:srgbClr val="FAFAF8"/>
      </a:lt2>
      <a:accent1>
        <a:srgbClr val="22201C"/>
      </a:accent1>
      <a:accent2>
        <a:srgbClr val="08243B"/>
      </a:accent2>
      <a:accent3>
        <a:srgbClr val="516473"/>
      </a:accent3>
      <a:accent4>
        <a:srgbClr val="CBC3AB"/>
      </a:accent4>
      <a:accent5>
        <a:srgbClr val="F3EFE3"/>
      </a:accent5>
      <a:accent6>
        <a:srgbClr val="CD9601"/>
      </a:accent6>
      <a:hlink>
        <a:srgbClr val="CD9601"/>
      </a:hlink>
      <a:folHlink>
        <a:srgbClr val="CD96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14729</TotalTime>
  <Words>4530</Words>
  <Application>Microsoft Office PowerPoint</Application>
  <PresentationFormat>Custom</PresentationFormat>
  <Paragraphs>528</Paragraphs>
  <Slides>41</Slides>
  <Notes>39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41</vt:i4>
      </vt:variant>
    </vt:vector>
  </HeadingPairs>
  <TitlesOfParts>
    <vt:vector size="62" baseType="lpstr">
      <vt:lpstr>Lato</vt:lpstr>
      <vt:lpstr>Work Sans</vt:lpstr>
      <vt:lpstr>Wingdings</vt:lpstr>
      <vt:lpstr>Raleway</vt:lpstr>
      <vt:lpstr>Instrument Sans Medium</vt:lpstr>
      <vt:lpstr>Montserrat</vt:lpstr>
      <vt:lpstr>Segoe UI</vt:lpstr>
      <vt:lpstr>Montserrat Bold</vt:lpstr>
      <vt:lpstr>Helvetica Light</vt:lpstr>
      <vt:lpstr>Instrument Sans Semi Bold</vt:lpstr>
      <vt:lpstr>Work Sans Light</vt:lpstr>
      <vt:lpstr>Work Sans Black</vt:lpstr>
      <vt:lpstr>Norwester</vt:lpstr>
      <vt:lpstr>Source Sans Pro</vt:lpstr>
      <vt:lpstr>Calibri</vt:lpstr>
      <vt:lpstr>Arial</vt:lpstr>
      <vt:lpstr>Helvetica Neue Medium</vt:lpstr>
      <vt:lpstr>Lato Light</vt:lpstr>
      <vt:lpstr>Office Theme</vt:lpstr>
      <vt:lpstr>White</vt:lpstr>
      <vt:lpstr>Jacquenetta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Louis  Rocco</cp:lastModifiedBy>
  <cp:revision>30</cp:revision>
  <dcterms:created xsi:type="dcterms:W3CDTF">2025-03-26T15:43:01Z</dcterms:created>
  <dcterms:modified xsi:type="dcterms:W3CDTF">2026-01-23T15:02:26Z</dcterms:modified>
</cp:coreProperties>
</file>