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75" r:id="rId2"/>
  </p:sldMasterIdLst>
  <p:notesMasterIdLst>
    <p:notesMasterId r:id="rId45"/>
  </p:notesMasterIdLst>
  <p:sldIdLst>
    <p:sldId id="788" r:id="rId3"/>
    <p:sldId id="457" r:id="rId4"/>
    <p:sldId id="458" r:id="rId5"/>
    <p:sldId id="459" r:id="rId6"/>
    <p:sldId id="460" r:id="rId7"/>
    <p:sldId id="312" r:id="rId8"/>
    <p:sldId id="317" r:id="rId9"/>
    <p:sldId id="271" r:id="rId10"/>
    <p:sldId id="491" r:id="rId11"/>
    <p:sldId id="521" r:id="rId12"/>
    <p:sldId id="316" r:id="rId13"/>
    <p:sldId id="357" r:id="rId14"/>
    <p:sldId id="461" r:id="rId15"/>
    <p:sldId id="453" r:id="rId16"/>
    <p:sldId id="454" r:id="rId17"/>
    <p:sldId id="462" r:id="rId18"/>
    <p:sldId id="463" r:id="rId19"/>
    <p:sldId id="464" r:id="rId20"/>
    <p:sldId id="513" r:id="rId21"/>
    <p:sldId id="492" r:id="rId22"/>
    <p:sldId id="504" r:id="rId23"/>
    <p:sldId id="465" r:id="rId24"/>
    <p:sldId id="466" r:id="rId25"/>
    <p:sldId id="503" r:id="rId26"/>
    <p:sldId id="792" r:id="rId27"/>
    <p:sldId id="789" r:id="rId28"/>
    <p:sldId id="790" r:id="rId29"/>
    <p:sldId id="445" r:id="rId30"/>
    <p:sldId id="467" r:id="rId31"/>
    <p:sldId id="480" r:id="rId32"/>
    <p:sldId id="479" r:id="rId33"/>
    <p:sldId id="478" r:id="rId34"/>
    <p:sldId id="477" r:id="rId35"/>
    <p:sldId id="476" r:id="rId36"/>
    <p:sldId id="519" r:id="rId37"/>
    <p:sldId id="520" r:id="rId38"/>
    <p:sldId id="793" r:id="rId39"/>
    <p:sldId id="485" r:id="rId40"/>
    <p:sldId id="484" r:id="rId41"/>
    <p:sldId id="473" r:id="rId42"/>
    <p:sldId id="393" r:id="rId43"/>
    <p:sldId id="756" r:id="rId44"/>
  </p:sldIdLst>
  <p:sldSz cx="9144000" cy="5143500" type="screen16x9"/>
  <p:notesSz cx="6858000" cy="9144000"/>
  <p:embeddedFontLst>
    <p:embeddedFont>
      <p:font typeface="Lato" panose="020F0502020204030203" pitchFamily="34" charset="0"/>
      <p:regular r:id="rId46"/>
      <p:bold r:id="rId47"/>
      <p:italic r:id="rId48"/>
      <p:boldItalic r:id="rId49"/>
    </p:embeddedFont>
    <p:embeddedFont>
      <p:font typeface="Lato Light" panose="020F0502020204030203" pitchFamily="34" charset="0"/>
      <p:regular r:id="rId50"/>
      <p:italic r:id="rId51"/>
    </p:embeddedFont>
    <p:embeddedFont>
      <p:font typeface="Montserrat" panose="00000500000000000000" pitchFamily="2" charset="0"/>
      <p:regular r:id="rId52"/>
      <p:bold r:id="rId53"/>
      <p:italic r:id="rId54"/>
      <p:boldItalic r:id="rId55"/>
    </p:embeddedFont>
    <p:embeddedFont>
      <p:font typeface="Montserrat Light" panose="00000400000000000000" pitchFamily="2" charset="0"/>
      <p:regular r:id="rId56"/>
      <p:italic r:id="rId57"/>
    </p:embeddedFont>
    <p:embeddedFont>
      <p:font typeface="Montserrat SemiBold" panose="00000700000000000000" pitchFamily="2" charset="0"/>
      <p:regular r:id="rId58"/>
      <p:bold r:id="rId59"/>
      <p:italic r:id="rId60"/>
      <p:boldItalic r:id="rId61"/>
    </p:embeddedFont>
    <p:embeddedFont>
      <p:font typeface="Norwester" panose="020B0604020202020204" charset="0"/>
      <p:regular r:id="rId62"/>
      <p:bold r:id="rId63"/>
      <p:italic r:id="rId64"/>
      <p:boldItalic r:id="rId65"/>
    </p:embeddedFont>
    <p:embeddedFont>
      <p:font typeface="Work Sans" pitchFamily="2" charset="0"/>
      <p:regular r:id="rId66"/>
      <p:bold r:id="rId67"/>
      <p:italic r:id="rId68"/>
      <p:boldItalic r:id="rId69"/>
    </p:embeddedFont>
    <p:embeddedFont>
      <p:font typeface="Work Sans Black" pitchFamily="2" charset="0"/>
      <p:bold r:id="rId70"/>
      <p:italic r:id="rId71"/>
      <p:boldItalic r:id="rId72"/>
    </p:embeddedFont>
    <p:embeddedFont>
      <p:font typeface="Work Sans Light"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E4D"/>
    <a:srgbClr val="008FFC"/>
    <a:srgbClr val="FC6E7C"/>
    <a:srgbClr val="5598F1"/>
    <a:srgbClr val="EE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06A68-37BC-4D04-80DC-DE72CBD5D4A5}" v="81" dt="2025-06-17T18:20:47.464"/>
  </p1510:revLst>
</p1510:revInfo>
</file>

<file path=ppt/tableStyles.xml><?xml version="1.0" encoding="utf-8"?>
<a:tblStyleLst xmlns:a="http://schemas.openxmlformats.org/drawingml/2006/main" def="{6C65FADA-D74E-4877-A985-DF8BDF861984}">
  <a:tblStyle styleId="{6C65FADA-D74E-4877-A985-DF8BDF86198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7935AD-D1DE-41F2-AE6B-DE92482BF03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77"/>
    <p:restoredTop sz="86078"/>
  </p:normalViewPr>
  <p:slideViewPr>
    <p:cSldViewPr snapToGrid="0">
      <p:cViewPr varScale="1">
        <p:scale>
          <a:sx n="148" d="100"/>
          <a:sy n="148" d="100"/>
        </p:scale>
        <p:origin x="100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5.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notesMaster" Target="notesMasters/notesMaster1.xml"/><Relationship Id="rId66"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77"/>
        <a:ea typeface="Lato" panose="020F05020202040302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4C9D6-0FD6-8715-A85A-2F388DAA1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F4EAC-3339-DAB8-EEA2-30409611D9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BFDFCB-F951-B062-5C70-0232E52FB8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CB79E2-EAFE-F51A-3614-ECA7CE70B374}"/>
              </a:ext>
            </a:extLst>
          </p:cNvPr>
          <p:cNvSpPr>
            <a:spLocks noGrp="1"/>
          </p:cNvSpPr>
          <p:nvPr>
            <p:ph type="sldNum" sz="quarter" idx="5"/>
          </p:nvPr>
        </p:nvSpPr>
        <p:spPr/>
        <p:txBody>
          <a:bodyPr/>
          <a:lstStyle/>
          <a:p>
            <a:fld id="{14AC917E-11E0-4438-A3A4-245F40BAB238}" type="slidenum">
              <a:rPr lang="en-US" smtClean="0">
                <a:latin typeface="Lato" panose="020F0502020204030203" pitchFamily="34" charset="77"/>
              </a:rPr>
              <a:t>1</a:t>
            </a:fld>
            <a:endParaRPr lang="en-US">
              <a:latin typeface="Lato" panose="020F0502020204030203" pitchFamily="34" charset="77"/>
            </a:endParaRPr>
          </a:p>
        </p:txBody>
      </p:sp>
    </p:spTree>
    <p:extLst>
      <p:ext uri="{BB962C8B-B14F-4D97-AF65-F5344CB8AC3E}">
        <p14:creationId xmlns:p14="http://schemas.microsoft.com/office/powerpoint/2010/main" val="348649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Retired? Working?</a:t>
            </a:r>
          </a:p>
          <a:p>
            <a:r>
              <a:rPr lang="en-US" dirty="0"/>
              <a:t>Why are you here?</a:t>
            </a:r>
          </a:p>
        </p:txBody>
      </p:sp>
    </p:spTree>
    <p:extLst>
      <p:ext uri="{BB962C8B-B14F-4D97-AF65-F5344CB8AC3E}">
        <p14:creationId xmlns:p14="http://schemas.microsoft.com/office/powerpoint/2010/main" val="221205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Here are the mandatory disclosures.  Keep in mind, I am a Financial Advisor, not a CPA, Enrolled Agent or Attorney, so the contents of this presentation are based on things I see day to day in my practice and are not specific advice for your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 attorney, general contractor. I have to tell you I don’t work for the federal government</a:t>
            </a:r>
          </a:p>
          <a:p>
            <a:endParaRPr lang="en-US" dirty="0"/>
          </a:p>
        </p:txBody>
      </p:sp>
      <p:sp>
        <p:nvSpPr>
          <p:cNvPr id="4" name="Slide Number Placeholder 3"/>
          <p:cNvSpPr>
            <a:spLocks noGrp="1"/>
          </p:cNvSpPr>
          <p:nvPr>
            <p:ph type="sldNum" sz="quarter" idx="5"/>
          </p:nvPr>
        </p:nvSpPr>
        <p:spPr/>
        <p:txBody>
          <a:bodyPr/>
          <a:lstStyle/>
          <a:p>
            <a:fld id="{284A8000-6919-BC45-A0DF-C6F213B9F6F6}" type="slidenum">
              <a:rPr lang="en-US" smtClean="0">
                <a:latin typeface="Lato" panose="020F0502020204030203" pitchFamily="34" charset="77"/>
              </a:rPr>
              <a:t>12</a:t>
            </a:fld>
            <a:endParaRPr lang="en-US">
              <a:latin typeface="Lato" panose="020F0502020204030203" pitchFamily="34" charset="77"/>
            </a:endParaRPr>
          </a:p>
        </p:txBody>
      </p:sp>
    </p:spTree>
    <p:extLst>
      <p:ext uri="{BB962C8B-B14F-4D97-AF65-F5344CB8AC3E}">
        <p14:creationId xmlns:p14="http://schemas.microsoft.com/office/powerpoint/2010/main" val="112139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process of organizing your financial affairs and assets to ensure they are managed and distributed according to your wishes after your death or in case of incapacitation. </a:t>
            </a:r>
          </a:p>
          <a:p>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Will of Ulah," was found in a tomb in Egypt and dates back to 2548 BC</a:t>
            </a:r>
            <a:r>
              <a:rPr lang="en-US" sz="1100" b="0" i="0" u="none" strike="noStrike" cap="none" dirty="0">
                <a:solidFill>
                  <a:srgbClr val="000000"/>
                </a:solidFill>
                <a:effectLst/>
                <a:latin typeface="Arial"/>
                <a:ea typeface="Arial"/>
                <a:cs typeface="Arial"/>
                <a:sym typeface="Arial"/>
              </a:rPr>
              <a:t>. In this ancient will, </a:t>
            </a:r>
            <a:r>
              <a:rPr lang="en-US" sz="1100" b="0" i="0" u="none" strike="noStrike" cap="none" dirty="0" err="1">
                <a:solidFill>
                  <a:srgbClr val="000000"/>
                </a:solidFill>
                <a:effectLst/>
                <a:latin typeface="Arial"/>
                <a:ea typeface="Arial"/>
                <a:cs typeface="Arial"/>
                <a:sym typeface="Arial"/>
              </a:rPr>
              <a:t>Uah</a:t>
            </a:r>
            <a:r>
              <a:rPr lang="en-US" sz="1100" b="0" i="0" u="none" strike="noStrike" cap="none" dirty="0">
                <a:solidFill>
                  <a:srgbClr val="000000"/>
                </a:solidFill>
                <a:effectLst/>
                <a:latin typeface="Arial"/>
                <a:ea typeface="Arial"/>
                <a:cs typeface="Arial"/>
                <a:sym typeface="Arial"/>
              </a:rPr>
              <a:t> left all his property to his wife, Teta</a:t>
            </a:r>
          </a:p>
          <a:p>
            <a:r>
              <a:rPr lang="en-US" sz="1100" b="0" i="0" u="none" strike="noStrike" cap="none" dirty="0">
                <a:solidFill>
                  <a:srgbClr val="000000"/>
                </a:solidFill>
                <a:effectLst/>
                <a:latin typeface="Arial"/>
                <a:ea typeface="Arial"/>
                <a:cs typeface="Arial"/>
                <a:sym typeface="Arial"/>
              </a:rPr>
              <a:t>Who here has established an estate plan?</a:t>
            </a:r>
          </a:p>
          <a:p>
            <a:endParaRPr lang="en-US" dirty="0"/>
          </a:p>
        </p:txBody>
      </p:sp>
      <p:sp>
        <p:nvSpPr>
          <p:cNvPr id="4" name="Slide Number Placeholder 3"/>
          <p:cNvSpPr>
            <a:spLocks noGrp="1"/>
          </p:cNvSpPr>
          <p:nvPr>
            <p:ph type="sldNum" sz="quarter" idx="5"/>
          </p:nvPr>
        </p:nvSpPr>
        <p:spPr/>
        <p:txBody>
          <a:bodyPr/>
          <a:lstStyle/>
          <a:p>
            <a:fld id="{284A8000-6919-BC45-A0DF-C6F213B9F6F6}" type="slidenum">
              <a:rPr lang="en-US" smtClean="0">
                <a:latin typeface="Lato" panose="020F0502020204030203" pitchFamily="34" charset="77"/>
              </a:rPr>
              <a:t>13</a:t>
            </a:fld>
            <a:endParaRPr lang="en-US">
              <a:latin typeface="Lato" panose="020F0502020204030203" pitchFamily="34" charset="77"/>
            </a:endParaRPr>
          </a:p>
        </p:txBody>
      </p:sp>
    </p:spTree>
    <p:extLst>
      <p:ext uri="{BB962C8B-B14F-4D97-AF65-F5344CB8AC3E}">
        <p14:creationId xmlns:p14="http://schemas.microsoft.com/office/powerpoint/2010/main" val="90330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Legal is the documents themselves-life is what in the world do I leave behind. What I leave</a:t>
            </a:r>
          </a:p>
          <a:p>
            <a:r>
              <a:rPr lang="en-US" altLang="en-US" dirty="0"/>
              <a:t>What is more important or where do I start.</a:t>
            </a:r>
          </a:p>
          <a:p>
            <a:r>
              <a:rPr lang="en-US" altLang="en-US" dirty="0"/>
              <a:t>People who have one wrapped up and not the other. Vice versa</a:t>
            </a:r>
          </a:p>
          <a:p>
            <a:endParaRPr lang="en-US" dirty="0"/>
          </a:p>
        </p:txBody>
      </p:sp>
      <p:sp>
        <p:nvSpPr>
          <p:cNvPr id="4" name="Slide Number Placeholder 3"/>
          <p:cNvSpPr>
            <a:spLocks noGrp="1"/>
          </p:cNvSpPr>
          <p:nvPr>
            <p:ph type="sldNum" sz="quarter" idx="5"/>
          </p:nvPr>
        </p:nvSpPr>
        <p:spPr/>
        <p:txBody>
          <a:bodyPr/>
          <a:lstStyle/>
          <a:p>
            <a:fld id="{284A8000-6919-BC45-A0DF-C6F213B9F6F6}" type="slidenum">
              <a:rPr lang="en-US" smtClean="0">
                <a:latin typeface="Lato" panose="020F0502020204030203" pitchFamily="34" charset="77"/>
              </a:rPr>
              <a:t>14</a:t>
            </a:fld>
            <a:endParaRPr lang="en-US">
              <a:latin typeface="Lato" panose="020F0502020204030203" pitchFamily="34" charset="77"/>
            </a:endParaRPr>
          </a:p>
        </p:txBody>
      </p:sp>
    </p:spTree>
    <p:extLst>
      <p:ext uri="{BB962C8B-B14F-4D97-AF65-F5344CB8AC3E}">
        <p14:creationId xmlns:p14="http://schemas.microsoft.com/office/powerpoint/2010/main" val="3603135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Price of egg joke-</a:t>
            </a:r>
          </a:p>
          <a:p>
            <a:r>
              <a:rPr lang="en-US" dirty="0"/>
              <a:t>Have to have Both done- wonderful legal and life not wrapped up</a:t>
            </a:r>
          </a:p>
          <a:p>
            <a:r>
              <a:rPr lang="en-US" dirty="0"/>
              <a:t>Examples of great legal and no Life</a:t>
            </a:r>
          </a:p>
        </p:txBody>
      </p:sp>
    </p:spTree>
    <p:extLst>
      <p:ext uri="{BB962C8B-B14F-4D97-AF65-F5344CB8AC3E}">
        <p14:creationId xmlns:p14="http://schemas.microsoft.com/office/powerpoint/2010/main" val="346961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853068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Your voice when you need one- Private room at the hospital, organ doner, plug or un plug., cremation or burial</a:t>
            </a:r>
          </a:p>
          <a:p>
            <a:r>
              <a:rPr lang="en-US" dirty="0"/>
              <a:t>Healthcare directive your voice when you don’t have one when you don’t have a voice- give some examples: am I willing to pay for a private room in the hospital</a:t>
            </a:r>
          </a:p>
          <a:p>
            <a:r>
              <a:rPr lang="en-US" sz="1100" b="1" i="0" u="none" strike="noStrike" cap="none" dirty="0">
                <a:solidFill>
                  <a:srgbClr val="000000"/>
                </a:solidFill>
                <a:effectLst/>
                <a:latin typeface="Arial"/>
                <a:ea typeface="Arial"/>
                <a:cs typeface="Arial"/>
                <a:sym typeface="Arial"/>
              </a:rPr>
              <a:t>Terri Schiavo College kids Old yeller</a:t>
            </a:r>
          </a:p>
          <a:p>
            <a:endParaRPr lang="en-US" dirty="0"/>
          </a:p>
        </p:txBody>
      </p:sp>
    </p:spTree>
    <p:extLst>
      <p:ext uri="{BB962C8B-B14F-4D97-AF65-F5344CB8AC3E}">
        <p14:creationId xmlns:p14="http://schemas.microsoft.com/office/powerpoint/2010/main" val="292026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POA- Durable v Non Durable, Someone you trust</a:t>
            </a:r>
          </a:p>
          <a:p>
            <a:r>
              <a:rPr lang="en-US" dirty="0"/>
              <a:t>Brokerage firm v </a:t>
            </a:r>
            <a:r>
              <a:rPr lang="en-US" dirty="0" err="1"/>
              <a:t>poa</a:t>
            </a:r>
            <a:endParaRPr lang="en-US" dirty="0"/>
          </a:p>
          <a:p>
            <a:r>
              <a:rPr lang="en-US" b="1" dirty="0"/>
              <a:t>Example of the 5 kids- that client referred</a:t>
            </a:r>
          </a:p>
          <a:p>
            <a:r>
              <a:rPr lang="en-US" b="1" dirty="0"/>
              <a:t>Mama Pupi story-</a:t>
            </a:r>
          </a:p>
          <a:p>
            <a:r>
              <a:rPr lang="en-US" b="1" dirty="0"/>
              <a:t>Spouse POA?</a:t>
            </a:r>
          </a:p>
        </p:txBody>
      </p:sp>
    </p:spTree>
    <p:extLst>
      <p:ext uri="{BB962C8B-B14F-4D97-AF65-F5344CB8AC3E}">
        <p14:creationId xmlns:p14="http://schemas.microsoft.com/office/powerpoint/2010/main" val="416275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417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dirty="0"/>
              <a:t>Reach in your folders!</a:t>
            </a:r>
          </a:p>
          <a:p>
            <a:r>
              <a:rPr lang="en-US" sz="1400" dirty="0"/>
              <a:t>Types of JT- TIC, TBE, WROS- Not community property partial step up</a:t>
            </a:r>
          </a:p>
          <a:p>
            <a:r>
              <a:rPr lang="en-US" sz="1400" dirty="0" err="1"/>
              <a:t>Benes_Per</a:t>
            </a:r>
            <a:r>
              <a:rPr lang="en-US" sz="1400" dirty="0"/>
              <a:t> stirpes and not per stirpes</a:t>
            </a:r>
          </a:p>
          <a:p>
            <a:r>
              <a:rPr lang="en-US" sz="1400" dirty="0"/>
              <a:t>Example of a clients friend (old spouse) did not update the beneficiaries. (when I first started working)</a:t>
            </a:r>
          </a:p>
          <a:p>
            <a:r>
              <a:rPr lang="en-US" sz="1400" dirty="0"/>
              <a:t>Does a will avoid probate?</a:t>
            </a:r>
          </a:p>
          <a:p>
            <a:r>
              <a:rPr lang="en-US" sz="1400" b="1" dirty="0"/>
              <a:t>July 2024 you can add benes to property</a:t>
            </a:r>
          </a:p>
          <a:p>
            <a:r>
              <a:rPr lang="en-US" dirty="0"/>
              <a:t>Cost of probate in GA 10-15%</a:t>
            </a:r>
          </a:p>
        </p:txBody>
      </p:sp>
    </p:spTree>
    <p:extLst>
      <p:ext uri="{BB962C8B-B14F-4D97-AF65-F5344CB8AC3E}">
        <p14:creationId xmlns:p14="http://schemas.microsoft.com/office/powerpoint/2010/main" val="163248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 Randy Pausch- Computer Science at Carnegie Mellon-The Last Lecture</a:t>
            </a:r>
          </a:p>
        </p:txBody>
      </p:sp>
    </p:spTree>
    <p:extLst>
      <p:ext uri="{BB962C8B-B14F-4D97-AF65-F5344CB8AC3E}">
        <p14:creationId xmlns:p14="http://schemas.microsoft.com/office/powerpoint/2010/main" val="100699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No non blood relatives on that list! </a:t>
            </a:r>
            <a:r>
              <a:rPr lang="en-US" b="1" dirty="0"/>
              <a:t>Friends- </a:t>
            </a:r>
            <a:r>
              <a:rPr lang="en-US" b="1" dirty="0" err="1"/>
              <a:t>inlaws</a:t>
            </a:r>
            <a:r>
              <a:rPr lang="en-US" b="1" dirty="0"/>
              <a:t> charities- restrictions with disabilities</a:t>
            </a:r>
            <a:r>
              <a:rPr lang="en-US" dirty="0"/>
              <a:t>.</a:t>
            </a:r>
          </a:p>
          <a:p>
            <a:endParaRPr lang="en-US" dirty="0"/>
          </a:p>
        </p:txBody>
      </p:sp>
    </p:spTree>
    <p:extLst>
      <p:ext uri="{BB962C8B-B14F-4D97-AF65-F5344CB8AC3E}">
        <p14:creationId xmlns:p14="http://schemas.microsoft.com/office/powerpoint/2010/main" val="4193085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This is where families fall apart (conversation with mom) (moving of the mango trees)</a:t>
            </a:r>
          </a:p>
          <a:p>
            <a:r>
              <a:rPr lang="en-US" sz="3600" dirty="0"/>
              <a:t>Your name as executor-it’s a lot of work. Don’t shoot the messenger.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3600" dirty="0"/>
              <a:t>Get your family together- talk to the ones you named and the ones you didn’t </a:t>
            </a:r>
            <a:r>
              <a:rPr lang="en-US" sz="3600" dirty="0" err="1"/>
              <a:t>nameExample</a:t>
            </a:r>
            <a:r>
              <a:rPr lang="en-US" sz="3600" dirty="0"/>
              <a:t> of a client where one kid does well and the other does not and leave more to other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3600" dirty="0"/>
              <a:t>Story of man who left ex wife</a:t>
            </a:r>
          </a:p>
          <a:p>
            <a:endParaRPr lang="en-US" dirty="0"/>
          </a:p>
          <a:p>
            <a:endParaRPr lang="en-US" dirty="0"/>
          </a:p>
          <a:p>
            <a:endParaRPr lang="en-US" dirty="0"/>
          </a:p>
        </p:txBody>
      </p:sp>
    </p:spTree>
    <p:extLst>
      <p:ext uri="{BB962C8B-B14F-4D97-AF65-F5344CB8AC3E}">
        <p14:creationId xmlns:p14="http://schemas.microsoft.com/office/powerpoint/2010/main" val="1321743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Avoid probate- Cost of probate 3-7% 12-18 months</a:t>
            </a:r>
          </a:p>
          <a:p>
            <a:r>
              <a:rPr lang="en-US" dirty="0"/>
              <a:t>Components of a trust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Anybody hear have a safe?</a:t>
            </a:r>
          </a:p>
          <a:p>
            <a:r>
              <a:rPr lang="en-US" dirty="0"/>
              <a:t>Who here shows their checkbook to people?</a:t>
            </a:r>
          </a:p>
          <a:p>
            <a:endParaRPr lang="en-US" dirty="0"/>
          </a:p>
        </p:txBody>
      </p:sp>
    </p:spTree>
    <p:extLst>
      <p:ext uri="{BB962C8B-B14F-4D97-AF65-F5344CB8AC3E}">
        <p14:creationId xmlns:p14="http://schemas.microsoft.com/office/powerpoint/2010/main" val="1560300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709 gift tax return</a:t>
            </a:r>
          </a:p>
          <a:p>
            <a:r>
              <a:rPr lang="en-US" dirty="0"/>
              <a:t>Trust tax rates at different levels</a:t>
            </a:r>
          </a:p>
          <a:p>
            <a:r>
              <a:rPr lang="en-US" dirty="0"/>
              <a:t>1,000,090 =19k + 990k</a:t>
            </a:r>
          </a:p>
        </p:txBody>
      </p:sp>
    </p:spTree>
    <p:extLst>
      <p:ext uri="{BB962C8B-B14F-4D97-AF65-F5344CB8AC3E}">
        <p14:creationId xmlns:p14="http://schemas.microsoft.com/office/powerpoint/2010/main" val="255317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Structure it</a:t>
            </a:r>
          </a:p>
        </p:txBody>
      </p:sp>
    </p:spTree>
    <p:extLst>
      <p:ext uri="{BB962C8B-B14F-4D97-AF65-F5344CB8AC3E}">
        <p14:creationId xmlns:p14="http://schemas.microsoft.com/office/powerpoint/2010/main" val="1633394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CRT- Condo100k Sold for 1.1  Gain 1 mil tax @ 30% Netted 700k</a:t>
            </a:r>
          </a:p>
        </p:txBody>
      </p:sp>
    </p:spTree>
    <p:extLst>
      <p:ext uri="{BB962C8B-B14F-4D97-AF65-F5344CB8AC3E}">
        <p14:creationId xmlns:p14="http://schemas.microsoft.com/office/powerpoint/2010/main" val="1394932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D273-4E2F-4168-8E6D-E54EBB708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EB8AE-FCD6-C57A-EB10-CCC2DA5B43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09E4E6B-F590-42AC-2002-9FF750FC17A9}"/>
              </a:ext>
            </a:extLst>
          </p:cNvPr>
          <p:cNvSpPr>
            <a:spLocks noGrp="1"/>
          </p:cNvSpPr>
          <p:nvPr>
            <p:ph type="body" idx="1"/>
          </p:nvPr>
        </p:nvSpPr>
        <p:spPr/>
        <p:txBody>
          <a:bodyPr/>
          <a:lstStyle/>
          <a:p>
            <a:r>
              <a:rPr lang="en-US" dirty="0"/>
              <a:t>Marcel egg incubation (</a:t>
            </a:r>
            <a:r>
              <a:rPr lang="en-US" dirty="0" err="1"/>
              <a:t>munsters</a:t>
            </a:r>
            <a:r>
              <a:rPr lang="en-US" dirty="0"/>
              <a:t>)</a:t>
            </a:r>
          </a:p>
          <a:p>
            <a:r>
              <a:rPr lang="en-US" dirty="0"/>
              <a:t>14 million not trust- the business sold that 14 mil was 30 mil saved 12 million</a:t>
            </a:r>
          </a:p>
        </p:txBody>
      </p:sp>
    </p:spTree>
    <p:extLst>
      <p:ext uri="{BB962C8B-B14F-4D97-AF65-F5344CB8AC3E}">
        <p14:creationId xmlns:p14="http://schemas.microsoft.com/office/powerpoint/2010/main" val="1632209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779998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833425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129220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famous estate planning community? He died intestate. Meaning with out a will or trust and benes</a:t>
            </a:r>
          </a:p>
          <a:p>
            <a:r>
              <a:rPr lang="en-US" dirty="0"/>
              <a:t>6 years-178 million-30 to fees, 40 taxes and the rest split up</a:t>
            </a:r>
          </a:p>
          <a:p>
            <a:r>
              <a:rPr lang="en-US" dirty="0"/>
              <a:t>Most of us wont have this….my mother example of the inheritance and siblings don’t speak</a:t>
            </a:r>
          </a:p>
        </p:txBody>
      </p:sp>
    </p:spTree>
    <p:extLst>
      <p:ext uri="{BB962C8B-B14F-4D97-AF65-F5344CB8AC3E}">
        <p14:creationId xmlns:p14="http://schemas.microsoft.com/office/powerpoint/2010/main" val="1609322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776927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1189111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700129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700129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Are you in a lower bracket now than in future?</a:t>
            </a:r>
          </a:p>
          <a:p>
            <a:r>
              <a:rPr lang="en-US" dirty="0"/>
              <a:t>Lower bracket than beneficiaries?</a:t>
            </a:r>
          </a:p>
          <a:p>
            <a:r>
              <a:rPr lang="en-US" dirty="0"/>
              <a:t>Do you think taxes are going up?</a:t>
            </a:r>
          </a:p>
          <a:p>
            <a:r>
              <a:rPr lang="en-US" dirty="0"/>
              <a:t>Do you have a spouse?</a:t>
            </a:r>
          </a:p>
        </p:txBody>
      </p:sp>
    </p:spTree>
    <p:extLst>
      <p:ext uri="{BB962C8B-B14F-4D97-AF65-F5344CB8AC3E}">
        <p14:creationId xmlns:p14="http://schemas.microsoft.com/office/powerpoint/2010/main" val="1041050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 fact is these tax maps look completely different depending on your specific situation.  Schedule an appointment within the next two weeks and we’ll create a custom tax-map and report based on your situation at no charge.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1615468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this is the kind of advice you are looking for – then we may be the firm for you. If you would like to take advantage of our office and talk with us 1 on 1 just click the link and pick a day and time that works for you. One of our team will give you a  call. We will start with a retirement report card and tax analysis to determine if there are opportunities to save you $$ this is completely complimentary and we would love to show you how this type of planning can benefit you and your family. I hope this was different that what you expected! We are short on time so I won’t be able to get to all the questions but I’ll grab a few here. Any questions we don’t get to here – I WILL get back to you this WEEK with an answer. </a:t>
            </a:r>
          </a:p>
          <a:p>
            <a:r>
              <a:rPr lang="en-US" dirty="0"/>
              <a:t>Have a great evening! I look forward to talking with you 1 on 1 soon. </a:t>
            </a:r>
          </a:p>
          <a:p>
            <a:endParaRPr lang="en-US" dirty="0"/>
          </a:p>
        </p:txBody>
      </p:sp>
    </p:spTree>
    <p:extLst>
      <p:ext uri="{BB962C8B-B14F-4D97-AF65-F5344CB8AC3E}">
        <p14:creationId xmlns:p14="http://schemas.microsoft.com/office/powerpoint/2010/main" val="113390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famous estate planning community? He died intestate. Meaning with out a will or trust and benes</a:t>
            </a:r>
          </a:p>
          <a:p>
            <a:r>
              <a:rPr lang="en-US" dirty="0"/>
              <a:t>6 years-178 million-30 to fees, 40 taxes and the rest split up</a:t>
            </a:r>
          </a:p>
          <a:p>
            <a:r>
              <a:rPr lang="en-US" dirty="0"/>
              <a:t>Most of us wont have this….</a:t>
            </a:r>
            <a:r>
              <a:rPr lang="en-US" b="1" dirty="0"/>
              <a:t>my mother I mean my wife's </a:t>
            </a:r>
            <a:r>
              <a:rPr lang="en-US" dirty="0"/>
              <a:t>example of the inheritance and siblings don’t speak</a:t>
            </a:r>
          </a:p>
          <a:p>
            <a:endParaRPr lang="en-US" dirty="0"/>
          </a:p>
        </p:txBody>
      </p:sp>
    </p:spTree>
    <p:extLst>
      <p:ext uri="{BB962C8B-B14F-4D97-AF65-F5344CB8AC3E}">
        <p14:creationId xmlns:p14="http://schemas.microsoft.com/office/powerpoint/2010/main" val="319690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1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64% </a:t>
            </a:r>
            <a:r>
              <a:rPr lang="en-US" sz="11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americans</a:t>
            </a: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don’t know what an estate plan is, </a:t>
            </a:r>
            <a:r>
              <a:rPr lang="en-US" sz="11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68%</a:t>
            </a: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adults don’t have a will, </a:t>
            </a:r>
            <a:r>
              <a:rPr lang="en-US" sz="11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84%</a:t>
            </a: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under 35 no will, 79% adults no trust.</a:t>
            </a:r>
          </a:p>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80% families </a:t>
            </a:r>
            <a:r>
              <a:rPr lang="en-US" sz="11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belive</a:t>
            </a: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passing </a:t>
            </a:r>
            <a:r>
              <a:rPr lang="en-US" sz="11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wealkth</a:t>
            </a: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is important and 60% of those don’t have a plan in place</a:t>
            </a:r>
          </a:p>
          <a:p>
            <a:pPr marL="0" marR="0" lvl="0" indent="-317500" algn="l" defTabSz="914400" rtl="0" eaLnBrk="1" fontAlgn="auto" latinLnBrk="0" hangingPunct="1">
              <a:lnSpc>
                <a:spcPct val="115000"/>
              </a:lnSpc>
              <a:spcBef>
                <a:spcPts val="0"/>
              </a:spcBef>
              <a:spcAft>
                <a:spcPts val="800"/>
              </a:spcAft>
              <a:buClr>
                <a:srgbClr val="000000"/>
              </a:buClr>
              <a:buSzPts val="1400"/>
              <a:buFont typeface="Arial"/>
              <a:buNone/>
              <a:tabLst/>
              <a:defRPr/>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5 misconceptions- later, complicated, I don’t own anything, depressing, burden loved ones </a:t>
            </a:r>
          </a:p>
          <a:p>
            <a:pPr marL="0" marR="0">
              <a:lnSpc>
                <a:spcPct val="115000"/>
              </a:lnSpc>
              <a:spcAft>
                <a:spcPts val="800"/>
              </a:spcAft>
              <a:buNone/>
            </a:pPr>
            <a:endPar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0079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Superpowers</a:t>
            </a:r>
          </a:p>
          <a:p>
            <a:pPr marL="0" lvl="0" indent="0" algn="l" rtl="0">
              <a:spcBef>
                <a:spcPts val="0"/>
              </a:spcBef>
              <a:spcAft>
                <a:spcPts val="0"/>
              </a:spcAft>
              <a:buNone/>
            </a:pPr>
            <a:r>
              <a:rPr lang="en-US" dirty="0"/>
              <a:t>Elephant in the room</a:t>
            </a:r>
          </a:p>
          <a:p>
            <a:endParaRPr lang="en-US" dirty="0"/>
          </a:p>
        </p:txBody>
      </p:sp>
    </p:spTree>
    <p:extLst>
      <p:ext uri="{BB962C8B-B14F-4D97-AF65-F5344CB8AC3E}">
        <p14:creationId xmlns:p14="http://schemas.microsoft.com/office/powerpoint/2010/main" val="415252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23ba64fbd7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23ba64fbd7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of highly credential financial professionals that work in a collaborative effort with clients. </a:t>
            </a:r>
          </a:p>
          <a:p>
            <a:pPr marL="0" lvl="0" indent="0" algn="l" rtl="0">
              <a:spcBef>
                <a:spcPts val="0"/>
              </a:spcBef>
              <a:spcAft>
                <a:spcPts val="0"/>
              </a:spcAft>
              <a:buNone/>
            </a:pPr>
            <a:r>
              <a:rPr lang="en-US" dirty="0"/>
              <a:t>First Gen wealth creators- primarily biz owners, corporate employees and med professionals helping them transition </a:t>
            </a:r>
            <a:r>
              <a:rPr lang="en-US" dirty="0" err="1"/>
              <a:t>tto</a:t>
            </a:r>
            <a:endParaRPr lang="en-US" dirty="0"/>
          </a:p>
          <a:p>
            <a:pPr marL="0" lvl="0" indent="0" algn="l" rtl="0">
              <a:spcBef>
                <a:spcPts val="0"/>
              </a:spcBef>
              <a:spcAft>
                <a:spcPts val="0"/>
              </a:spcAft>
              <a:buNone/>
            </a:pPr>
            <a:r>
              <a:rPr lang="en-US" dirty="0"/>
              <a:t>Elephant in the room</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to expect,</a:t>
            </a:r>
          </a:p>
          <a:p>
            <a:r>
              <a:rPr lang="en-US" dirty="0"/>
              <a:t>What is covered</a:t>
            </a:r>
          </a:p>
        </p:txBody>
      </p:sp>
    </p:spTree>
    <p:extLst>
      <p:ext uri="{BB962C8B-B14F-4D97-AF65-F5344CB8AC3E}">
        <p14:creationId xmlns:p14="http://schemas.microsoft.com/office/powerpoint/2010/main" val="88875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 should start this with about 5-6 minutes into it.</a:t>
            </a:r>
          </a:p>
          <a:p>
            <a:pPr marL="0" marR="0">
              <a:lnSpc>
                <a:spcPct val="115000"/>
              </a:lnSpc>
              <a:spcAft>
                <a:spcPts val="800"/>
              </a:spcAft>
              <a:buNone/>
            </a:pPr>
            <a:endPar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 your Folder! If you don’t have it raise your hand. Website nothing for sale</a:t>
            </a:r>
          </a:p>
          <a:p>
            <a:pPr marL="0" marR="0">
              <a:lnSpc>
                <a:spcPct val="115000"/>
              </a:lnSpc>
              <a:spcAft>
                <a:spcPts val="800"/>
              </a:spcAft>
              <a:buNone/>
            </a:pPr>
            <a:endPar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Before we dive into our topic today a wanted to take a moment to highlight the 5 main pillars to wealth management: Our business is treating your assets and plan like a business. In order to accomplish that we dive deep into the 5 main pillars of WM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Cash Flow and Retirement Planning- Do I have enough money? Where will my next pay check come from? How do I fund my lifestyle?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Investments- Your portfolio of investments becomes the vehicle to help you get to your destination. Do I have the right asset allocation? Am I taking on too much risk or should I consider taking on more? Do I have sufficient assets for an emergency fund? How can I protect and grow my money?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Taxes- As a retiree taxes will likely be your biggest expense in retirement with the average retiree spending___________. Review and identify times to carry out </a:t>
            </a:r>
            <a:r>
              <a:rPr lang="en-US" sz="11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roth</a:t>
            </a: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conversion, how will this effect my federal rates? What about my Medicare Premiums?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“Tax planning is like going to the gym, there are things we do now that don’t necessarily feel good but over the long run we are better off as a result of it.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5093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012800" y="2497750"/>
            <a:ext cx="49500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3"/>
          <p:cNvSpPr txBox="1">
            <a:spLocks noGrp="1"/>
          </p:cNvSpPr>
          <p:nvPr>
            <p:ph type="subTitle" idx="1"/>
          </p:nvPr>
        </p:nvSpPr>
        <p:spPr>
          <a:xfrm>
            <a:off x="1012800" y="3678252"/>
            <a:ext cx="49500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000"/>
              <a:buNone/>
              <a:defRPr>
                <a:solidFill>
                  <a:srgbClr val="000000"/>
                </a:solidFill>
              </a:defRPr>
            </a:lvl1pPr>
            <a:lvl2pPr lvl="1" rtl="0">
              <a:spcBef>
                <a:spcPts val="0"/>
              </a:spcBef>
              <a:spcAft>
                <a:spcPts val="0"/>
              </a:spcAft>
              <a:buClr>
                <a:srgbClr val="000000"/>
              </a:buClr>
              <a:buSzPts val="2000"/>
              <a:buNone/>
              <a:defRPr>
                <a:solidFill>
                  <a:srgbClr val="000000"/>
                </a:solidFill>
              </a:defRPr>
            </a:lvl2pPr>
            <a:lvl3pPr lvl="2" rtl="0">
              <a:spcBef>
                <a:spcPts val="0"/>
              </a:spcBef>
              <a:spcAft>
                <a:spcPts val="0"/>
              </a:spcAft>
              <a:buClr>
                <a:srgbClr val="000000"/>
              </a:buClr>
              <a:buSzPts val="2000"/>
              <a:buNone/>
              <a:defRPr>
                <a:solidFill>
                  <a:srgbClr val="000000"/>
                </a:solidFill>
              </a:defRPr>
            </a:lvl3pPr>
            <a:lvl4pPr lvl="3" rtl="0">
              <a:spcBef>
                <a:spcPts val="0"/>
              </a:spcBef>
              <a:spcAft>
                <a:spcPts val="0"/>
              </a:spcAft>
              <a:buClr>
                <a:srgbClr val="000000"/>
              </a:buClr>
              <a:buSzPts val="2000"/>
              <a:buNone/>
              <a:defRPr>
                <a:solidFill>
                  <a:srgbClr val="000000"/>
                </a:solidFill>
              </a:defRPr>
            </a:lvl4pPr>
            <a:lvl5pPr lvl="4" rtl="0">
              <a:spcBef>
                <a:spcPts val="0"/>
              </a:spcBef>
              <a:spcAft>
                <a:spcPts val="0"/>
              </a:spcAft>
              <a:buClr>
                <a:srgbClr val="000000"/>
              </a:buClr>
              <a:buSzPts val="2000"/>
              <a:buNone/>
              <a:defRPr>
                <a:solidFill>
                  <a:srgbClr val="000000"/>
                </a:solidFill>
              </a:defRPr>
            </a:lvl5pPr>
            <a:lvl6pPr lvl="5" rtl="0">
              <a:spcBef>
                <a:spcPts val="0"/>
              </a:spcBef>
              <a:spcAft>
                <a:spcPts val="0"/>
              </a:spcAft>
              <a:buClr>
                <a:srgbClr val="000000"/>
              </a:buClr>
              <a:buSzPts val="2000"/>
              <a:buNone/>
              <a:defRPr>
                <a:solidFill>
                  <a:srgbClr val="000000"/>
                </a:solidFill>
              </a:defRPr>
            </a:lvl6pPr>
            <a:lvl7pPr lvl="6" rtl="0">
              <a:spcBef>
                <a:spcPts val="0"/>
              </a:spcBef>
              <a:spcAft>
                <a:spcPts val="0"/>
              </a:spcAft>
              <a:buClr>
                <a:srgbClr val="000000"/>
              </a:buClr>
              <a:buSzPts val="2000"/>
              <a:buNone/>
              <a:defRPr>
                <a:solidFill>
                  <a:srgbClr val="000000"/>
                </a:solidFill>
              </a:defRPr>
            </a:lvl7pPr>
            <a:lvl8pPr lvl="7" rtl="0">
              <a:spcBef>
                <a:spcPts val="0"/>
              </a:spcBef>
              <a:spcAft>
                <a:spcPts val="0"/>
              </a:spcAft>
              <a:buClr>
                <a:srgbClr val="000000"/>
              </a:buClr>
              <a:buSzPts val="2000"/>
              <a:buNone/>
              <a:defRPr>
                <a:solidFill>
                  <a:srgbClr val="000000"/>
                </a:solidFill>
              </a:defRPr>
            </a:lvl8pPr>
            <a:lvl9pPr lvl="8" rtl="0">
              <a:spcBef>
                <a:spcPts val="0"/>
              </a:spcBef>
              <a:spcAft>
                <a:spcPts val="0"/>
              </a:spcAft>
              <a:buClr>
                <a:srgbClr val="000000"/>
              </a:buClr>
              <a:buSzPts val="2000"/>
              <a:buNone/>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4572000" y="476250"/>
            <a:ext cx="4095750" cy="41910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952500" y="535782"/>
            <a:ext cx="7239000" cy="4071938"/>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1702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5ECD-690D-9C49-8D8C-B8453DFE72A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E4A626C-B036-BF4B-9E8F-B033868270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FECF76-3C80-F344-9E4E-9BE625AC8D2C}"/>
              </a:ext>
            </a:extLst>
          </p:cNvPr>
          <p:cNvSpPr>
            <a:spLocks noGrp="1"/>
          </p:cNvSpPr>
          <p:nvPr>
            <p:ph type="dt" sz="half" idx="10"/>
          </p:nvPr>
        </p:nvSpPr>
        <p:spPr/>
        <p:txBody>
          <a:bodyPr/>
          <a:lstStyle>
            <a:lvl1pPr>
              <a:defRPr b="0" i="0"/>
            </a:lvl1pPr>
          </a:lstStyle>
          <a:p>
            <a:fld id="{2093732F-2CF7-1541-9B39-865311F3EC8B}" type="datetime1">
              <a:rPr lang="en-US" smtClean="0"/>
              <a:pPr/>
              <a:t>12/1/2025</a:t>
            </a:fld>
            <a:endParaRPr lang="en-US" dirty="0"/>
          </a:p>
        </p:txBody>
      </p:sp>
      <p:sp>
        <p:nvSpPr>
          <p:cNvPr id="5" name="Footer Placeholder 4">
            <a:extLst>
              <a:ext uri="{FF2B5EF4-FFF2-40B4-BE49-F238E27FC236}">
                <a16:creationId xmlns:a16="http://schemas.microsoft.com/office/drawing/2014/main" id="{D094F788-2D97-D04D-836D-301DD995250F}"/>
              </a:ext>
            </a:extLst>
          </p:cNvPr>
          <p:cNvSpPr>
            <a:spLocks noGrp="1"/>
          </p:cNvSpPr>
          <p:nvPr>
            <p:ph type="ftr" sz="quarter" idx="11"/>
          </p:nvPr>
        </p:nvSpPr>
        <p:spPr/>
        <p:txBody>
          <a:bodyPr/>
          <a:lstStyle>
            <a:lvl1pPr>
              <a:defRPr b="0" i="0"/>
            </a:lvl1pPr>
          </a:lstStyle>
          <a:p>
            <a:endParaRPr lang="en-US" dirty="0"/>
          </a:p>
        </p:txBody>
      </p:sp>
      <p:sp>
        <p:nvSpPr>
          <p:cNvPr id="6" name="Slide Number Placeholder 5">
            <a:extLst>
              <a:ext uri="{FF2B5EF4-FFF2-40B4-BE49-F238E27FC236}">
                <a16:creationId xmlns:a16="http://schemas.microsoft.com/office/drawing/2014/main" id="{168C6518-BEEF-AD4F-BA99-A1CED289FF7F}"/>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865607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p:txBody>
          <a:bodyPr/>
          <a:lstStyle>
            <a:lvl1pPr>
              <a:defRPr b="0" i="0"/>
            </a:lvl1pPr>
          </a:lstStyle>
          <a:p>
            <a:fld id="{00B0BAE6-A1A9-DF45-946C-640CB22F7D2F}" type="datetime1">
              <a:rPr lang="en-US" smtClean="0"/>
              <a:pPr/>
              <a:t>12/1/2025</a:t>
            </a:fld>
            <a:endParaRPr lang="en-US" dirty="0"/>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p:txBody>
          <a:bodyPr/>
          <a:lstStyle>
            <a:lvl1pPr>
              <a:defRPr b="0" i="0"/>
            </a:lvl1pPr>
          </a:lstStyle>
          <a:p>
            <a:endParaRPr lang="en-US" dirty="0"/>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4260829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37C1-2D8F-8B46-B38F-10B38DA61ABD}"/>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ADF0D3C-DF84-9643-BAC2-3A492672D116}"/>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129364-111B-E14A-AF62-2EC021EA0E4C}"/>
              </a:ext>
            </a:extLst>
          </p:cNvPr>
          <p:cNvSpPr>
            <a:spLocks noGrp="1"/>
          </p:cNvSpPr>
          <p:nvPr>
            <p:ph type="dt" sz="half" idx="10"/>
          </p:nvPr>
        </p:nvSpPr>
        <p:spPr/>
        <p:txBody>
          <a:bodyPr/>
          <a:lstStyle>
            <a:lvl1pPr>
              <a:defRPr b="0" i="0"/>
            </a:lvl1pPr>
          </a:lstStyle>
          <a:p>
            <a:fld id="{0FD70EB6-5FA9-EF44-9ECB-E54F8803FD84}" type="datetime1">
              <a:rPr lang="en-US" smtClean="0"/>
              <a:pPr/>
              <a:t>12/1/2025</a:t>
            </a:fld>
            <a:endParaRPr lang="en-US" dirty="0"/>
          </a:p>
        </p:txBody>
      </p:sp>
      <p:sp>
        <p:nvSpPr>
          <p:cNvPr id="5" name="Footer Placeholder 4">
            <a:extLst>
              <a:ext uri="{FF2B5EF4-FFF2-40B4-BE49-F238E27FC236}">
                <a16:creationId xmlns:a16="http://schemas.microsoft.com/office/drawing/2014/main" id="{50BFA930-D3A1-DA49-B469-D6258D7315FD}"/>
              </a:ext>
            </a:extLst>
          </p:cNvPr>
          <p:cNvSpPr>
            <a:spLocks noGrp="1"/>
          </p:cNvSpPr>
          <p:nvPr>
            <p:ph type="ftr" sz="quarter" idx="11"/>
          </p:nvPr>
        </p:nvSpPr>
        <p:spPr/>
        <p:txBody>
          <a:bodyPr/>
          <a:lstStyle>
            <a:lvl1pPr>
              <a:defRPr b="0" i="0"/>
            </a:lvl1pPr>
          </a:lstStyle>
          <a:p>
            <a:endParaRPr lang="en-US" dirty="0"/>
          </a:p>
        </p:txBody>
      </p:sp>
      <p:sp>
        <p:nvSpPr>
          <p:cNvPr id="6" name="Slide Number Placeholder 5">
            <a:extLst>
              <a:ext uri="{FF2B5EF4-FFF2-40B4-BE49-F238E27FC236}">
                <a16:creationId xmlns:a16="http://schemas.microsoft.com/office/drawing/2014/main" id="{F8189CC2-CAF8-6E41-93CB-56347931ACC0}"/>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353962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994E-FEFA-DE47-82DC-13FDB62E8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36FD0-5D05-9045-AA6B-474A006CF2D7}"/>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0BBB1-21AE-B441-8319-DF0AF6010B99}"/>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CB1A3-70C3-6A45-96AC-4A1B9BEA1D0F}"/>
              </a:ext>
            </a:extLst>
          </p:cNvPr>
          <p:cNvSpPr>
            <a:spLocks noGrp="1"/>
          </p:cNvSpPr>
          <p:nvPr>
            <p:ph type="dt" sz="half" idx="10"/>
          </p:nvPr>
        </p:nvSpPr>
        <p:spPr/>
        <p:txBody>
          <a:bodyPr/>
          <a:lstStyle>
            <a:lvl1pPr>
              <a:defRPr b="0" i="0"/>
            </a:lvl1pPr>
          </a:lstStyle>
          <a:p>
            <a:fld id="{79A0F51B-7F91-3442-A3AE-8BBF619654BC}" type="datetime1">
              <a:rPr lang="en-US" smtClean="0"/>
              <a:pPr/>
              <a:t>12/1/2025</a:t>
            </a:fld>
            <a:endParaRPr lang="en-US" dirty="0"/>
          </a:p>
        </p:txBody>
      </p:sp>
      <p:sp>
        <p:nvSpPr>
          <p:cNvPr id="6" name="Footer Placeholder 5">
            <a:extLst>
              <a:ext uri="{FF2B5EF4-FFF2-40B4-BE49-F238E27FC236}">
                <a16:creationId xmlns:a16="http://schemas.microsoft.com/office/drawing/2014/main" id="{C4B01F54-C69E-234E-A70B-67DFCA9C8533}"/>
              </a:ext>
            </a:extLst>
          </p:cNvPr>
          <p:cNvSpPr>
            <a:spLocks noGrp="1"/>
          </p:cNvSpPr>
          <p:nvPr>
            <p:ph type="ftr" sz="quarter" idx="11"/>
          </p:nvPr>
        </p:nvSpPr>
        <p:spPr/>
        <p:txBody>
          <a:bodyPr/>
          <a:lstStyle>
            <a:lvl1pPr>
              <a:defRPr b="0" i="0"/>
            </a:lvl1pPr>
          </a:lstStyle>
          <a:p>
            <a:endParaRPr lang="en-US" dirty="0"/>
          </a:p>
        </p:txBody>
      </p:sp>
      <p:sp>
        <p:nvSpPr>
          <p:cNvPr id="7" name="Slide Number Placeholder 6">
            <a:extLst>
              <a:ext uri="{FF2B5EF4-FFF2-40B4-BE49-F238E27FC236}">
                <a16:creationId xmlns:a16="http://schemas.microsoft.com/office/drawing/2014/main" id="{44FAD700-1133-7745-A923-B5CF6A290068}"/>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484670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2308-B9E0-AD49-81BA-8B24231625E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737D9-F4E5-6640-8C3D-E46F988EA50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E1D47-C419-C94B-AB98-2647E2CD860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DCFCD-EAF0-B84D-B8F9-EF13868DB3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E5D4E6-9ADD-6745-B6DD-13F6670E9B4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69C44-2DEA-CA49-953C-C5D5AB7E8174}"/>
              </a:ext>
            </a:extLst>
          </p:cNvPr>
          <p:cNvSpPr>
            <a:spLocks noGrp="1"/>
          </p:cNvSpPr>
          <p:nvPr>
            <p:ph type="dt" sz="half" idx="10"/>
          </p:nvPr>
        </p:nvSpPr>
        <p:spPr/>
        <p:txBody>
          <a:bodyPr/>
          <a:lstStyle>
            <a:lvl1pPr>
              <a:defRPr b="0" i="0"/>
            </a:lvl1pPr>
          </a:lstStyle>
          <a:p>
            <a:fld id="{534EBE88-16D3-3745-B1E8-182E18E5D4EC}" type="datetime1">
              <a:rPr lang="en-US" smtClean="0"/>
              <a:pPr/>
              <a:t>12/1/2025</a:t>
            </a:fld>
            <a:endParaRPr lang="en-US" dirty="0"/>
          </a:p>
        </p:txBody>
      </p:sp>
      <p:sp>
        <p:nvSpPr>
          <p:cNvPr id="8" name="Footer Placeholder 7">
            <a:extLst>
              <a:ext uri="{FF2B5EF4-FFF2-40B4-BE49-F238E27FC236}">
                <a16:creationId xmlns:a16="http://schemas.microsoft.com/office/drawing/2014/main" id="{ADCDBC9C-45F5-9D44-8B4D-4D26BA8F7CBE}"/>
              </a:ext>
            </a:extLst>
          </p:cNvPr>
          <p:cNvSpPr>
            <a:spLocks noGrp="1"/>
          </p:cNvSpPr>
          <p:nvPr>
            <p:ph type="ftr" sz="quarter" idx="11"/>
          </p:nvPr>
        </p:nvSpPr>
        <p:spPr/>
        <p:txBody>
          <a:bodyPr/>
          <a:lstStyle>
            <a:lvl1pPr>
              <a:defRPr b="0" i="0"/>
            </a:lvl1pPr>
          </a:lstStyle>
          <a:p>
            <a:endParaRPr lang="en-US" dirty="0"/>
          </a:p>
        </p:txBody>
      </p:sp>
      <p:sp>
        <p:nvSpPr>
          <p:cNvPr id="9" name="Slide Number Placeholder 8">
            <a:extLst>
              <a:ext uri="{FF2B5EF4-FFF2-40B4-BE49-F238E27FC236}">
                <a16:creationId xmlns:a16="http://schemas.microsoft.com/office/drawing/2014/main" id="{797F0B30-39B9-FC47-A61C-E8BC337FFAA4}"/>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3852677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10C4-D37B-1A4A-A93A-F9D7DF68C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EFCB8-9CEE-0247-9D53-93870EB0FFF6}"/>
              </a:ext>
            </a:extLst>
          </p:cNvPr>
          <p:cNvSpPr>
            <a:spLocks noGrp="1"/>
          </p:cNvSpPr>
          <p:nvPr>
            <p:ph type="dt" sz="half" idx="10"/>
          </p:nvPr>
        </p:nvSpPr>
        <p:spPr/>
        <p:txBody>
          <a:bodyPr/>
          <a:lstStyle>
            <a:lvl1pPr>
              <a:defRPr b="0" i="0"/>
            </a:lvl1pPr>
          </a:lstStyle>
          <a:p>
            <a:fld id="{AF5FA4AF-D526-F941-A559-E7E43457D1A2}" type="datetime1">
              <a:rPr lang="en-US" smtClean="0"/>
              <a:pPr/>
              <a:t>12/1/2025</a:t>
            </a:fld>
            <a:endParaRPr lang="en-US" dirty="0"/>
          </a:p>
        </p:txBody>
      </p:sp>
      <p:sp>
        <p:nvSpPr>
          <p:cNvPr id="4" name="Footer Placeholder 3">
            <a:extLst>
              <a:ext uri="{FF2B5EF4-FFF2-40B4-BE49-F238E27FC236}">
                <a16:creationId xmlns:a16="http://schemas.microsoft.com/office/drawing/2014/main" id="{02FE8F4E-1E8D-1542-AFD3-F2C3EE97883D}"/>
              </a:ext>
            </a:extLst>
          </p:cNvPr>
          <p:cNvSpPr>
            <a:spLocks noGrp="1"/>
          </p:cNvSpPr>
          <p:nvPr>
            <p:ph type="ftr" sz="quarter" idx="11"/>
          </p:nvPr>
        </p:nvSpPr>
        <p:spPr/>
        <p:txBody>
          <a:bodyPr/>
          <a:lstStyle>
            <a:lvl1pPr>
              <a:defRPr b="0" i="0"/>
            </a:lvl1pPr>
          </a:lstStyle>
          <a:p>
            <a:endParaRPr lang="en-US" dirty="0"/>
          </a:p>
        </p:txBody>
      </p:sp>
      <p:sp>
        <p:nvSpPr>
          <p:cNvPr id="5" name="Slide Number Placeholder 4">
            <a:extLst>
              <a:ext uri="{FF2B5EF4-FFF2-40B4-BE49-F238E27FC236}">
                <a16:creationId xmlns:a16="http://schemas.microsoft.com/office/drawing/2014/main" id="{577EB376-F422-2A4F-BB01-4BD1F3824E2E}"/>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61437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ECCED-6FCB-864E-8B4F-544260B902AC}"/>
              </a:ext>
            </a:extLst>
          </p:cNvPr>
          <p:cNvSpPr>
            <a:spLocks noGrp="1"/>
          </p:cNvSpPr>
          <p:nvPr>
            <p:ph type="dt" sz="half" idx="10"/>
          </p:nvPr>
        </p:nvSpPr>
        <p:spPr/>
        <p:txBody>
          <a:bodyPr/>
          <a:lstStyle>
            <a:lvl1pPr>
              <a:defRPr b="0" i="0"/>
            </a:lvl1pPr>
          </a:lstStyle>
          <a:p>
            <a:fld id="{2287F850-8263-D149-8347-FD9378C42812}" type="datetime1">
              <a:rPr lang="en-US" smtClean="0"/>
              <a:pPr/>
              <a:t>12/1/2025</a:t>
            </a:fld>
            <a:endParaRPr lang="en-US" dirty="0"/>
          </a:p>
        </p:txBody>
      </p:sp>
      <p:sp>
        <p:nvSpPr>
          <p:cNvPr id="3" name="Footer Placeholder 2">
            <a:extLst>
              <a:ext uri="{FF2B5EF4-FFF2-40B4-BE49-F238E27FC236}">
                <a16:creationId xmlns:a16="http://schemas.microsoft.com/office/drawing/2014/main" id="{0E2586DB-179B-FD4E-9AC0-CCCA265D3FA3}"/>
              </a:ext>
            </a:extLst>
          </p:cNvPr>
          <p:cNvSpPr>
            <a:spLocks noGrp="1"/>
          </p:cNvSpPr>
          <p:nvPr>
            <p:ph type="ftr" sz="quarter" idx="11"/>
          </p:nvPr>
        </p:nvSpPr>
        <p:spPr/>
        <p:txBody>
          <a:bodyPr/>
          <a:lstStyle>
            <a:lvl1pPr>
              <a:defRPr b="0" i="0"/>
            </a:lvl1pPr>
          </a:lstStyle>
          <a:p>
            <a:endParaRPr lang="en-US" dirty="0"/>
          </a:p>
        </p:txBody>
      </p:sp>
      <p:sp>
        <p:nvSpPr>
          <p:cNvPr id="4" name="Slide Number Placeholder 3">
            <a:extLst>
              <a:ext uri="{FF2B5EF4-FFF2-40B4-BE49-F238E27FC236}">
                <a16:creationId xmlns:a16="http://schemas.microsoft.com/office/drawing/2014/main" id="{F69004A9-E2E0-964F-8FFF-0A9FBB295813}"/>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293009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0323-6CB8-ED49-B5DC-473BE6ACFE3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7CFA0D-9FBE-E34D-B8CE-E40E790B652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075617-7C0A-EA49-9DF9-BD454C2A32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A78541-5F02-164A-AC5A-39493B4F4BB0}"/>
              </a:ext>
            </a:extLst>
          </p:cNvPr>
          <p:cNvSpPr>
            <a:spLocks noGrp="1"/>
          </p:cNvSpPr>
          <p:nvPr>
            <p:ph type="dt" sz="half" idx="10"/>
          </p:nvPr>
        </p:nvSpPr>
        <p:spPr/>
        <p:txBody>
          <a:bodyPr/>
          <a:lstStyle>
            <a:lvl1pPr>
              <a:defRPr b="0" i="0"/>
            </a:lvl1pPr>
          </a:lstStyle>
          <a:p>
            <a:fld id="{E3C3502F-B479-7C4C-BCE6-5BD445B81810}" type="datetime1">
              <a:rPr lang="en-US" smtClean="0"/>
              <a:pPr/>
              <a:t>12/1/2025</a:t>
            </a:fld>
            <a:endParaRPr lang="en-US" dirty="0"/>
          </a:p>
        </p:txBody>
      </p:sp>
      <p:sp>
        <p:nvSpPr>
          <p:cNvPr id="6" name="Footer Placeholder 5">
            <a:extLst>
              <a:ext uri="{FF2B5EF4-FFF2-40B4-BE49-F238E27FC236}">
                <a16:creationId xmlns:a16="http://schemas.microsoft.com/office/drawing/2014/main" id="{3743D465-F514-7F4C-A384-4EB048F322FB}"/>
              </a:ext>
            </a:extLst>
          </p:cNvPr>
          <p:cNvSpPr>
            <a:spLocks noGrp="1"/>
          </p:cNvSpPr>
          <p:nvPr>
            <p:ph type="ftr" sz="quarter" idx="11"/>
          </p:nvPr>
        </p:nvSpPr>
        <p:spPr/>
        <p:txBody>
          <a:bodyPr/>
          <a:lstStyle>
            <a:lvl1pPr>
              <a:defRPr b="0" i="0"/>
            </a:lvl1pPr>
          </a:lstStyle>
          <a:p>
            <a:endParaRPr lang="en-US" dirty="0"/>
          </a:p>
        </p:txBody>
      </p:sp>
      <p:sp>
        <p:nvSpPr>
          <p:cNvPr id="7" name="Slide Number Placeholder 6">
            <a:extLst>
              <a:ext uri="{FF2B5EF4-FFF2-40B4-BE49-F238E27FC236}">
                <a16:creationId xmlns:a16="http://schemas.microsoft.com/office/drawing/2014/main" id="{7795D7CF-B8F9-0542-8B11-BB9D1E3CB80C}"/>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762005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684C-1068-1B4A-88E9-08988DB732F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875F8D-CF3B-A14E-A122-8D345AABA8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07B06BE-5E39-DA4E-87B3-F1B8C469A7F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877B6A-40D3-D441-B05F-95C2C17CEDE5}"/>
              </a:ext>
            </a:extLst>
          </p:cNvPr>
          <p:cNvSpPr>
            <a:spLocks noGrp="1"/>
          </p:cNvSpPr>
          <p:nvPr>
            <p:ph type="dt" sz="half" idx="10"/>
          </p:nvPr>
        </p:nvSpPr>
        <p:spPr/>
        <p:txBody>
          <a:bodyPr/>
          <a:lstStyle>
            <a:lvl1pPr>
              <a:defRPr b="0" i="0"/>
            </a:lvl1pPr>
          </a:lstStyle>
          <a:p>
            <a:fld id="{1FEFD4B0-2430-774B-874D-D9FEF0B22A65}" type="datetime1">
              <a:rPr lang="en-US" smtClean="0"/>
              <a:pPr/>
              <a:t>12/1/2025</a:t>
            </a:fld>
            <a:endParaRPr lang="en-US" dirty="0"/>
          </a:p>
        </p:txBody>
      </p:sp>
      <p:sp>
        <p:nvSpPr>
          <p:cNvPr id="6" name="Footer Placeholder 5">
            <a:extLst>
              <a:ext uri="{FF2B5EF4-FFF2-40B4-BE49-F238E27FC236}">
                <a16:creationId xmlns:a16="http://schemas.microsoft.com/office/drawing/2014/main" id="{5D36C2A3-9CD5-8E43-9754-4F42CDEDCEB3}"/>
              </a:ext>
            </a:extLst>
          </p:cNvPr>
          <p:cNvSpPr>
            <a:spLocks noGrp="1"/>
          </p:cNvSpPr>
          <p:nvPr>
            <p:ph type="ftr" sz="quarter" idx="11"/>
          </p:nvPr>
        </p:nvSpPr>
        <p:spPr/>
        <p:txBody>
          <a:bodyPr/>
          <a:lstStyle>
            <a:lvl1pPr>
              <a:defRPr b="0" i="0"/>
            </a:lvl1pPr>
          </a:lstStyle>
          <a:p>
            <a:endParaRPr lang="en-US" dirty="0"/>
          </a:p>
        </p:txBody>
      </p:sp>
      <p:sp>
        <p:nvSpPr>
          <p:cNvPr id="7" name="Slide Number Placeholder 6">
            <a:extLst>
              <a:ext uri="{FF2B5EF4-FFF2-40B4-BE49-F238E27FC236}">
                <a16:creationId xmlns:a16="http://schemas.microsoft.com/office/drawing/2014/main" id="{8262F30F-6EAF-6047-90BF-BEF5314C997F}"/>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10797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5" name="Google Shape;25;p6"/>
          <p:cNvSpPr txBox="1">
            <a:spLocks noGrp="1"/>
          </p:cNvSpPr>
          <p:nvPr>
            <p:ph type="body" idx="1"/>
          </p:nvPr>
        </p:nvSpPr>
        <p:spPr>
          <a:xfrm>
            <a:off x="869150"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6" name="Google Shape;26;p6"/>
          <p:cNvSpPr txBox="1">
            <a:spLocks noGrp="1"/>
          </p:cNvSpPr>
          <p:nvPr>
            <p:ph type="body" idx="2"/>
          </p:nvPr>
        </p:nvSpPr>
        <p:spPr>
          <a:xfrm>
            <a:off x="4680228"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6"/>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EB54-E364-8F47-8DFB-7C599DF29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6EA174-F35A-5B48-8305-013EC76A48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496C0-A9DD-C14C-8BB0-28A4527B57FB}"/>
              </a:ext>
            </a:extLst>
          </p:cNvPr>
          <p:cNvSpPr>
            <a:spLocks noGrp="1"/>
          </p:cNvSpPr>
          <p:nvPr>
            <p:ph type="dt" sz="half" idx="10"/>
          </p:nvPr>
        </p:nvSpPr>
        <p:spPr/>
        <p:txBody>
          <a:bodyPr/>
          <a:lstStyle>
            <a:lvl1pPr>
              <a:defRPr b="0" i="0"/>
            </a:lvl1pPr>
          </a:lstStyle>
          <a:p>
            <a:fld id="{54C6E46A-37E9-184A-BFAA-DA246DC9DFDF}" type="datetime1">
              <a:rPr lang="en-US" smtClean="0"/>
              <a:pPr/>
              <a:t>12/1/2025</a:t>
            </a:fld>
            <a:endParaRPr lang="en-US" dirty="0"/>
          </a:p>
        </p:txBody>
      </p:sp>
      <p:sp>
        <p:nvSpPr>
          <p:cNvPr id="5" name="Footer Placeholder 4">
            <a:extLst>
              <a:ext uri="{FF2B5EF4-FFF2-40B4-BE49-F238E27FC236}">
                <a16:creationId xmlns:a16="http://schemas.microsoft.com/office/drawing/2014/main" id="{C101315C-2830-FF40-B590-11D1004A8946}"/>
              </a:ext>
            </a:extLst>
          </p:cNvPr>
          <p:cNvSpPr>
            <a:spLocks noGrp="1"/>
          </p:cNvSpPr>
          <p:nvPr>
            <p:ph type="ftr" sz="quarter" idx="11"/>
          </p:nvPr>
        </p:nvSpPr>
        <p:spPr/>
        <p:txBody>
          <a:bodyPr/>
          <a:lstStyle>
            <a:lvl1pPr>
              <a:defRPr b="0" i="0"/>
            </a:lvl1pPr>
          </a:lstStyle>
          <a:p>
            <a:endParaRPr lang="en-US" dirty="0"/>
          </a:p>
        </p:txBody>
      </p:sp>
      <p:sp>
        <p:nvSpPr>
          <p:cNvPr id="6" name="Slide Number Placeholder 5">
            <a:extLst>
              <a:ext uri="{FF2B5EF4-FFF2-40B4-BE49-F238E27FC236}">
                <a16:creationId xmlns:a16="http://schemas.microsoft.com/office/drawing/2014/main" id="{470F1FFA-9839-7D40-9810-31DA3F342ACE}"/>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3709315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2C609-970C-874A-9D27-8C1B178F756C}"/>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EEEEFA-30EA-304F-AC6B-D2B7D5EE21F9}"/>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A7153-375C-0A49-B127-A63880E5D0A0}"/>
              </a:ext>
            </a:extLst>
          </p:cNvPr>
          <p:cNvSpPr>
            <a:spLocks noGrp="1"/>
          </p:cNvSpPr>
          <p:nvPr>
            <p:ph type="dt" sz="half" idx="10"/>
          </p:nvPr>
        </p:nvSpPr>
        <p:spPr/>
        <p:txBody>
          <a:bodyPr/>
          <a:lstStyle>
            <a:lvl1pPr>
              <a:defRPr b="0" i="0"/>
            </a:lvl1pPr>
          </a:lstStyle>
          <a:p>
            <a:fld id="{E2174641-52E3-9C4F-8285-D4A4BECAF104}" type="datetime1">
              <a:rPr lang="en-US" smtClean="0"/>
              <a:pPr/>
              <a:t>12/1/2025</a:t>
            </a:fld>
            <a:endParaRPr lang="en-US" dirty="0"/>
          </a:p>
        </p:txBody>
      </p:sp>
      <p:sp>
        <p:nvSpPr>
          <p:cNvPr id="5" name="Footer Placeholder 4">
            <a:extLst>
              <a:ext uri="{FF2B5EF4-FFF2-40B4-BE49-F238E27FC236}">
                <a16:creationId xmlns:a16="http://schemas.microsoft.com/office/drawing/2014/main" id="{5A43A852-B404-9841-AC32-727AB3B28F62}"/>
              </a:ext>
            </a:extLst>
          </p:cNvPr>
          <p:cNvSpPr>
            <a:spLocks noGrp="1"/>
          </p:cNvSpPr>
          <p:nvPr>
            <p:ph type="ftr" sz="quarter" idx="11"/>
          </p:nvPr>
        </p:nvSpPr>
        <p:spPr/>
        <p:txBody>
          <a:bodyPr/>
          <a:lstStyle>
            <a:lvl1pPr>
              <a:defRPr b="0" i="0"/>
            </a:lvl1pPr>
          </a:lstStyle>
          <a:p>
            <a:endParaRPr lang="en-US" dirty="0"/>
          </a:p>
        </p:txBody>
      </p:sp>
      <p:sp>
        <p:nvSpPr>
          <p:cNvPr id="6" name="Slide Number Placeholder 5">
            <a:extLst>
              <a:ext uri="{FF2B5EF4-FFF2-40B4-BE49-F238E27FC236}">
                <a16:creationId xmlns:a16="http://schemas.microsoft.com/office/drawing/2014/main" id="{38BC96EB-9843-3544-9098-28CA599BCD4B}"/>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332922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081" y="397765"/>
            <a:ext cx="7987601" cy="526277"/>
          </a:xfrm>
        </p:spPr>
        <p:txBody>
          <a:bodyPr anchor="ctr"/>
          <a:lstStyle>
            <a:lvl1pPr>
              <a:defRPr/>
            </a:lvl1pPr>
          </a:lstStyle>
          <a:p>
            <a:r>
              <a:rPr lang="en-US"/>
              <a:t>Click to edit Master title style</a:t>
            </a:r>
            <a:endParaRPr lang="en-US" dirty="0"/>
          </a:p>
        </p:txBody>
      </p:sp>
      <p:sp>
        <p:nvSpPr>
          <p:cNvPr id="7" name="Content Placeholder 6"/>
          <p:cNvSpPr>
            <a:spLocks noGrp="1"/>
          </p:cNvSpPr>
          <p:nvPr>
            <p:ph sz="quarter" idx="10"/>
          </p:nvPr>
        </p:nvSpPr>
        <p:spPr>
          <a:xfrm>
            <a:off x="576222" y="1275589"/>
            <a:ext cx="7986712" cy="3742087"/>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492587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6" name="Google Shape;36;p8"/>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lvl1pPr>
              <a:defRPr b="0" i="0">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lvl1pPr>
              <a:defRPr b="0" i="0">
                <a:latin typeface="Montserrat Light" pitchFamily="2" charset="77"/>
              </a:defRPr>
            </a:lvl1pPr>
            <a:lvl2pPr>
              <a:defRPr b="0" i="0">
                <a:latin typeface="Montserrat Light" pitchFamily="2" charset="77"/>
              </a:defRPr>
            </a:lvl2pPr>
            <a:lvl3pPr>
              <a:defRPr b="0" i="0">
                <a:latin typeface="Montserrat Light" pitchFamily="2" charset="77"/>
              </a:defRPr>
            </a:lvl3pPr>
            <a:lvl4pPr>
              <a:defRPr b="0" i="0">
                <a:latin typeface="Montserrat Light" pitchFamily="2" charset="77"/>
              </a:defRPr>
            </a:lvl4pPr>
            <a:lvl5pPr>
              <a:defRPr b="0" i="0">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p:txBody>
          <a:bodyPr/>
          <a:lstStyle>
            <a:lvl1pPr>
              <a:defRPr b="0" i="0">
                <a:latin typeface="Lato" panose="020F0502020204030203" pitchFamily="34" charset="77"/>
              </a:defRPr>
            </a:lvl1pPr>
          </a:lstStyle>
          <a:p>
            <a:endParaRPr lang="en-US" dirty="0"/>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p:txBody>
          <a:bodyPr/>
          <a:lstStyle>
            <a:lvl1pPr>
              <a:defRPr b="0" i="0">
                <a:latin typeface="Lato" panose="020F0502020204030203" pitchFamily="34" charset="77"/>
              </a:defRPr>
            </a:lvl1pPr>
          </a:lstStyle>
          <a:p>
            <a:endParaRPr lang="en-US" dirty="0"/>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57901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081" y="397765"/>
            <a:ext cx="7987601" cy="526277"/>
          </a:xfrm>
        </p:spPr>
        <p:txBody>
          <a:bodyPr anchor="ctr"/>
          <a:lstStyle>
            <a:lvl1pPr>
              <a:defRPr/>
            </a:lvl1pPr>
          </a:lstStyle>
          <a:p>
            <a:r>
              <a:rPr lang="en-US"/>
              <a:t>Click to edit Master title style</a:t>
            </a:r>
            <a:endParaRPr lang="en-US" dirty="0"/>
          </a:p>
        </p:txBody>
      </p:sp>
      <p:sp>
        <p:nvSpPr>
          <p:cNvPr id="7" name="Content Placeholder 6"/>
          <p:cNvSpPr>
            <a:spLocks noGrp="1"/>
          </p:cNvSpPr>
          <p:nvPr>
            <p:ph sz="quarter" idx="10"/>
          </p:nvPr>
        </p:nvSpPr>
        <p:spPr>
          <a:xfrm>
            <a:off x="576222" y="1275589"/>
            <a:ext cx="7986712" cy="3742087"/>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018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1810643" y="509243"/>
            <a:ext cx="7333358" cy="4125014"/>
          </a:xfrm>
          <a:prstGeom prst="rect">
            <a:avLst/>
          </a:prstGeom>
        </p:spPr>
        <p:txBody>
          <a:bodyPr lIns="91439" tIns="45719" rIns="91439" bIns="45719">
            <a:noAutofit/>
          </a:bodyPr>
          <a:lstStyle>
            <a:lvl1pPr>
              <a:defRPr b="0" i="0">
                <a:latin typeface="Montserrat" pitchFamily="2" charset="77"/>
              </a:defRPr>
            </a:lvl1pPr>
          </a:lstStyle>
          <a:p>
            <a:endParaRPr dirty="0"/>
          </a:p>
        </p:txBody>
      </p:sp>
      <p:sp>
        <p:nvSpPr>
          <p:cNvPr id="866" name="Slide Number"/>
          <p:cNvSpPr txBox="1">
            <a:spLocks noGrp="1"/>
          </p:cNvSpPr>
          <p:nvPr>
            <p:ph type="sldNum" sz="quarter" idx="2"/>
          </p:nvPr>
        </p:nvSpPr>
        <p:spPr>
          <a:prstGeom prst="rect">
            <a:avLst/>
          </a:prstGeom>
        </p:spPr>
        <p:txBody>
          <a:bodyPr/>
          <a:lstStyle>
            <a:lvl1pPr>
              <a:defRPr b="0" i="0">
                <a:latin typeface="Montserrat" pitchFamily="2"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227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ECCED-6FCB-864E-8B4F-544260B902AC}"/>
              </a:ext>
            </a:extLst>
          </p:cNvPr>
          <p:cNvSpPr>
            <a:spLocks noGrp="1"/>
          </p:cNvSpPr>
          <p:nvPr>
            <p:ph type="dt" sz="half" idx="10"/>
          </p:nvPr>
        </p:nvSpPr>
        <p:spPr/>
        <p:txBody>
          <a:bodyPr/>
          <a:lstStyle>
            <a:lvl1pPr>
              <a:defRPr b="0" i="0"/>
            </a:lvl1pPr>
          </a:lstStyle>
          <a:p>
            <a:fld id="{2287F850-8263-D149-8347-FD9378C42812}" type="datetime1">
              <a:rPr lang="en-US" smtClean="0"/>
              <a:pPr/>
              <a:t>12/1/2025</a:t>
            </a:fld>
            <a:endParaRPr lang="en-US" dirty="0"/>
          </a:p>
        </p:txBody>
      </p:sp>
      <p:sp>
        <p:nvSpPr>
          <p:cNvPr id="3" name="Footer Placeholder 2">
            <a:extLst>
              <a:ext uri="{FF2B5EF4-FFF2-40B4-BE49-F238E27FC236}">
                <a16:creationId xmlns:a16="http://schemas.microsoft.com/office/drawing/2014/main" id="{0E2586DB-179B-FD4E-9AC0-CCCA265D3FA3}"/>
              </a:ext>
            </a:extLst>
          </p:cNvPr>
          <p:cNvSpPr>
            <a:spLocks noGrp="1"/>
          </p:cNvSpPr>
          <p:nvPr>
            <p:ph type="ftr" sz="quarter" idx="11"/>
          </p:nvPr>
        </p:nvSpPr>
        <p:spPr/>
        <p:txBody>
          <a:bodyPr/>
          <a:lstStyle>
            <a:lvl1pPr>
              <a:defRPr b="0" i="0"/>
            </a:lvl1pPr>
          </a:lstStyle>
          <a:p>
            <a:endParaRPr lang="en-US" dirty="0"/>
          </a:p>
        </p:txBody>
      </p:sp>
      <p:sp>
        <p:nvSpPr>
          <p:cNvPr id="4" name="Slide Number Placeholder 3">
            <a:extLst>
              <a:ext uri="{FF2B5EF4-FFF2-40B4-BE49-F238E27FC236}">
                <a16:creationId xmlns:a16="http://schemas.microsoft.com/office/drawing/2014/main" id="{F69004A9-E2E0-964F-8FFF-0A9FBB295813}"/>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205814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a:xfrm>
            <a:off x="628650" y="4767263"/>
            <a:ext cx="2057400" cy="273844"/>
          </a:xfrm>
          <a:prstGeom prst="rect">
            <a:avLst/>
          </a:prstGeom>
        </p:spPr>
        <p:txBody>
          <a:bodyPr/>
          <a:lstStyle>
            <a:lvl1pPr>
              <a:defRPr b="0" i="0"/>
            </a:lvl1pPr>
          </a:lstStyle>
          <a:p>
            <a:fld id="{00B0BAE6-A1A9-DF45-946C-640CB22F7D2F}" type="datetime1">
              <a:rPr lang="en-US" smtClean="0"/>
              <a:pPr/>
              <a:t>12/1/2025</a:t>
            </a:fld>
            <a:endParaRPr lang="en-US" dirty="0"/>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a:xfrm>
            <a:off x="3028950" y="4767263"/>
            <a:ext cx="3086100" cy="273844"/>
          </a:xfrm>
          <a:prstGeom prst="rect">
            <a:avLst/>
          </a:prstGeom>
        </p:spPr>
        <p:txBody>
          <a:bodyPr/>
          <a:lstStyle>
            <a:lvl1pPr>
              <a:defRPr b="0" i="0"/>
            </a:lvl1pPr>
          </a:lstStyle>
          <a:p>
            <a:endParaRPr lang="en-US" dirty="0"/>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82228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081" y="397765"/>
            <a:ext cx="7987601" cy="526277"/>
          </a:xfrm>
        </p:spPr>
        <p:txBody>
          <a:bodyPr anchor="ctr"/>
          <a:lstStyle>
            <a:lvl1pPr>
              <a:defRPr/>
            </a:lvl1pPr>
          </a:lstStyle>
          <a:p>
            <a:r>
              <a:rPr lang="en-US"/>
              <a:t>Click to edit Master title style</a:t>
            </a:r>
            <a:endParaRPr lang="en-US" dirty="0"/>
          </a:p>
        </p:txBody>
      </p:sp>
      <p:sp>
        <p:nvSpPr>
          <p:cNvPr id="7" name="Content Placeholder 6"/>
          <p:cNvSpPr>
            <a:spLocks noGrp="1"/>
          </p:cNvSpPr>
          <p:nvPr>
            <p:ph sz="quarter" idx="10"/>
          </p:nvPr>
        </p:nvSpPr>
        <p:spPr>
          <a:xfrm>
            <a:off x="576222" y="1275589"/>
            <a:ext cx="7986712" cy="3742087"/>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908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9150" y="847600"/>
            <a:ext cx="5092200" cy="1360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1pPr>
            <a:lvl2pPr lvl="1">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2pPr>
            <a:lvl3pPr lvl="2">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3pPr>
            <a:lvl4pPr lvl="3">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4pPr>
            <a:lvl5pPr lvl="4">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5pPr>
            <a:lvl6pPr lvl="5">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6pPr>
            <a:lvl7pPr lvl="6">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7pPr>
            <a:lvl8pPr lvl="7">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8pPr>
            <a:lvl9pPr lvl="8">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9pPr>
          </a:lstStyle>
          <a:p>
            <a:endParaRPr dirty="0"/>
          </a:p>
        </p:txBody>
      </p:sp>
      <p:sp>
        <p:nvSpPr>
          <p:cNvPr id="7" name="Google Shape;7;p1"/>
          <p:cNvSpPr txBox="1">
            <a:spLocks noGrp="1"/>
          </p:cNvSpPr>
          <p:nvPr>
            <p:ph type="body" idx="1"/>
          </p:nvPr>
        </p:nvSpPr>
        <p:spPr>
          <a:xfrm>
            <a:off x="869150" y="2312925"/>
            <a:ext cx="7405800" cy="20040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1pPr>
            <a:lvl2pPr marL="914400" lvl="1"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2pPr>
            <a:lvl3pPr marL="1371600" lvl="2"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3pPr>
            <a:lvl4pPr marL="1828800" lvl="3"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4pPr>
            <a:lvl5pPr marL="2286000" lvl="4"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5pPr>
            <a:lvl6pPr marL="2743200" lvl="5"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6pPr>
            <a:lvl7pPr marL="3200400" lvl="6"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7pPr>
            <a:lvl8pPr marL="3657600" lvl="7"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8pPr>
            <a:lvl9pPr marL="4114800" lvl="8"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9pPr>
          </a:lstStyle>
          <a:p>
            <a:endParaRPr/>
          </a:p>
        </p:txBody>
      </p:sp>
      <p:sp>
        <p:nvSpPr>
          <p:cNvPr id="8" name="Google Shape;8;p1"/>
          <p:cNvSpPr txBox="1">
            <a:spLocks noGrp="1"/>
          </p:cNvSpPr>
          <p:nvPr>
            <p:ph type="sldNum" idx="12"/>
          </p:nvPr>
        </p:nvSpPr>
        <p:spPr>
          <a:xfrm>
            <a:off x="8159499" y="4393278"/>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dk1"/>
                </a:solidFill>
                <a:latin typeface="Work Sans Black"/>
                <a:ea typeface="Work Sans Black"/>
                <a:cs typeface="Work Sans Black"/>
                <a:sym typeface="Work Sans"/>
              </a:defRPr>
            </a:lvl1pPr>
            <a:lvl2pPr lvl="1" algn="r">
              <a:buNone/>
              <a:defRPr sz="1300" b="1">
                <a:solidFill>
                  <a:schemeClr val="dk1"/>
                </a:solidFill>
                <a:latin typeface="Work Sans Black"/>
                <a:ea typeface="Work Sans Black"/>
                <a:cs typeface="Work Sans Black"/>
                <a:sym typeface="Work Sans"/>
              </a:defRPr>
            </a:lvl2pPr>
            <a:lvl3pPr lvl="2" algn="r">
              <a:buNone/>
              <a:defRPr sz="1300" b="1">
                <a:solidFill>
                  <a:schemeClr val="dk1"/>
                </a:solidFill>
                <a:latin typeface="Work Sans Black"/>
                <a:ea typeface="Work Sans Black"/>
                <a:cs typeface="Work Sans Black"/>
                <a:sym typeface="Work Sans"/>
              </a:defRPr>
            </a:lvl3pPr>
            <a:lvl4pPr lvl="3" algn="r">
              <a:buNone/>
              <a:defRPr sz="1300" b="1">
                <a:solidFill>
                  <a:schemeClr val="dk1"/>
                </a:solidFill>
                <a:latin typeface="Work Sans Black"/>
                <a:ea typeface="Work Sans Black"/>
                <a:cs typeface="Work Sans Black"/>
                <a:sym typeface="Work Sans"/>
              </a:defRPr>
            </a:lvl4pPr>
            <a:lvl5pPr lvl="4" algn="r">
              <a:buNone/>
              <a:defRPr sz="1300" b="1">
                <a:solidFill>
                  <a:schemeClr val="dk1"/>
                </a:solidFill>
                <a:latin typeface="Work Sans Black"/>
                <a:ea typeface="Work Sans Black"/>
                <a:cs typeface="Work Sans Black"/>
                <a:sym typeface="Work Sans"/>
              </a:defRPr>
            </a:lvl5pPr>
            <a:lvl6pPr lvl="5" algn="r">
              <a:buNone/>
              <a:defRPr sz="1300" b="1">
                <a:solidFill>
                  <a:schemeClr val="dk1"/>
                </a:solidFill>
                <a:latin typeface="Work Sans Black"/>
                <a:ea typeface="Work Sans Black"/>
                <a:cs typeface="Work Sans Black"/>
                <a:sym typeface="Work Sans"/>
              </a:defRPr>
            </a:lvl6pPr>
            <a:lvl7pPr lvl="6" algn="r">
              <a:buNone/>
              <a:defRPr sz="1300" b="1">
                <a:solidFill>
                  <a:schemeClr val="dk1"/>
                </a:solidFill>
                <a:latin typeface="Work Sans Black"/>
                <a:ea typeface="Work Sans Black"/>
                <a:cs typeface="Work Sans Black"/>
                <a:sym typeface="Work Sans"/>
              </a:defRPr>
            </a:lvl7pPr>
            <a:lvl8pPr lvl="7" algn="r">
              <a:buNone/>
              <a:defRPr sz="1300" b="1">
                <a:solidFill>
                  <a:schemeClr val="dk1"/>
                </a:solidFill>
                <a:latin typeface="Work Sans Black"/>
                <a:ea typeface="Work Sans Black"/>
                <a:cs typeface="Work Sans Black"/>
                <a:sym typeface="Work Sans"/>
              </a:defRPr>
            </a:lvl8pPr>
            <a:lvl9pPr lvl="8" algn="r">
              <a:buNone/>
              <a:defRPr sz="1300" b="1">
                <a:solidFill>
                  <a:schemeClr val="dk1"/>
                </a:solidFill>
                <a:latin typeface="Work Sans Black"/>
                <a:ea typeface="Work Sans Black"/>
                <a:cs typeface="Work Sans Black"/>
                <a:sym typeface="Work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9" r:id="rId4"/>
    <p:sldLayoutId id="2147483660" r:id="rId5"/>
    <p:sldLayoutId id="2147483688" r:id="rId6"/>
    <p:sldLayoutId id="2147483689" r:id="rId7"/>
    <p:sldLayoutId id="2147483663" r:id="rId8"/>
    <p:sldLayoutId id="2147483673" r:id="rId9"/>
    <p:sldLayoutId id="214748369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orwester" pitchFamily="2" charset="0"/>
          <a:ea typeface="Norwester"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A3A5B2-ED70-B945-AB8E-4314070BFC7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A55850-F905-8C4E-8044-94EFEAF0E72D}"/>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DC72FF-20BE-0842-83D6-991E0F35AB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77"/>
              </a:defRPr>
            </a:lvl1pPr>
          </a:lstStyle>
          <a:p>
            <a:fld id="{B9780D0E-524B-6F4D-8522-E2F73A76D36D}" type="datetime1">
              <a:rPr lang="en-US" smtClean="0"/>
              <a:pPr/>
              <a:t>12/1/2025</a:t>
            </a:fld>
            <a:endParaRPr lang="en-US" dirty="0"/>
          </a:p>
        </p:txBody>
      </p:sp>
      <p:sp>
        <p:nvSpPr>
          <p:cNvPr id="5" name="Footer Placeholder 4">
            <a:extLst>
              <a:ext uri="{FF2B5EF4-FFF2-40B4-BE49-F238E27FC236}">
                <a16:creationId xmlns:a16="http://schemas.microsoft.com/office/drawing/2014/main" id="{0634A97F-37AD-904E-AF33-8A3B4624AAB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689F1690-4DCD-DF4A-A636-70CDE9132276}"/>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dirty="0"/>
          </a:p>
        </p:txBody>
      </p:sp>
      <p:sp>
        <p:nvSpPr>
          <p:cNvPr id="8" name="Rectangle 7">
            <a:extLst>
              <a:ext uri="{FF2B5EF4-FFF2-40B4-BE49-F238E27FC236}">
                <a16:creationId xmlns:a16="http://schemas.microsoft.com/office/drawing/2014/main" id="{EF15BB6A-CA67-5B49-AF79-D1E1F871A67A}"/>
              </a:ext>
            </a:extLst>
          </p:cNvPr>
          <p:cNvSpPr/>
          <p:nvPr userDrawn="1"/>
        </p:nvSpPr>
        <p:spPr>
          <a:xfrm>
            <a:off x="8259339" y="4625572"/>
            <a:ext cx="543392" cy="556028"/>
          </a:xfrm>
          <a:prstGeom prst="rect">
            <a:avLst/>
          </a:prstGeom>
          <a:solidFill>
            <a:srgbClr val="F0CC5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0" i="0" dirty="0">
              <a:latin typeface="Lato" panose="020F0502020204030203" pitchFamily="34" charset="77"/>
            </a:endParaRPr>
          </a:p>
        </p:txBody>
      </p:sp>
      <p:pic>
        <p:nvPicPr>
          <p:cNvPr id="9" name="Picture 8">
            <a:extLst>
              <a:ext uri="{FF2B5EF4-FFF2-40B4-BE49-F238E27FC236}">
                <a16:creationId xmlns:a16="http://schemas.microsoft.com/office/drawing/2014/main" id="{4AE8CBF3-CBB8-7A43-8D55-EF3A03085A21}"/>
              </a:ext>
            </a:extLst>
          </p:cNvPr>
          <p:cNvPicPr>
            <a:picLocks noChangeAspect="1"/>
          </p:cNvPicPr>
          <p:nvPr userDrawn="1"/>
        </p:nvPicPr>
        <p:blipFill>
          <a:blip r:embed="rId14"/>
          <a:stretch>
            <a:fillRect/>
          </a:stretch>
        </p:blipFill>
        <p:spPr>
          <a:xfrm>
            <a:off x="8269466" y="4681426"/>
            <a:ext cx="523137" cy="435512"/>
          </a:xfrm>
          <a:prstGeom prst="rect">
            <a:avLst/>
          </a:prstGeom>
        </p:spPr>
      </p:pic>
    </p:spTree>
    <p:extLst>
      <p:ext uri="{BB962C8B-B14F-4D97-AF65-F5344CB8AC3E}">
        <p14:creationId xmlns:p14="http://schemas.microsoft.com/office/powerpoint/2010/main" val="35728780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685800" rtl="0" eaLnBrk="1" latinLnBrk="0" hangingPunct="1">
        <a:lnSpc>
          <a:spcPct val="90000"/>
        </a:lnSpc>
        <a:spcBef>
          <a:spcPct val="0"/>
        </a:spcBef>
        <a:buNone/>
        <a:defRPr sz="3300" b="0" i="0" kern="1200">
          <a:solidFill>
            <a:srgbClr val="414042"/>
          </a:solidFill>
          <a:latin typeface="Lato" panose="020F0502020204030203"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ontserra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ontserra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F9BA-CCD2-87EC-E99A-21BAB5FA0BC3}"/>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1EADA609-AE5F-03E4-9083-D9C708DFB4A6}"/>
              </a:ext>
            </a:extLst>
          </p:cNvPr>
          <p:cNvPicPr>
            <a:picLocks noChangeAspect="1"/>
          </p:cNvPicPr>
          <p:nvPr/>
        </p:nvPicPr>
        <p:blipFill rotWithShape="1">
          <a:blip r:embed="rId3">
            <a:extLst>
              <a:ext uri="{28A0092B-C50C-407E-A947-70E740481C1C}">
                <a14:useLocalDpi xmlns:a14="http://schemas.microsoft.com/office/drawing/2010/main" val="0"/>
              </a:ext>
            </a:extLst>
          </a:blip>
          <a:srcRect t="29120" b="438"/>
          <a:stretch/>
        </p:blipFill>
        <p:spPr>
          <a:xfrm>
            <a:off x="0" y="0"/>
            <a:ext cx="9144000" cy="5143500"/>
          </a:xfrm>
          <a:prstGeom prst="rect">
            <a:avLst/>
          </a:prstGeom>
        </p:spPr>
      </p:pic>
      <p:sp>
        <p:nvSpPr>
          <p:cNvPr id="3" name="Rectangle 2">
            <a:extLst>
              <a:ext uri="{FF2B5EF4-FFF2-40B4-BE49-F238E27FC236}">
                <a16:creationId xmlns:a16="http://schemas.microsoft.com/office/drawing/2014/main" id="{E426350F-BBB3-96FA-6780-0161FA969EA6}"/>
              </a:ext>
            </a:extLst>
          </p:cNvPr>
          <p:cNvSpPr/>
          <p:nvPr/>
        </p:nvSpPr>
        <p:spPr>
          <a:xfrm>
            <a:off x="0" y="0"/>
            <a:ext cx="5147840" cy="5143500"/>
          </a:xfrm>
          <a:prstGeom prst="rect">
            <a:avLst/>
          </a:prstGeom>
          <a:solidFill>
            <a:srgbClr val="08243B">
              <a:alpha val="7989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0" name="TextBox 19">
            <a:extLst>
              <a:ext uri="{FF2B5EF4-FFF2-40B4-BE49-F238E27FC236}">
                <a16:creationId xmlns:a16="http://schemas.microsoft.com/office/drawing/2014/main" id="{12ED0E41-D356-9C47-1150-6D39D94BD07E}"/>
              </a:ext>
            </a:extLst>
          </p:cNvPr>
          <p:cNvSpPr txBox="1"/>
          <p:nvPr/>
        </p:nvSpPr>
        <p:spPr>
          <a:xfrm>
            <a:off x="4558554" y="-2491068"/>
            <a:ext cx="184731" cy="253916"/>
          </a:xfrm>
          <a:prstGeom prst="rect">
            <a:avLst/>
          </a:prstGeom>
          <a:noFill/>
        </p:spPr>
        <p:txBody>
          <a:bodyPr wrap="none" rtlCol="0">
            <a:spAutoFit/>
          </a:bodyPr>
          <a:lstStyle/>
          <a:p>
            <a:endParaRPr lang="en-US" sz="1050" dirty="0">
              <a:latin typeface="Lato" panose="020F0502020204030203" pitchFamily="34" charset="77"/>
            </a:endParaRPr>
          </a:p>
        </p:txBody>
      </p:sp>
      <p:sp>
        <p:nvSpPr>
          <p:cNvPr id="6" name="Lorem ipsum dolor sit elit, consect loreretur adipiscing nisi aute. ipsum sit elit, Lorem ipsum dolor sit elit,">
            <a:extLst>
              <a:ext uri="{FF2B5EF4-FFF2-40B4-BE49-F238E27FC236}">
                <a16:creationId xmlns:a16="http://schemas.microsoft.com/office/drawing/2014/main" id="{85C19068-32E5-295D-DC4F-AA9D1D705AF3}"/>
              </a:ext>
            </a:extLst>
          </p:cNvPr>
          <p:cNvSpPr txBox="1"/>
          <p:nvPr/>
        </p:nvSpPr>
        <p:spPr>
          <a:xfrm>
            <a:off x="511492" y="3755977"/>
            <a:ext cx="3941868" cy="80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1pPr>
            <a:lvl2pPr marL="0" marR="0" indent="1143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2pPr>
            <a:lvl3pPr marL="0" marR="0" indent="2286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3pPr>
            <a:lvl4pPr marL="0" marR="0" indent="3429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4pPr>
            <a:lvl5pPr marL="0" marR="0" indent="4572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5pPr>
            <a:lvl6pPr marL="0" marR="0" indent="5715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6pPr>
            <a:lvl7pPr marL="0" marR="0" indent="6858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7pPr>
            <a:lvl8pPr marL="0" marR="0" indent="8001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8pPr>
            <a:lvl9pPr marL="0" marR="0" indent="9144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9pPr>
          </a:lstStyle>
          <a:p>
            <a:pPr>
              <a:lnSpc>
                <a:spcPct val="120000"/>
              </a:lnSpc>
              <a:spcAft>
                <a:spcPts val="225"/>
              </a:spcAft>
            </a:pPr>
            <a:r>
              <a:rPr lang="en-US" sz="525" dirty="0">
                <a:solidFill>
                  <a:schemeClr val="bg1">
                    <a:lumMod val="75000"/>
                  </a:schemeClr>
                </a:solidFill>
                <a:latin typeface="Lato" panose="020F0502020204030203" pitchFamily="34" charset="77"/>
                <a:cs typeface="Arial" panose="020B0604020202020204" pitchFamily="34" charset="0"/>
              </a:rPr>
              <a:t>*Insert Firm Name* is an independent financial services firm helping individuals create retirement strategies using a variety of investment and insurance products to custom suit their needs and objectives. Investing involves risk, including the potential loss of principal. No investment strategy can guarantee a profit or protect against loss in periods of declining values. Any comments regarding safety and guaranteed income streams refer only to fixed insurance products. They do not refer, in any way to securities or investment advisory products. Insurance and Annuity product guarantees are subject to the claims-paying ability of the issuing company. No legal advice, options or recommendations are being made in respect to this proposal. You should consult your tax professional or attorney concerning such advice and opinions. </a:t>
            </a:r>
          </a:p>
        </p:txBody>
      </p:sp>
      <p:sp>
        <p:nvSpPr>
          <p:cNvPr id="24" name="It’s more mnml…">
            <a:extLst>
              <a:ext uri="{FF2B5EF4-FFF2-40B4-BE49-F238E27FC236}">
                <a16:creationId xmlns:a16="http://schemas.microsoft.com/office/drawing/2014/main" id="{D90EAB3E-856E-D901-90C1-C6185ACAE26E}"/>
              </a:ext>
            </a:extLst>
          </p:cNvPr>
          <p:cNvSpPr txBox="1"/>
          <p:nvPr/>
        </p:nvSpPr>
        <p:spPr>
          <a:xfrm>
            <a:off x="511492" y="1725838"/>
            <a:ext cx="3639741" cy="1035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1pPr>
            <a:lvl2pPr marL="0" marR="0" indent="1143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2pPr>
            <a:lvl3pPr marL="0" marR="0" indent="2286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3pPr>
            <a:lvl4pPr marL="0" marR="0" indent="3429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4pPr>
            <a:lvl5pPr marL="0" marR="0" indent="4572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5pPr>
            <a:lvl6pPr marL="0" marR="0" indent="5715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6pPr>
            <a:lvl7pPr marL="0" marR="0" indent="6858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7pPr>
            <a:lvl8pPr marL="0" marR="0" indent="8001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8pPr>
            <a:lvl9pPr marL="0" marR="0" indent="9144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9pPr>
          </a:lstStyle>
          <a:p>
            <a:pPr>
              <a:lnSpc>
                <a:spcPct val="90000"/>
              </a:lnSpc>
              <a:defRPr sz="9000" spc="0">
                <a:latin typeface="+mn-lt"/>
                <a:ea typeface="+mn-ea"/>
                <a:cs typeface="+mn-cs"/>
                <a:sym typeface="Montserrat Bold"/>
              </a:defRPr>
            </a:pPr>
            <a:r>
              <a:rPr lang="en-US" sz="3600" dirty="0">
                <a:solidFill>
                  <a:schemeClr val="bg1">
                    <a:lumMod val="95000"/>
                  </a:schemeClr>
                </a:solidFill>
                <a:latin typeface="Montserrat Light" pitchFamily="2" charset="77"/>
                <a:ea typeface="Allerta" pitchFamily="2" charset="0"/>
              </a:rPr>
              <a:t>Estate Planning</a:t>
            </a:r>
            <a:endParaRPr lang="en-US" sz="3600" dirty="0">
              <a:solidFill>
                <a:schemeClr val="bg1">
                  <a:lumMod val="95000"/>
                </a:schemeClr>
              </a:solidFill>
              <a:latin typeface="Montserrat Light" pitchFamily="2" charset="77"/>
            </a:endParaRPr>
          </a:p>
        </p:txBody>
      </p:sp>
      <p:sp>
        <p:nvSpPr>
          <p:cNvPr id="25" name="Lorem ipsum dolor sit elit, consect loreretur adipiscing nisi aute. ipsum sit elit, Lorem ipsum dolor sit elit,">
            <a:extLst>
              <a:ext uri="{FF2B5EF4-FFF2-40B4-BE49-F238E27FC236}">
                <a16:creationId xmlns:a16="http://schemas.microsoft.com/office/drawing/2014/main" id="{2A6D97D4-C99E-5363-4CB5-3207339EB857}"/>
              </a:ext>
            </a:extLst>
          </p:cNvPr>
          <p:cNvSpPr txBox="1"/>
          <p:nvPr/>
        </p:nvSpPr>
        <p:spPr>
          <a:xfrm>
            <a:off x="511492" y="3159455"/>
            <a:ext cx="2717845" cy="460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1pPr>
            <a:lvl2pPr marL="0" marR="0" indent="1143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2pPr>
            <a:lvl3pPr marL="0" marR="0" indent="2286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3pPr>
            <a:lvl4pPr marL="0" marR="0" indent="3429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4pPr>
            <a:lvl5pPr marL="0" marR="0" indent="4572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5pPr>
            <a:lvl6pPr marL="0" marR="0" indent="5715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6pPr>
            <a:lvl7pPr marL="0" marR="0" indent="6858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7pPr>
            <a:lvl8pPr marL="0" marR="0" indent="8001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8pPr>
            <a:lvl9pPr marL="0" marR="0" indent="9144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9pPr>
          </a:lstStyle>
          <a:p>
            <a:pPr>
              <a:lnSpc>
                <a:spcPct val="120000"/>
              </a:lnSpc>
              <a:spcAft>
                <a:spcPts val="225"/>
              </a:spcAft>
            </a:pPr>
            <a:r>
              <a:rPr lang="en-US" sz="788" dirty="0">
                <a:solidFill>
                  <a:schemeClr val="bg1">
                    <a:lumMod val="75000"/>
                  </a:schemeClr>
                </a:solidFill>
                <a:latin typeface="Lato" panose="020F0502020204030203" pitchFamily="34" charset="77"/>
                <a:cs typeface="Arial" panose="020B0604020202020204" pitchFamily="34" charset="0"/>
              </a:rPr>
              <a:t>This material is provided courtesy of *Insert Firm Name*  and contains general information to help you understand financial planning strategies.</a:t>
            </a:r>
          </a:p>
        </p:txBody>
      </p:sp>
    </p:spTree>
    <p:extLst>
      <p:ext uri="{BB962C8B-B14F-4D97-AF65-F5344CB8AC3E}">
        <p14:creationId xmlns:p14="http://schemas.microsoft.com/office/powerpoint/2010/main" val="358147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C6AE-7D05-BD5A-FACE-D257DA505FCF}"/>
              </a:ext>
            </a:extLst>
          </p:cNvPr>
          <p:cNvSpPr>
            <a:spLocks noGrp="1"/>
          </p:cNvSpPr>
          <p:nvPr>
            <p:ph type="title"/>
          </p:nvPr>
        </p:nvSpPr>
        <p:spPr/>
        <p:txBody>
          <a:bodyPr/>
          <a:lstStyle/>
          <a:p>
            <a:r>
              <a:rPr lang="en-US" dirty="0"/>
              <a:t>d</a:t>
            </a:r>
          </a:p>
        </p:txBody>
      </p:sp>
      <p:sp>
        <p:nvSpPr>
          <p:cNvPr id="3" name="Text Placeholder 2">
            <a:extLst>
              <a:ext uri="{FF2B5EF4-FFF2-40B4-BE49-F238E27FC236}">
                <a16:creationId xmlns:a16="http://schemas.microsoft.com/office/drawing/2014/main" id="{7DF4AE50-0990-52F7-9E96-80AF70BEA6E9}"/>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D134541-E60C-8979-A061-D5DFA09E8D39}"/>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22429653-E9AC-FB34-19DF-D05581284B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7" name="Picture 6">
            <a:extLst>
              <a:ext uri="{FF2B5EF4-FFF2-40B4-BE49-F238E27FC236}">
                <a16:creationId xmlns:a16="http://schemas.microsoft.com/office/drawing/2014/main" id="{FAF6A176-68A9-7AE8-3D0C-313FB90D6669}"/>
              </a:ext>
            </a:extLst>
          </p:cNvPr>
          <p:cNvPicPr>
            <a:picLocks noChangeAspect="1"/>
          </p:cNvPicPr>
          <p:nvPr/>
        </p:nvPicPr>
        <p:blipFill>
          <a:blip r:embed="rId3"/>
          <a:stretch>
            <a:fillRect/>
          </a:stretch>
        </p:blipFill>
        <p:spPr>
          <a:xfrm>
            <a:off x="171803" y="0"/>
            <a:ext cx="8583894" cy="5144236"/>
          </a:xfrm>
          <a:prstGeom prst="rect">
            <a:avLst/>
          </a:prstGeom>
        </p:spPr>
      </p:pic>
    </p:spTree>
    <p:extLst>
      <p:ext uri="{BB962C8B-B14F-4D97-AF65-F5344CB8AC3E}">
        <p14:creationId xmlns:p14="http://schemas.microsoft.com/office/powerpoint/2010/main" val="336210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reaching out to another hand&#10;&#10;Description automatically generated">
            <a:extLst>
              <a:ext uri="{FF2B5EF4-FFF2-40B4-BE49-F238E27FC236}">
                <a16:creationId xmlns:a16="http://schemas.microsoft.com/office/drawing/2014/main" id="{768140CE-481E-4BA8-F259-AFFD8808E094}"/>
              </a:ext>
            </a:extLst>
          </p:cNvPr>
          <p:cNvPicPr>
            <a:picLocks noChangeAspect="1"/>
          </p:cNvPicPr>
          <p:nvPr/>
        </p:nvPicPr>
        <p:blipFill rotWithShape="1">
          <a:blip r:embed="rId3"/>
          <a:srcRect t="51705" b="6108"/>
          <a:stretch/>
        </p:blipFill>
        <p:spPr>
          <a:xfrm>
            <a:off x="0" y="0"/>
            <a:ext cx="9144000" cy="5143500"/>
          </a:xfrm>
          <a:prstGeom prst="rect">
            <a:avLst/>
          </a:prstGeom>
        </p:spPr>
      </p:pic>
      <p:sp>
        <p:nvSpPr>
          <p:cNvPr id="5" name="Title 1">
            <a:extLst>
              <a:ext uri="{FF2B5EF4-FFF2-40B4-BE49-F238E27FC236}">
                <a16:creationId xmlns:a16="http://schemas.microsoft.com/office/drawing/2014/main" id="{08C3B85D-EE26-F924-CF21-403AC204D41E}"/>
              </a:ext>
            </a:extLst>
          </p:cNvPr>
          <p:cNvSpPr txBox="1">
            <a:spLocks/>
          </p:cNvSpPr>
          <p:nvPr/>
        </p:nvSpPr>
        <p:spPr>
          <a:xfrm>
            <a:off x="1500310" y="1890361"/>
            <a:ext cx="5822866" cy="1054602"/>
          </a:xfrm>
          <a:prstGeom prst="rect">
            <a:avLst/>
          </a:prstGeom>
          <a:noFill/>
          <a:ln>
            <a:noFill/>
          </a:ln>
        </p:spPr>
        <p:txBody>
          <a:bodyPr spcFirstLastPara="1" wrap="square" lIns="91425" tIns="91425" rIns="91425" bIns="9142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800"/>
              <a:buFont typeface="Work Sans"/>
              <a:buNone/>
              <a:defRPr sz="4800" b="1" i="0" u="none" strike="noStrike" cap="none">
                <a:solidFill>
                  <a:schemeClr val="dk1"/>
                </a:solidFill>
                <a:latin typeface="Work Sans Black"/>
                <a:ea typeface="Work Sans Black"/>
                <a:cs typeface="Work Sans Black"/>
                <a:sym typeface="Work Sans"/>
              </a:defRPr>
            </a:lvl9pPr>
          </a:lstStyle>
          <a:p>
            <a:pPr algn="ctr">
              <a:lnSpc>
                <a:spcPts val="4220"/>
              </a:lnSpc>
            </a:pPr>
            <a:r>
              <a:rPr lang="en-US" sz="3600" dirty="0">
                <a:solidFill>
                  <a:schemeClr val="tx1"/>
                </a:solidFill>
                <a:latin typeface="Montserrat" pitchFamily="2" charset="77"/>
              </a:rPr>
              <a:t>Who is                here?</a:t>
            </a:r>
          </a:p>
        </p:txBody>
      </p:sp>
      <p:sp>
        <p:nvSpPr>
          <p:cNvPr id="2" name="Rectangle 1">
            <a:extLst>
              <a:ext uri="{FF2B5EF4-FFF2-40B4-BE49-F238E27FC236}">
                <a16:creationId xmlns:a16="http://schemas.microsoft.com/office/drawing/2014/main" id="{3FC7C557-5E77-1D81-916F-6452AE37301A}"/>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163558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19ABED-7004-6878-CADA-574ED97CCECB}"/>
              </a:ext>
            </a:extLst>
          </p:cNvPr>
          <p:cNvSpPr/>
          <p:nvPr/>
        </p:nvSpPr>
        <p:spPr>
          <a:xfrm>
            <a:off x="0" y="0"/>
            <a:ext cx="9144000" cy="51586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Lato" panose="020F0502020204030203" pitchFamily="34" charset="77"/>
            </a:endParaRPr>
          </a:p>
        </p:txBody>
      </p:sp>
      <p:sp>
        <p:nvSpPr>
          <p:cNvPr id="4" name="Content Placeholder 2">
            <a:extLst>
              <a:ext uri="{FF2B5EF4-FFF2-40B4-BE49-F238E27FC236}">
                <a16:creationId xmlns:a16="http://schemas.microsoft.com/office/drawing/2014/main" id="{C72BBF74-1188-0948-8BC5-C41F3F1DFF4A}"/>
              </a:ext>
            </a:extLst>
          </p:cNvPr>
          <p:cNvSpPr txBox="1">
            <a:spLocks/>
          </p:cNvSpPr>
          <p:nvPr/>
        </p:nvSpPr>
        <p:spPr>
          <a:xfrm>
            <a:off x="1275509" y="1257969"/>
            <a:ext cx="6592981" cy="26275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20"/>
              </a:lnSpc>
              <a:spcBef>
                <a:spcPct val="0"/>
              </a:spcBef>
              <a:buNone/>
            </a:pPr>
            <a:r>
              <a:rPr lang="en-US" altLang="en-US" sz="1600" dirty="0">
                <a:solidFill>
                  <a:srgbClr val="FEFDFF"/>
                </a:solidFill>
                <a:latin typeface="Lato" panose="020F0502020204030203" pitchFamily="34" charset="77"/>
              </a:rPr>
              <a:t>The presenter is in no way employed by, affiliated with, or endorsed by the IRS, the Social Security Administration or any other government agency. This presentation is not intended and should not be construed as tax advice. Please consult with an Enrolled Agent, CPA, or attorney before implementing any of the strategies discussed herein.</a:t>
            </a:r>
          </a:p>
          <a:p>
            <a:pPr marL="0" indent="0">
              <a:lnSpc>
                <a:spcPts val="2220"/>
              </a:lnSpc>
              <a:spcBef>
                <a:spcPct val="0"/>
              </a:spcBef>
              <a:buNone/>
            </a:pPr>
            <a:endParaRPr lang="en-US" altLang="en-US" sz="1600" dirty="0">
              <a:solidFill>
                <a:srgbClr val="FEFDFF"/>
              </a:solidFill>
              <a:latin typeface="Lato" panose="020F0502020204030203" pitchFamily="34" charset="77"/>
            </a:endParaRPr>
          </a:p>
          <a:p>
            <a:pPr marL="0" indent="0">
              <a:lnSpc>
                <a:spcPts val="2220"/>
              </a:lnSpc>
              <a:spcBef>
                <a:spcPct val="0"/>
              </a:spcBef>
              <a:buNone/>
            </a:pPr>
            <a:r>
              <a:rPr lang="en-US" altLang="en-US" sz="1600" dirty="0">
                <a:solidFill>
                  <a:srgbClr val="FEFDFF"/>
                </a:solidFill>
                <a:latin typeface="Lato" panose="020F0502020204030203" pitchFamily="34" charset="77"/>
              </a:rPr>
              <a:t>All examples are hypothetical and for illustrative purposes only. Actual results will vary. No part of this presentation is intended to make an offer of sale or purchase of any specific security or insurance product.</a:t>
            </a:r>
          </a:p>
        </p:txBody>
      </p:sp>
      <p:sp>
        <p:nvSpPr>
          <p:cNvPr id="5" name="Rectangle 4">
            <a:extLst>
              <a:ext uri="{FF2B5EF4-FFF2-40B4-BE49-F238E27FC236}">
                <a16:creationId xmlns:a16="http://schemas.microsoft.com/office/drawing/2014/main" id="{B91F8C69-F682-2346-83D3-BAC7CFDE40F1}"/>
              </a:ext>
            </a:extLst>
          </p:cNvPr>
          <p:cNvSpPr/>
          <p:nvPr/>
        </p:nvSpPr>
        <p:spPr>
          <a:xfrm>
            <a:off x="989814" y="1265525"/>
            <a:ext cx="136591" cy="262756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Tree>
    <p:extLst>
      <p:ext uri="{BB962C8B-B14F-4D97-AF65-F5344CB8AC3E}">
        <p14:creationId xmlns:p14="http://schemas.microsoft.com/office/powerpoint/2010/main" val="202267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with medium confidence">
            <a:extLst>
              <a:ext uri="{FF2B5EF4-FFF2-40B4-BE49-F238E27FC236}">
                <a16:creationId xmlns:a16="http://schemas.microsoft.com/office/drawing/2014/main" id="{890D665A-366D-58EA-9CA9-864F1ED93B52}"/>
              </a:ext>
            </a:extLst>
          </p:cNvPr>
          <p:cNvPicPr>
            <a:picLocks noChangeAspect="1"/>
          </p:cNvPicPr>
          <p:nvPr/>
        </p:nvPicPr>
        <p:blipFill rotWithShape="1">
          <a:blip r:embed="rId3"/>
          <a:srcRect t="15429"/>
          <a:stretch/>
        </p:blipFill>
        <p:spPr>
          <a:xfrm>
            <a:off x="4112919" y="524634"/>
            <a:ext cx="4572000" cy="3866571"/>
          </a:xfrm>
          <a:prstGeom prst="rect">
            <a:avLst/>
          </a:prstGeom>
        </p:spPr>
      </p:pic>
      <p:sp>
        <p:nvSpPr>
          <p:cNvPr id="7" name="Google Shape;16;p4">
            <a:extLst>
              <a:ext uri="{FF2B5EF4-FFF2-40B4-BE49-F238E27FC236}">
                <a16:creationId xmlns:a16="http://schemas.microsoft.com/office/drawing/2014/main" id="{0D74DD2C-7E75-4BF9-C170-899982679DB4}"/>
              </a:ext>
            </a:extLst>
          </p:cNvPr>
          <p:cNvSpPr/>
          <p:nvPr/>
        </p:nvSpPr>
        <p:spPr>
          <a:xfrm>
            <a:off x="459081" y="1743881"/>
            <a:ext cx="450796" cy="450796"/>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F0502020204030203" pitchFamily="34" charset="77"/>
            </a:endParaRPr>
          </a:p>
        </p:txBody>
      </p:sp>
      <p:sp>
        <p:nvSpPr>
          <p:cNvPr id="8" name="Google Shape;17;p4">
            <a:extLst>
              <a:ext uri="{FF2B5EF4-FFF2-40B4-BE49-F238E27FC236}">
                <a16:creationId xmlns:a16="http://schemas.microsoft.com/office/drawing/2014/main" id="{D6E03387-2F44-00F6-0056-AF94EB9B496D}"/>
              </a:ext>
            </a:extLst>
          </p:cNvPr>
          <p:cNvSpPr/>
          <p:nvPr/>
        </p:nvSpPr>
        <p:spPr>
          <a:xfrm>
            <a:off x="546093" y="1858603"/>
            <a:ext cx="268722" cy="211703"/>
          </a:xfrm>
          <a:prstGeom prst="rect">
            <a:avLst/>
          </a:prstGeom>
        </p:spPr>
        <p:txBody>
          <a:bodyPr>
            <a:prstTxWarp prst="textPlain">
              <a:avLst/>
            </a:prstTxWarp>
          </a:bodyPr>
          <a:lstStyle/>
          <a:p>
            <a:pPr lvl="0" algn="ctr"/>
            <a:r>
              <a:rPr dirty="0">
                <a:ln>
                  <a:noFill/>
                </a:ln>
                <a:solidFill>
                  <a:srgbClr val="FFFFFF"/>
                </a:solidFill>
                <a:latin typeface="Lato" panose="020F0502020204030203" pitchFamily="34" charset="77"/>
              </a:rPr>
              <a:t>“</a:t>
            </a:r>
          </a:p>
        </p:txBody>
      </p:sp>
      <p:sp>
        <p:nvSpPr>
          <p:cNvPr id="3" name="Rectangle 2">
            <a:extLst>
              <a:ext uri="{FF2B5EF4-FFF2-40B4-BE49-F238E27FC236}">
                <a16:creationId xmlns:a16="http://schemas.microsoft.com/office/drawing/2014/main" id="{79BFE379-EA40-F7BA-C9DF-B101806E1A96}"/>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1" name="Google Shape;103;p14">
            <a:extLst>
              <a:ext uri="{FF2B5EF4-FFF2-40B4-BE49-F238E27FC236}">
                <a16:creationId xmlns:a16="http://schemas.microsoft.com/office/drawing/2014/main" id="{105A82CB-8ED1-4E27-D24E-2F88725273D1}"/>
              </a:ext>
            </a:extLst>
          </p:cNvPr>
          <p:cNvSpPr txBox="1">
            <a:spLocks/>
          </p:cNvSpPr>
          <p:nvPr/>
        </p:nvSpPr>
        <p:spPr>
          <a:xfrm>
            <a:off x="638412" y="433633"/>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bg2">
                    <a:lumMod val="60000"/>
                    <a:lumOff val="40000"/>
                  </a:schemeClr>
                </a:solidFill>
                <a:latin typeface="Montserrat" pitchFamily="2" charset="77"/>
              </a:rPr>
              <a:t>What is </a:t>
            </a:r>
            <a:br>
              <a:rPr lang="en-US" sz="2800" b="0" dirty="0">
                <a:solidFill>
                  <a:schemeClr val="bg2">
                    <a:lumMod val="60000"/>
                    <a:lumOff val="40000"/>
                  </a:schemeClr>
                </a:solidFill>
                <a:latin typeface="Montserrat" pitchFamily="2" charset="77"/>
              </a:rPr>
            </a:br>
            <a:r>
              <a:rPr lang="en-US" sz="2800" b="0" dirty="0">
                <a:solidFill>
                  <a:schemeClr val="tx1"/>
                </a:solidFill>
                <a:latin typeface="Montserrat" pitchFamily="2" charset="77"/>
              </a:rPr>
              <a:t>Estate Planning?</a:t>
            </a:r>
            <a:endParaRPr lang="en-US" sz="2800" b="0" baseline="30000" dirty="0">
              <a:solidFill>
                <a:schemeClr val="tx1"/>
              </a:solidFill>
              <a:latin typeface="Montserrat" pitchFamily="2" charset="77"/>
            </a:endParaRPr>
          </a:p>
        </p:txBody>
      </p:sp>
      <p:sp>
        <p:nvSpPr>
          <p:cNvPr id="15" name="TextBox 6">
            <a:extLst>
              <a:ext uri="{FF2B5EF4-FFF2-40B4-BE49-F238E27FC236}">
                <a16:creationId xmlns:a16="http://schemas.microsoft.com/office/drawing/2014/main" id="{4BC283AC-D2C5-EDC7-56BE-8E791D50777A}"/>
              </a:ext>
            </a:extLst>
          </p:cNvPr>
          <p:cNvSpPr txBox="1"/>
          <p:nvPr/>
        </p:nvSpPr>
        <p:spPr>
          <a:xfrm>
            <a:off x="996889" y="1819313"/>
            <a:ext cx="3084917"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Lato Light" panose="020F0302020204030203" pitchFamily="34" charset="77"/>
              </a:rPr>
              <a:t>Nothing is certain except death and taxes.”</a:t>
            </a:r>
          </a:p>
          <a:p>
            <a:endParaRPr lang="en-US" sz="2000" dirty="0">
              <a:latin typeface="Montserrat" pitchFamily="2" charset="77"/>
            </a:endParaRPr>
          </a:p>
          <a:p>
            <a:pPr algn="ctr"/>
            <a:r>
              <a:rPr lang="en-US" sz="2000" dirty="0">
                <a:latin typeface="Montserrat" pitchFamily="2" charset="77"/>
              </a:rPr>
              <a:t>- BENJAMIN FRANKLIN</a:t>
            </a:r>
          </a:p>
        </p:txBody>
      </p:sp>
    </p:spTree>
    <p:extLst>
      <p:ext uri="{BB962C8B-B14F-4D97-AF65-F5344CB8AC3E}">
        <p14:creationId xmlns:p14="http://schemas.microsoft.com/office/powerpoint/2010/main" val="122413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64D149-A46C-4820-4F7A-A9067088A0FA}"/>
              </a:ext>
            </a:extLst>
          </p:cNvPr>
          <p:cNvSpPr/>
          <p:nvPr/>
        </p:nvSpPr>
        <p:spPr>
          <a:xfrm>
            <a:off x="6990262" y="2150473"/>
            <a:ext cx="939607" cy="104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15" name="Title 1">
            <a:extLst>
              <a:ext uri="{FF2B5EF4-FFF2-40B4-BE49-F238E27FC236}">
                <a16:creationId xmlns:a16="http://schemas.microsoft.com/office/drawing/2014/main" id="{F1E1D86A-1DD9-8024-E041-77BB28A9CA55}"/>
              </a:ext>
            </a:extLst>
          </p:cNvPr>
          <p:cNvSpPr txBox="1">
            <a:spLocks/>
          </p:cNvSpPr>
          <p:nvPr/>
        </p:nvSpPr>
        <p:spPr>
          <a:xfrm>
            <a:off x="1226486" y="270629"/>
            <a:ext cx="1675584" cy="7950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b="0" dirty="0">
                <a:solidFill>
                  <a:schemeClr val="tx1"/>
                </a:solidFill>
                <a:latin typeface="Montserrat" pitchFamily="2" charset="77"/>
              </a:rPr>
              <a:t>Legal</a:t>
            </a:r>
          </a:p>
        </p:txBody>
      </p:sp>
      <p:sp>
        <p:nvSpPr>
          <p:cNvPr id="16" name="Title 1">
            <a:extLst>
              <a:ext uri="{FF2B5EF4-FFF2-40B4-BE49-F238E27FC236}">
                <a16:creationId xmlns:a16="http://schemas.microsoft.com/office/drawing/2014/main" id="{363DB9C0-4CE4-0CE4-18ED-F0EDA24E92C9}"/>
              </a:ext>
            </a:extLst>
          </p:cNvPr>
          <p:cNvSpPr txBox="1">
            <a:spLocks/>
          </p:cNvSpPr>
          <p:nvPr/>
        </p:nvSpPr>
        <p:spPr>
          <a:xfrm>
            <a:off x="6212422" y="132464"/>
            <a:ext cx="1264161" cy="9332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b="0" dirty="0">
                <a:solidFill>
                  <a:schemeClr val="tx1"/>
                </a:solidFill>
                <a:latin typeface="Montserrat" pitchFamily="2" charset="77"/>
              </a:rPr>
              <a:t>Life</a:t>
            </a:r>
          </a:p>
        </p:txBody>
      </p:sp>
      <p:pic>
        <p:nvPicPr>
          <p:cNvPr id="18" name="Picture 17" descr="A stack of papers with text&#10;&#10;Description automatically generated with low confidence">
            <a:extLst>
              <a:ext uri="{FF2B5EF4-FFF2-40B4-BE49-F238E27FC236}">
                <a16:creationId xmlns:a16="http://schemas.microsoft.com/office/drawing/2014/main" id="{F47223BC-E9BB-12D8-2DC5-8B2E78C3A071}"/>
              </a:ext>
            </a:extLst>
          </p:cNvPr>
          <p:cNvPicPr>
            <a:picLocks noChangeAspect="1"/>
          </p:cNvPicPr>
          <p:nvPr/>
        </p:nvPicPr>
        <p:blipFill>
          <a:blip r:embed="rId3"/>
          <a:stretch>
            <a:fillRect/>
          </a:stretch>
        </p:blipFill>
        <p:spPr>
          <a:xfrm>
            <a:off x="620872" y="1286790"/>
            <a:ext cx="3415640" cy="3415640"/>
          </a:xfrm>
          <a:prstGeom prst="rect">
            <a:avLst/>
          </a:prstGeom>
        </p:spPr>
      </p:pic>
      <p:pic>
        <p:nvPicPr>
          <p:cNvPr id="21" name="Picture 20" descr="A picture containing clothing, clipart, illustration, cartoon&#10;&#10;Description automatically generated">
            <a:extLst>
              <a:ext uri="{FF2B5EF4-FFF2-40B4-BE49-F238E27FC236}">
                <a16:creationId xmlns:a16="http://schemas.microsoft.com/office/drawing/2014/main" id="{30008E27-92F7-05FF-EB38-4C4D41517E95}"/>
              </a:ext>
            </a:extLst>
          </p:cNvPr>
          <p:cNvPicPr>
            <a:picLocks noChangeAspect="1"/>
          </p:cNvPicPr>
          <p:nvPr/>
        </p:nvPicPr>
        <p:blipFill>
          <a:blip r:embed="rId4"/>
          <a:stretch>
            <a:fillRect/>
          </a:stretch>
        </p:blipFill>
        <p:spPr>
          <a:xfrm>
            <a:off x="5107489" y="1286790"/>
            <a:ext cx="3474026" cy="3474026"/>
          </a:xfrm>
          <a:prstGeom prst="rect">
            <a:avLst/>
          </a:prstGeom>
        </p:spPr>
      </p:pic>
      <p:cxnSp>
        <p:nvCxnSpPr>
          <p:cNvPr id="26" name="Straight Connector 25">
            <a:extLst>
              <a:ext uri="{FF2B5EF4-FFF2-40B4-BE49-F238E27FC236}">
                <a16:creationId xmlns:a16="http://schemas.microsoft.com/office/drawing/2014/main" id="{452C3B5B-158A-C411-0FFD-8ABE4FF6050F}"/>
              </a:ext>
            </a:extLst>
          </p:cNvPr>
          <p:cNvCxnSpPr/>
          <p:nvPr/>
        </p:nvCxnSpPr>
        <p:spPr>
          <a:xfrm>
            <a:off x="4572000" y="446319"/>
            <a:ext cx="0" cy="425086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08CCAA-F0E6-3411-3E2B-D2203DD078F1}"/>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275934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0C59-41AF-3925-4FCF-E3A1C80AFC1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60EE40A-04D4-CD53-3E38-3C649CAF39D0}"/>
              </a:ext>
            </a:extLst>
          </p:cNvPr>
          <p:cNvSpPr>
            <a:spLocks noGrp="1"/>
          </p:cNvSpPr>
          <p:nvPr>
            <p:ph type="sldNum" idx="12"/>
          </p:nvPr>
        </p:nvSpPr>
        <p:spPr/>
        <p:txBody>
          <a:bodyPr/>
          <a:lstStyle/>
          <a:p>
            <a:fld id="{5C2229AF-7A3A-1042-899B-5B8296DA4766}" type="slidenum">
              <a:rPr lang="en-US" smtClean="0"/>
              <a:t>15</a:t>
            </a:fld>
            <a:endParaRPr lang="en-US"/>
          </a:p>
        </p:txBody>
      </p:sp>
      <p:pic>
        <p:nvPicPr>
          <p:cNvPr id="5" name="Picture 4" descr="A chicken next to an egg&#10;&#10;Description automatically generated with medium confidence">
            <a:extLst>
              <a:ext uri="{FF2B5EF4-FFF2-40B4-BE49-F238E27FC236}">
                <a16:creationId xmlns:a16="http://schemas.microsoft.com/office/drawing/2014/main" id="{742BFE36-57D2-8472-BC9B-577CDD068E5A}"/>
              </a:ext>
            </a:extLst>
          </p:cNvPr>
          <p:cNvPicPr>
            <a:picLocks noChangeAspect="1"/>
          </p:cNvPicPr>
          <p:nvPr/>
        </p:nvPicPr>
        <p:blipFill>
          <a:blip r:embed="rId3"/>
          <a:stretch>
            <a:fillRect/>
          </a:stretch>
        </p:blipFill>
        <p:spPr>
          <a:xfrm>
            <a:off x="0" y="0"/>
            <a:ext cx="9144894" cy="5142998"/>
          </a:xfrm>
          <a:prstGeom prst="rect">
            <a:avLst/>
          </a:prstGeom>
        </p:spPr>
      </p:pic>
      <p:sp>
        <p:nvSpPr>
          <p:cNvPr id="4" name="Rectangle 3">
            <a:extLst>
              <a:ext uri="{FF2B5EF4-FFF2-40B4-BE49-F238E27FC236}">
                <a16:creationId xmlns:a16="http://schemas.microsoft.com/office/drawing/2014/main" id="{5639EB31-72D0-67A5-6FCF-F86A8FBCADE5}"/>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3767044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84AB-37A5-8779-7EC3-D46F68763C36}"/>
              </a:ext>
            </a:extLst>
          </p:cNvPr>
          <p:cNvSpPr>
            <a:spLocks noGrp="1"/>
          </p:cNvSpPr>
          <p:nvPr>
            <p:ph type="title"/>
          </p:nvPr>
        </p:nvSpPr>
        <p:spPr>
          <a:xfrm>
            <a:off x="661554" y="394472"/>
            <a:ext cx="7250842" cy="834957"/>
          </a:xfrm>
        </p:spPr>
        <p:txBody>
          <a:bodyPr anchor="t"/>
          <a:lstStyle/>
          <a:p>
            <a:r>
              <a:rPr lang="en-US" sz="2000" b="0" dirty="0">
                <a:solidFill>
                  <a:schemeClr val="bg2">
                    <a:lumMod val="60000"/>
                    <a:lumOff val="40000"/>
                  </a:schemeClr>
                </a:solidFill>
                <a:latin typeface="Montserrat" pitchFamily="2" charset="77"/>
              </a:rPr>
              <a:t>Estate Planning 101:</a:t>
            </a:r>
            <a:br>
              <a:rPr lang="en-US" sz="2800" b="0" dirty="0">
                <a:solidFill>
                  <a:schemeClr val="bg2">
                    <a:lumMod val="60000"/>
                    <a:lumOff val="40000"/>
                  </a:schemeClr>
                </a:solidFill>
                <a:latin typeface="Montserrat" pitchFamily="2" charset="77"/>
              </a:rPr>
            </a:br>
            <a:r>
              <a:rPr lang="en-US" sz="2800" b="0" dirty="0">
                <a:solidFill>
                  <a:schemeClr val="tx1"/>
                </a:solidFill>
                <a:latin typeface="Montserrat" pitchFamily="2" charset="77"/>
              </a:rPr>
              <a:t>Legal</a:t>
            </a:r>
          </a:p>
        </p:txBody>
      </p:sp>
      <p:pic>
        <p:nvPicPr>
          <p:cNvPr id="4" name="Picture 3" descr="A yellow book with black text">
            <a:extLst>
              <a:ext uri="{FF2B5EF4-FFF2-40B4-BE49-F238E27FC236}">
                <a16:creationId xmlns:a16="http://schemas.microsoft.com/office/drawing/2014/main" id="{164C8F1A-1FE3-316C-E520-A7EDE13E8329}"/>
              </a:ext>
            </a:extLst>
          </p:cNvPr>
          <p:cNvPicPr>
            <a:picLocks noChangeAspect="1"/>
          </p:cNvPicPr>
          <p:nvPr/>
        </p:nvPicPr>
        <p:blipFill rotWithShape="1">
          <a:blip r:embed="rId3"/>
          <a:srcRect l="48359"/>
          <a:stretch/>
        </p:blipFill>
        <p:spPr>
          <a:xfrm>
            <a:off x="0" y="2028896"/>
            <a:ext cx="2670140" cy="2908451"/>
          </a:xfrm>
          <a:prstGeom prst="rect">
            <a:avLst/>
          </a:prstGeom>
        </p:spPr>
      </p:pic>
      <p:pic>
        <p:nvPicPr>
          <p:cNvPr id="5" name="Picture 4" descr="A close-up of a book&#10;&#10;Description automatically generated with medium confidence">
            <a:extLst>
              <a:ext uri="{FF2B5EF4-FFF2-40B4-BE49-F238E27FC236}">
                <a16:creationId xmlns:a16="http://schemas.microsoft.com/office/drawing/2014/main" id="{4BA2DC21-9BC4-B51B-DF3E-117DB3190A6D}"/>
              </a:ext>
            </a:extLst>
          </p:cNvPr>
          <p:cNvPicPr>
            <a:picLocks noChangeAspect="1"/>
          </p:cNvPicPr>
          <p:nvPr/>
        </p:nvPicPr>
        <p:blipFill rotWithShape="1">
          <a:blip r:embed="rId4"/>
          <a:srcRect l="55862"/>
          <a:stretch/>
        </p:blipFill>
        <p:spPr>
          <a:xfrm>
            <a:off x="2366613" y="2098070"/>
            <a:ext cx="2239443" cy="2832019"/>
          </a:xfrm>
          <a:prstGeom prst="rect">
            <a:avLst/>
          </a:prstGeom>
        </p:spPr>
      </p:pic>
      <p:pic>
        <p:nvPicPr>
          <p:cNvPr id="6" name="Picture 5" descr="A black book with white text&#10;&#10;Description automatically generated with low confidence">
            <a:extLst>
              <a:ext uri="{FF2B5EF4-FFF2-40B4-BE49-F238E27FC236}">
                <a16:creationId xmlns:a16="http://schemas.microsoft.com/office/drawing/2014/main" id="{4DAB2D66-99FE-68F5-4D3E-9D60EF7E7B79}"/>
              </a:ext>
            </a:extLst>
          </p:cNvPr>
          <p:cNvPicPr>
            <a:picLocks noChangeAspect="1"/>
          </p:cNvPicPr>
          <p:nvPr/>
        </p:nvPicPr>
        <p:blipFill rotWithShape="1">
          <a:blip r:embed="rId5"/>
          <a:srcRect l="53515"/>
          <a:stretch/>
        </p:blipFill>
        <p:spPr>
          <a:xfrm>
            <a:off x="4606056" y="2157633"/>
            <a:ext cx="2361001" cy="2753350"/>
          </a:xfrm>
          <a:prstGeom prst="rect">
            <a:avLst/>
          </a:prstGeom>
        </p:spPr>
      </p:pic>
      <p:pic>
        <p:nvPicPr>
          <p:cNvPr id="7" name="Picture 6" descr="A picture containing text, screenshot, design, smartphone&#10;&#10;Description automatically generated">
            <a:extLst>
              <a:ext uri="{FF2B5EF4-FFF2-40B4-BE49-F238E27FC236}">
                <a16:creationId xmlns:a16="http://schemas.microsoft.com/office/drawing/2014/main" id="{736EB900-C341-C7BF-17DD-6D289351119D}"/>
              </a:ext>
            </a:extLst>
          </p:cNvPr>
          <p:cNvPicPr>
            <a:picLocks noChangeAspect="1"/>
          </p:cNvPicPr>
          <p:nvPr/>
        </p:nvPicPr>
        <p:blipFill rotWithShape="1">
          <a:blip r:embed="rId6"/>
          <a:srcRect l="54442"/>
          <a:stretch/>
        </p:blipFill>
        <p:spPr>
          <a:xfrm>
            <a:off x="6709506" y="2078962"/>
            <a:ext cx="2348591" cy="2870234"/>
          </a:xfrm>
          <a:prstGeom prst="rect">
            <a:avLst/>
          </a:prstGeom>
        </p:spPr>
      </p:pic>
      <p:cxnSp>
        <p:nvCxnSpPr>
          <p:cNvPr id="9" name="Straight Connector 8">
            <a:extLst>
              <a:ext uri="{FF2B5EF4-FFF2-40B4-BE49-F238E27FC236}">
                <a16:creationId xmlns:a16="http://schemas.microsoft.com/office/drawing/2014/main" id="{A1CA7A96-8F45-7DFE-9F82-CDDD1ED23E1A}"/>
              </a:ext>
            </a:extLst>
          </p:cNvPr>
          <p:cNvCxnSpPr/>
          <p:nvPr/>
        </p:nvCxnSpPr>
        <p:spPr>
          <a:xfrm>
            <a:off x="572886" y="1354718"/>
            <a:ext cx="790956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B211625-593C-ED99-60BC-4D8869411D7A}"/>
              </a:ext>
            </a:extLst>
          </p:cNvPr>
          <p:cNvSpPr txBox="1">
            <a:spLocks/>
          </p:cNvSpPr>
          <p:nvPr/>
        </p:nvSpPr>
        <p:spPr>
          <a:xfrm>
            <a:off x="1047858" y="1378031"/>
            <a:ext cx="7048282" cy="834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sz="2800" b="0" dirty="0">
                <a:latin typeface="Montserrat" pitchFamily="2" charset="77"/>
              </a:rPr>
              <a:t>How you leave it?</a:t>
            </a:r>
          </a:p>
        </p:txBody>
      </p:sp>
      <p:sp>
        <p:nvSpPr>
          <p:cNvPr id="3" name="Rectangle 2">
            <a:extLst>
              <a:ext uri="{FF2B5EF4-FFF2-40B4-BE49-F238E27FC236}">
                <a16:creationId xmlns:a16="http://schemas.microsoft.com/office/drawing/2014/main" id="{514408B5-85C7-6C5A-EB86-BFEEFC00C352}"/>
              </a:ext>
            </a:extLst>
          </p:cNvPr>
          <p:cNvSpPr/>
          <p:nvPr/>
        </p:nvSpPr>
        <p:spPr>
          <a:xfrm>
            <a:off x="-1" y="4842822"/>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1187999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graphics, symbol&#10;&#10;Description automatically generated">
            <a:extLst>
              <a:ext uri="{FF2B5EF4-FFF2-40B4-BE49-F238E27FC236}">
                <a16:creationId xmlns:a16="http://schemas.microsoft.com/office/drawing/2014/main" id="{51991CC1-C92D-49E0-2FA4-FD20E494659F}"/>
              </a:ext>
            </a:extLst>
          </p:cNvPr>
          <p:cNvPicPr>
            <a:picLocks noChangeAspect="1"/>
          </p:cNvPicPr>
          <p:nvPr/>
        </p:nvPicPr>
        <p:blipFill rotWithShape="1">
          <a:blip r:embed="rId3"/>
          <a:srcRect t="12856" b="7446"/>
          <a:stretch/>
        </p:blipFill>
        <p:spPr>
          <a:xfrm>
            <a:off x="4896865" y="1412006"/>
            <a:ext cx="3822026" cy="3046102"/>
          </a:xfrm>
          <a:prstGeom prst="rect">
            <a:avLst/>
          </a:prstGeom>
        </p:spPr>
      </p:pic>
      <p:sp>
        <p:nvSpPr>
          <p:cNvPr id="2" name="TextBox 1">
            <a:extLst>
              <a:ext uri="{FF2B5EF4-FFF2-40B4-BE49-F238E27FC236}">
                <a16:creationId xmlns:a16="http://schemas.microsoft.com/office/drawing/2014/main" id="{535E39EE-34E6-C533-7E3E-00D9335A0045}"/>
              </a:ext>
            </a:extLst>
          </p:cNvPr>
          <p:cNvSpPr txBox="1"/>
          <p:nvPr/>
        </p:nvSpPr>
        <p:spPr>
          <a:xfrm>
            <a:off x="599356" y="1479737"/>
            <a:ext cx="4350774" cy="1384995"/>
          </a:xfrm>
          <a:prstGeom prst="rect">
            <a:avLst/>
          </a:prstGeom>
          <a:noFill/>
        </p:spPr>
        <p:txBody>
          <a:bodyPr wrap="square" rtlCol="0">
            <a:spAutoFit/>
          </a:bodyPr>
          <a:lstStyle/>
          <a:p>
            <a:pPr marL="285750" indent="-285750">
              <a:buFont typeface="Wingdings" pitchFamily="2" charset="2"/>
              <a:buChar char="§"/>
            </a:pPr>
            <a:r>
              <a:rPr lang="en-US" dirty="0">
                <a:latin typeface="Montserrat" pitchFamily="2" charset="77"/>
              </a:rPr>
              <a:t>Outlines medical treatment preferences</a:t>
            </a:r>
          </a:p>
          <a:p>
            <a:pPr marL="285750" indent="-285750">
              <a:buFont typeface="Wingdings" pitchFamily="2" charset="2"/>
              <a:buChar char="§"/>
            </a:pPr>
            <a:endParaRPr lang="en-US" dirty="0">
              <a:latin typeface="Montserrat" pitchFamily="2" charset="77"/>
            </a:endParaRPr>
          </a:p>
          <a:p>
            <a:pPr marL="285750" indent="-285750">
              <a:buFont typeface="Wingdings" pitchFamily="2" charset="2"/>
              <a:buChar char="§"/>
            </a:pPr>
            <a:r>
              <a:rPr lang="en-US" dirty="0">
                <a:latin typeface="Montserrat" pitchFamily="2" charset="77"/>
              </a:rPr>
              <a:t>Used when you are unable to make medical decisions for yourself</a:t>
            </a:r>
          </a:p>
          <a:p>
            <a:pPr marL="285750" indent="-285750">
              <a:buFont typeface="Wingdings" pitchFamily="2" charset="2"/>
              <a:buChar char="§"/>
            </a:pPr>
            <a:endParaRPr lang="en-US" dirty="0">
              <a:latin typeface="Montserrat" pitchFamily="2" charset="77"/>
            </a:endParaRPr>
          </a:p>
          <a:p>
            <a:pPr marL="285750" indent="-285750">
              <a:buFont typeface="Wingdings" pitchFamily="2" charset="2"/>
              <a:buChar char="§"/>
            </a:pPr>
            <a:r>
              <a:rPr lang="en-US" dirty="0">
                <a:latin typeface="Montserrat" pitchFamily="2" charset="77"/>
              </a:rPr>
              <a:t>Contents:</a:t>
            </a:r>
          </a:p>
        </p:txBody>
      </p:sp>
      <p:sp>
        <p:nvSpPr>
          <p:cNvPr id="5" name="TextBox 4">
            <a:extLst>
              <a:ext uri="{FF2B5EF4-FFF2-40B4-BE49-F238E27FC236}">
                <a16:creationId xmlns:a16="http://schemas.microsoft.com/office/drawing/2014/main" id="{78A8213D-82FC-0D42-2CEA-7F1C82C5CC75}"/>
              </a:ext>
            </a:extLst>
          </p:cNvPr>
          <p:cNvSpPr txBox="1"/>
          <p:nvPr/>
        </p:nvSpPr>
        <p:spPr>
          <a:xfrm>
            <a:off x="975441" y="3001657"/>
            <a:ext cx="4350774" cy="954107"/>
          </a:xfrm>
          <a:prstGeom prst="rect">
            <a:avLst/>
          </a:prstGeom>
          <a:noFill/>
        </p:spPr>
        <p:txBody>
          <a:bodyPr wrap="square" rtlCol="0">
            <a:spAutoFit/>
          </a:bodyPr>
          <a:lstStyle/>
          <a:p>
            <a:pPr marL="285750" indent="-285750">
              <a:buFont typeface="Wingdings" pitchFamily="2" charset="2"/>
              <a:buChar char="§"/>
            </a:pPr>
            <a:r>
              <a:rPr lang="en-US" dirty="0">
                <a:latin typeface="Montserrat" pitchFamily="2" charset="77"/>
              </a:rPr>
              <a:t>Care Proxy</a:t>
            </a:r>
          </a:p>
          <a:p>
            <a:pPr marL="285750" indent="-285750">
              <a:buFont typeface="Wingdings" pitchFamily="2" charset="2"/>
              <a:buChar char="§"/>
            </a:pPr>
            <a:r>
              <a:rPr lang="en-US" dirty="0">
                <a:latin typeface="Montserrat" pitchFamily="2" charset="77"/>
              </a:rPr>
              <a:t>Treatment Preferences</a:t>
            </a:r>
          </a:p>
          <a:p>
            <a:pPr marL="285750" indent="-285750">
              <a:buFont typeface="Wingdings" pitchFamily="2" charset="2"/>
              <a:buChar char="§"/>
            </a:pPr>
            <a:r>
              <a:rPr lang="en-US" dirty="0">
                <a:latin typeface="Montserrat" pitchFamily="2" charset="77"/>
              </a:rPr>
              <a:t>End-of-Life Care</a:t>
            </a:r>
          </a:p>
          <a:p>
            <a:pPr marL="285750" indent="-285750">
              <a:buFont typeface="Wingdings" pitchFamily="2" charset="2"/>
              <a:buChar char="§"/>
            </a:pPr>
            <a:r>
              <a:rPr lang="en-US" dirty="0">
                <a:latin typeface="Montserrat" pitchFamily="2" charset="77"/>
              </a:rPr>
              <a:t>Organ Donation</a:t>
            </a:r>
          </a:p>
        </p:txBody>
      </p:sp>
      <p:sp>
        <p:nvSpPr>
          <p:cNvPr id="4" name="Rectangle 3">
            <a:extLst>
              <a:ext uri="{FF2B5EF4-FFF2-40B4-BE49-F238E27FC236}">
                <a16:creationId xmlns:a16="http://schemas.microsoft.com/office/drawing/2014/main" id="{A0CD1782-E780-B643-C676-4662B96D9980}"/>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9" name="Google Shape;103;p14">
            <a:extLst>
              <a:ext uri="{FF2B5EF4-FFF2-40B4-BE49-F238E27FC236}">
                <a16:creationId xmlns:a16="http://schemas.microsoft.com/office/drawing/2014/main" id="{09D8E9F0-2A19-87CA-00C2-3168509F4C08}"/>
              </a:ext>
            </a:extLst>
          </p:cNvPr>
          <p:cNvSpPr txBox="1">
            <a:spLocks/>
          </p:cNvSpPr>
          <p:nvPr/>
        </p:nvSpPr>
        <p:spPr>
          <a:xfrm>
            <a:off x="714612" y="422729"/>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tx1"/>
                </a:solidFill>
                <a:latin typeface="Montserrat" pitchFamily="2" charset="77"/>
              </a:rPr>
              <a:t>Advance Health Care Directive</a:t>
            </a:r>
            <a:endParaRPr lang="en-US" sz="2800" b="0" baseline="30000" dirty="0">
              <a:solidFill>
                <a:schemeClr val="tx1"/>
              </a:solidFill>
              <a:latin typeface="Montserrat" pitchFamily="2" charset="77"/>
            </a:endParaRPr>
          </a:p>
        </p:txBody>
      </p:sp>
    </p:spTree>
    <p:extLst>
      <p:ext uri="{BB962C8B-B14F-4D97-AF65-F5344CB8AC3E}">
        <p14:creationId xmlns:p14="http://schemas.microsoft.com/office/powerpoint/2010/main" val="3006661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logo, font&#10;&#10;Description automatically generated">
            <a:extLst>
              <a:ext uri="{FF2B5EF4-FFF2-40B4-BE49-F238E27FC236}">
                <a16:creationId xmlns:a16="http://schemas.microsoft.com/office/drawing/2014/main" id="{5FB60C38-6B90-60CA-D913-AC5278CF6D4C}"/>
              </a:ext>
            </a:extLst>
          </p:cNvPr>
          <p:cNvPicPr>
            <a:picLocks noChangeAspect="1"/>
          </p:cNvPicPr>
          <p:nvPr/>
        </p:nvPicPr>
        <p:blipFill rotWithShape="1">
          <a:blip r:embed="rId3"/>
          <a:srcRect l="4454" t="44906" b="25104"/>
          <a:stretch/>
        </p:blipFill>
        <p:spPr>
          <a:xfrm>
            <a:off x="4174352" y="2718675"/>
            <a:ext cx="5027657" cy="1578107"/>
          </a:xfrm>
          <a:prstGeom prst="rect">
            <a:avLst/>
          </a:prstGeom>
        </p:spPr>
      </p:pic>
      <p:sp>
        <p:nvSpPr>
          <p:cNvPr id="3" name="TextBox 2">
            <a:extLst>
              <a:ext uri="{FF2B5EF4-FFF2-40B4-BE49-F238E27FC236}">
                <a16:creationId xmlns:a16="http://schemas.microsoft.com/office/drawing/2014/main" id="{F616A887-BDAB-896A-E278-BB8B66302219}"/>
              </a:ext>
            </a:extLst>
          </p:cNvPr>
          <p:cNvSpPr txBox="1"/>
          <p:nvPr/>
        </p:nvSpPr>
        <p:spPr>
          <a:xfrm>
            <a:off x="575747" y="1915565"/>
            <a:ext cx="3598605" cy="523220"/>
          </a:xfrm>
          <a:prstGeom prst="rect">
            <a:avLst/>
          </a:prstGeom>
          <a:noFill/>
        </p:spPr>
        <p:txBody>
          <a:bodyPr wrap="square" rtlCol="0">
            <a:spAutoFit/>
          </a:bodyPr>
          <a:lstStyle/>
          <a:p>
            <a:pPr marL="285750" indent="-285750">
              <a:buFont typeface="Wingdings" pitchFamily="2" charset="2"/>
              <a:buChar char="§"/>
            </a:pPr>
            <a:r>
              <a:rPr lang="en-US" dirty="0">
                <a:latin typeface="Montserrat" pitchFamily="2" charset="77"/>
              </a:rPr>
              <a:t>General Power of Attorney</a:t>
            </a:r>
          </a:p>
          <a:p>
            <a:pPr marL="285750" lvl="5" indent="-285750">
              <a:buFont typeface="Wingdings" pitchFamily="2" charset="2"/>
              <a:buChar char="§"/>
            </a:pPr>
            <a:endParaRPr lang="en-US" dirty="0">
              <a:latin typeface="Montserrat" pitchFamily="2" charset="77"/>
            </a:endParaRPr>
          </a:p>
        </p:txBody>
      </p:sp>
      <p:sp>
        <p:nvSpPr>
          <p:cNvPr id="4" name="TextBox 3">
            <a:extLst>
              <a:ext uri="{FF2B5EF4-FFF2-40B4-BE49-F238E27FC236}">
                <a16:creationId xmlns:a16="http://schemas.microsoft.com/office/drawing/2014/main" id="{64E938C8-BA23-A7EF-8882-C5AEA3BDB973}"/>
              </a:ext>
            </a:extLst>
          </p:cNvPr>
          <p:cNvSpPr txBox="1"/>
          <p:nvPr/>
        </p:nvSpPr>
        <p:spPr>
          <a:xfrm>
            <a:off x="608226" y="3281290"/>
            <a:ext cx="3598605" cy="523220"/>
          </a:xfrm>
          <a:prstGeom prst="rect">
            <a:avLst/>
          </a:prstGeom>
          <a:noFill/>
        </p:spPr>
        <p:txBody>
          <a:bodyPr wrap="square" rtlCol="0">
            <a:spAutoFit/>
          </a:bodyPr>
          <a:lstStyle/>
          <a:p>
            <a:pPr marL="285750" indent="-285750">
              <a:buFont typeface="Wingdings" pitchFamily="2" charset="2"/>
              <a:buChar char="§"/>
            </a:pPr>
            <a:r>
              <a:rPr lang="en-US" dirty="0">
                <a:latin typeface="Montserrat" pitchFamily="2" charset="77"/>
              </a:rPr>
              <a:t>Limited Power of Attorney </a:t>
            </a:r>
          </a:p>
          <a:p>
            <a:pPr marL="285750" lvl="5" indent="-285750">
              <a:buFont typeface="Wingdings" pitchFamily="2" charset="2"/>
              <a:buChar char="§"/>
            </a:pPr>
            <a:endParaRPr lang="en-US" dirty="0">
              <a:latin typeface="Montserrat" pitchFamily="2" charset="77"/>
            </a:endParaRPr>
          </a:p>
        </p:txBody>
      </p:sp>
      <p:sp>
        <p:nvSpPr>
          <p:cNvPr id="6" name="TextBox 5">
            <a:extLst>
              <a:ext uri="{FF2B5EF4-FFF2-40B4-BE49-F238E27FC236}">
                <a16:creationId xmlns:a16="http://schemas.microsoft.com/office/drawing/2014/main" id="{27501C75-4C49-FA92-A78B-716CC246BF74}"/>
              </a:ext>
            </a:extLst>
          </p:cNvPr>
          <p:cNvSpPr txBox="1"/>
          <p:nvPr/>
        </p:nvSpPr>
        <p:spPr>
          <a:xfrm>
            <a:off x="1049404" y="2244682"/>
            <a:ext cx="3019546" cy="954107"/>
          </a:xfrm>
          <a:prstGeom prst="rect">
            <a:avLst/>
          </a:prstGeom>
          <a:noFill/>
        </p:spPr>
        <p:txBody>
          <a:bodyPr wrap="square" rtlCol="0">
            <a:spAutoFit/>
          </a:bodyPr>
          <a:lstStyle/>
          <a:p>
            <a:pPr marL="285750" indent="-285750">
              <a:buFont typeface="Wingdings" pitchFamily="2" charset="2"/>
              <a:buChar char="§"/>
            </a:pPr>
            <a:r>
              <a:rPr lang="en-US" dirty="0">
                <a:latin typeface="Montserrat" pitchFamily="2" charset="77"/>
              </a:rPr>
              <a:t>Used when the principal is unable to manager their affairs</a:t>
            </a:r>
          </a:p>
          <a:p>
            <a:pPr marL="285750" lvl="5" indent="-285750">
              <a:buFont typeface="Wingdings" pitchFamily="2" charset="2"/>
              <a:buChar char="§"/>
            </a:pPr>
            <a:endParaRPr lang="en-US" dirty="0">
              <a:latin typeface="Montserrat" pitchFamily="2" charset="77"/>
            </a:endParaRPr>
          </a:p>
        </p:txBody>
      </p:sp>
      <p:sp>
        <p:nvSpPr>
          <p:cNvPr id="7" name="TextBox 6">
            <a:extLst>
              <a:ext uri="{FF2B5EF4-FFF2-40B4-BE49-F238E27FC236}">
                <a16:creationId xmlns:a16="http://schemas.microsoft.com/office/drawing/2014/main" id="{75FC6553-595B-1A46-31F2-9FA4B14B99EE}"/>
              </a:ext>
            </a:extLst>
          </p:cNvPr>
          <p:cNvSpPr txBox="1"/>
          <p:nvPr/>
        </p:nvSpPr>
        <p:spPr>
          <a:xfrm>
            <a:off x="1049404" y="3688216"/>
            <a:ext cx="3097674" cy="523220"/>
          </a:xfrm>
          <a:prstGeom prst="rect">
            <a:avLst/>
          </a:prstGeom>
          <a:noFill/>
        </p:spPr>
        <p:txBody>
          <a:bodyPr wrap="square" rtlCol="0">
            <a:spAutoFit/>
          </a:bodyPr>
          <a:lstStyle/>
          <a:p>
            <a:pPr marL="285750" lvl="5" indent="-285750">
              <a:buFont typeface="Wingdings" pitchFamily="2" charset="2"/>
              <a:buChar char="§"/>
            </a:pPr>
            <a:r>
              <a:rPr lang="en-US" dirty="0">
                <a:latin typeface="Montserrat" pitchFamily="2" charset="77"/>
              </a:rPr>
              <a:t>Grants specific powers for a limited period or purpose </a:t>
            </a:r>
          </a:p>
        </p:txBody>
      </p:sp>
      <p:sp>
        <p:nvSpPr>
          <p:cNvPr id="9" name="TextBox 8">
            <a:extLst>
              <a:ext uri="{FF2B5EF4-FFF2-40B4-BE49-F238E27FC236}">
                <a16:creationId xmlns:a16="http://schemas.microsoft.com/office/drawing/2014/main" id="{1CF9714C-8767-82AD-FD3D-B43DE454AA13}"/>
              </a:ext>
            </a:extLst>
          </p:cNvPr>
          <p:cNvSpPr txBox="1"/>
          <p:nvPr/>
        </p:nvSpPr>
        <p:spPr>
          <a:xfrm>
            <a:off x="557260" y="1398210"/>
            <a:ext cx="4612558" cy="307777"/>
          </a:xfrm>
          <a:prstGeom prst="rect">
            <a:avLst/>
          </a:prstGeom>
          <a:noFill/>
        </p:spPr>
        <p:txBody>
          <a:bodyPr wrap="square">
            <a:spAutoFit/>
          </a:bodyPr>
          <a:lstStyle/>
          <a:p>
            <a:r>
              <a:rPr lang="en-US" sz="1400" dirty="0">
                <a:latin typeface="Montserrat" pitchFamily="2" charset="77"/>
              </a:rPr>
              <a:t>- Grants authority to act on behalf of another</a:t>
            </a:r>
          </a:p>
        </p:txBody>
      </p:sp>
      <p:pic>
        <p:nvPicPr>
          <p:cNvPr id="10" name="Picture 9" descr="A picture containing text, screenshot, logo, font&#10;&#10;Description automatically generated">
            <a:extLst>
              <a:ext uri="{FF2B5EF4-FFF2-40B4-BE49-F238E27FC236}">
                <a16:creationId xmlns:a16="http://schemas.microsoft.com/office/drawing/2014/main" id="{522AA4F3-1942-CFC5-5EDC-5D87CFC942E0}"/>
              </a:ext>
            </a:extLst>
          </p:cNvPr>
          <p:cNvPicPr>
            <a:picLocks noChangeAspect="1"/>
          </p:cNvPicPr>
          <p:nvPr/>
        </p:nvPicPr>
        <p:blipFill rotWithShape="1">
          <a:blip r:embed="rId3"/>
          <a:srcRect l="7595" t="13556" b="53533"/>
          <a:stretch/>
        </p:blipFill>
        <p:spPr>
          <a:xfrm>
            <a:off x="4766539" y="1207634"/>
            <a:ext cx="4262272" cy="1518066"/>
          </a:xfrm>
          <a:prstGeom prst="rect">
            <a:avLst/>
          </a:prstGeom>
        </p:spPr>
      </p:pic>
      <p:sp>
        <p:nvSpPr>
          <p:cNvPr id="8" name="Rectangle 7">
            <a:extLst>
              <a:ext uri="{FF2B5EF4-FFF2-40B4-BE49-F238E27FC236}">
                <a16:creationId xmlns:a16="http://schemas.microsoft.com/office/drawing/2014/main" id="{F539EECC-C04E-02BD-F0FE-31460B009542}"/>
              </a:ext>
            </a:extLst>
          </p:cNvPr>
          <p:cNvSpPr/>
          <p:nvPr/>
        </p:nvSpPr>
        <p:spPr>
          <a:xfrm>
            <a:off x="0" y="4831111"/>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3" name="Google Shape;103;p14">
            <a:extLst>
              <a:ext uri="{FF2B5EF4-FFF2-40B4-BE49-F238E27FC236}">
                <a16:creationId xmlns:a16="http://schemas.microsoft.com/office/drawing/2014/main" id="{816BFD73-6E45-A5DB-FBE7-AED13E34E881}"/>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tx1"/>
                </a:solidFill>
                <a:latin typeface="Montserrat" pitchFamily="2" charset="77"/>
              </a:rPr>
              <a:t>Financial Power of Attorney </a:t>
            </a:r>
            <a:endParaRPr lang="en-US" sz="2800" b="0" baseline="30000" dirty="0">
              <a:solidFill>
                <a:schemeClr val="tx1"/>
              </a:solidFill>
              <a:latin typeface="Montserrat" pitchFamily="2" charset="77"/>
            </a:endParaRPr>
          </a:p>
        </p:txBody>
      </p:sp>
    </p:spTree>
    <p:extLst>
      <p:ext uri="{BB962C8B-B14F-4D97-AF65-F5344CB8AC3E}">
        <p14:creationId xmlns:p14="http://schemas.microsoft.com/office/powerpoint/2010/main" val="3221598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7577-54D5-1898-5E0D-B8BF26C94ABB}"/>
            </a:ext>
          </a:extLst>
        </p:cNvPr>
        <p:cNvGrpSpPr/>
        <p:nvPr/>
      </p:nvGrpSpPr>
      <p:grpSpPr>
        <a:xfrm>
          <a:off x="0" y="0"/>
          <a:ext cx="0" cy="0"/>
          <a:chOff x="0" y="0"/>
          <a:chExt cx="0" cy="0"/>
        </a:xfrm>
      </p:grpSpPr>
      <p:pic>
        <p:nvPicPr>
          <p:cNvPr id="4" name="Picture 3" descr="A yellow book with black text">
            <a:extLst>
              <a:ext uri="{FF2B5EF4-FFF2-40B4-BE49-F238E27FC236}">
                <a16:creationId xmlns:a16="http://schemas.microsoft.com/office/drawing/2014/main" id="{9E337B18-D830-7935-F548-C00D915E83D6}"/>
              </a:ext>
            </a:extLst>
          </p:cNvPr>
          <p:cNvPicPr>
            <a:picLocks noChangeAspect="1"/>
          </p:cNvPicPr>
          <p:nvPr/>
        </p:nvPicPr>
        <p:blipFill rotWithShape="1">
          <a:blip r:embed="rId3">
            <a:alphaModFix amt="5000"/>
          </a:blip>
          <a:srcRect l="48359"/>
          <a:stretch/>
        </p:blipFill>
        <p:spPr>
          <a:xfrm>
            <a:off x="0" y="2028896"/>
            <a:ext cx="2670140" cy="2908451"/>
          </a:xfrm>
          <a:prstGeom prst="rect">
            <a:avLst/>
          </a:prstGeom>
        </p:spPr>
      </p:pic>
      <p:pic>
        <p:nvPicPr>
          <p:cNvPr id="5" name="Picture 4" descr="A close-up of a book&#10;&#10;Description automatically generated with medium confidence">
            <a:extLst>
              <a:ext uri="{FF2B5EF4-FFF2-40B4-BE49-F238E27FC236}">
                <a16:creationId xmlns:a16="http://schemas.microsoft.com/office/drawing/2014/main" id="{61641BD8-FD58-D162-3BE8-C24D7527A806}"/>
              </a:ext>
            </a:extLst>
          </p:cNvPr>
          <p:cNvPicPr>
            <a:picLocks noChangeAspect="1"/>
          </p:cNvPicPr>
          <p:nvPr/>
        </p:nvPicPr>
        <p:blipFill rotWithShape="1">
          <a:blip r:embed="rId4">
            <a:alphaModFix amt="5000"/>
          </a:blip>
          <a:srcRect l="55862"/>
          <a:stretch/>
        </p:blipFill>
        <p:spPr>
          <a:xfrm>
            <a:off x="2366613" y="2098070"/>
            <a:ext cx="2239443" cy="2832019"/>
          </a:xfrm>
          <a:prstGeom prst="rect">
            <a:avLst/>
          </a:prstGeom>
        </p:spPr>
      </p:pic>
      <p:pic>
        <p:nvPicPr>
          <p:cNvPr id="6" name="Picture 5" descr="A black book with white text&#10;&#10;Description automatically generated with low confidence">
            <a:extLst>
              <a:ext uri="{FF2B5EF4-FFF2-40B4-BE49-F238E27FC236}">
                <a16:creationId xmlns:a16="http://schemas.microsoft.com/office/drawing/2014/main" id="{5914F386-F239-2033-A679-E59A212CD7EA}"/>
              </a:ext>
            </a:extLst>
          </p:cNvPr>
          <p:cNvPicPr>
            <a:picLocks noChangeAspect="1"/>
          </p:cNvPicPr>
          <p:nvPr/>
        </p:nvPicPr>
        <p:blipFill rotWithShape="1">
          <a:blip r:embed="rId5"/>
          <a:srcRect l="53515"/>
          <a:stretch/>
        </p:blipFill>
        <p:spPr>
          <a:xfrm>
            <a:off x="4606056" y="2157633"/>
            <a:ext cx="2361001" cy="2753350"/>
          </a:xfrm>
          <a:prstGeom prst="rect">
            <a:avLst/>
          </a:prstGeom>
        </p:spPr>
      </p:pic>
      <p:pic>
        <p:nvPicPr>
          <p:cNvPr id="7" name="Picture 6" descr="A picture containing text, screenshot, design, smartphone&#10;&#10;Description automatically generated">
            <a:extLst>
              <a:ext uri="{FF2B5EF4-FFF2-40B4-BE49-F238E27FC236}">
                <a16:creationId xmlns:a16="http://schemas.microsoft.com/office/drawing/2014/main" id="{C23DA4CB-5EBD-8203-5387-9D33C22D4F3B}"/>
              </a:ext>
            </a:extLst>
          </p:cNvPr>
          <p:cNvPicPr>
            <a:picLocks noChangeAspect="1"/>
          </p:cNvPicPr>
          <p:nvPr/>
        </p:nvPicPr>
        <p:blipFill rotWithShape="1">
          <a:blip r:embed="rId6"/>
          <a:srcRect l="54442"/>
          <a:stretch/>
        </p:blipFill>
        <p:spPr>
          <a:xfrm>
            <a:off x="6709506" y="2078962"/>
            <a:ext cx="2348591" cy="2870234"/>
          </a:xfrm>
          <a:prstGeom prst="rect">
            <a:avLst/>
          </a:prstGeom>
        </p:spPr>
      </p:pic>
      <p:sp>
        <p:nvSpPr>
          <p:cNvPr id="3" name="Rectangle 2">
            <a:extLst>
              <a:ext uri="{FF2B5EF4-FFF2-40B4-BE49-F238E27FC236}">
                <a16:creationId xmlns:a16="http://schemas.microsoft.com/office/drawing/2014/main" id="{1C3FD879-9884-1377-2D08-7816179C424F}"/>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4" name="Title 1">
            <a:extLst>
              <a:ext uri="{FF2B5EF4-FFF2-40B4-BE49-F238E27FC236}">
                <a16:creationId xmlns:a16="http://schemas.microsoft.com/office/drawing/2014/main" id="{7A1F94C3-D64A-4BD1-99F8-433F1AF5B632}"/>
              </a:ext>
            </a:extLst>
          </p:cNvPr>
          <p:cNvSpPr txBox="1">
            <a:spLocks/>
          </p:cNvSpPr>
          <p:nvPr/>
        </p:nvSpPr>
        <p:spPr>
          <a:xfrm>
            <a:off x="661554" y="394472"/>
            <a:ext cx="7250842" cy="834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000" b="0">
                <a:solidFill>
                  <a:schemeClr val="bg2">
                    <a:lumMod val="60000"/>
                    <a:lumOff val="40000"/>
                  </a:schemeClr>
                </a:solidFill>
                <a:latin typeface="Montserrat" pitchFamily="2" charset="77"/>
              </a:rPr>
              <a:t>Estate Planning 101:</a:t>
            </a:r>
            <a:br>
              <a:rPr lang="en-US" sz="2800" b="0">
                <a:solidFill>
                  <a:schemeClr val="bg2">
                    <a:lumMod val="60000"/>
                    <a:lumOff val="40000"/>
                  </a:schemeClr>
                </a:solidFill>
                <a:latin typeface="Montserrat" pitchFamily="2" charset="77"/>
              </a:rPr>
            </a:br>
            <a:r>
              <a:rPr lang="en-US" sz="2800" b="0">
                <a:solidFill>
                  <a:schemeClr val="tx1"/>
                </a:solidFill>
                <a:latin typeface="Montserrat" pitchFamily="2" charset="77"/>
              </a:rPr>
              <a:t>Legal</a:t>
            </a:r>
            <a:endParaRPr lang="en-US" sz="2800" b="0" dirty="0">
              <a:solidFill>
                <a:schemeClr val="tx1"/>
              </a:solidFill>
              <a:latin typeface="Montserrat" pitchFamily="2" charset="77"/>
            </a:endParaRPr>
          </a:p>
        </p:txBody>
      </p:sp>
      <p:cxnSp>
        <p:nvCxnSpPr>
          <p:cNvPr id="15" name="Straight Connector 14">
            <a:extLst>
              <a:ext uri="{FF2B5EF4-FFF2-40B4-BE49-F238E27FC236}">
                <a16:creationId xmlns:a16="http://schemas.microsoft.com/office/drawing/2014/main" id="{C6757773-8949-3446-6177-64E020A08130}"/>
              </a:ext>
            </a:extLst>
          </p:cNvPr>
          <p:cNvCxnSpPr/>
          <p:nvPr/>
        </p:nvCxnSpPr>
        <p:spPr>
          <a:xfrm>
            <a:off x="572886" y="1354718"/>
            <a:ext cx="790956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C78D374B-C471-480F-5CD8-D9BCF920B23B}"/>
              </a:ext>
            </a:extLst>
          </p:cNvPr>
          <p:cNvSpPr txBox="1">
            <a:spLocks/>
          </p:cNvSpPr>
          <p:nvPr/>
        </p:nvSpPr>
        <p:spPr>
          <a:xfrm>
            <a:off x="1047858" y="1378031"/>
            <a:ext cx="7048282" cy="834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sz="2800" b="0" dirty="0">
                <a:latin typeface="Montserrat" pitchFamily="2" charset="77"/>
              </a:rPr>
              <a:t>How you leave it?</a:t>
            </a:r>
          </a:p>
        </p:txBody>
      </p:sp>
    </p:spTree>
    <p:extLst>
      <p:ext uri="{BB962C8B-B14F-4D97-AF65-F5344CB8AC3E}">
        <p14:creationId xmlns:p14="http://schemas.microsoft.com/office/powerpoint/2010/main" val="353807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erson and person standing on a rock&#10;&#10;Description automatically generated with medium confidence">
            <a:extLst>
              <a:ext uri="{FF2B5EF4-FFF2-40B4-BE49-F238E27FC236}">
                <a16:creationId xmlns:a16="http://schemas.microsoft.com/office/drawing/2014/main" id="{989C508F-4DBF-B906-F33D-812B96786261}"/>
              </a:ext>
            </a:extLst>
          </p:cNvPr>
          <p:cNvPicPr>
            <a:picLocks noChangeAspect="1"/>
          </p:cNvPicPr>
          <p:nvPr/>
        </p:nvPicPr>
        <p:blipFill rotWithShape="1">
          <a:blip r:embed="rId3"/>
          <a:srcRect t="16629" b="9912"/>
          <a:stretch/>
        </p:blipFill>
        <p:spPr>
          <a:xfrm>
            <a:off x="0" y="1"/>
            <a:ext cx="9144000" cy="5143500"/>
          </a:xfrm>
          <a:prstGeom prst="rect">
            <a:avLst/>
          </a:prstGeom>
        </p:spPr>
      </p:pic>
      <p:sp>
        <p:nvSpPr>
          <p:cNvPr id="17" name="Rectangle 16">
            <a:extLst>
              <a:ext uri="{FF2B5EF4-FFF2-40B4-BE49-F238E27FC236}">
                <a16:creationId xmlns:a16="http://schemas.microsoft.com/office/drawing/2014/main" id="{99756E49-EAFC-705F-7210-461051249CAC}"/>
              </a:ext>
            </a:extLst>
          </p:cNvPr>
          <p:cNvSpPr/>
          <p:nvPr/>
        </p:nvSpPr>
        <p:spPr>
          <a:xfrm>
            <a:off x="0" y="0"/>
            <a:ext cx="9144000" cy="5143500"/>
          </a:xfrm>
          <a:prstGeom prst="rect">
            <a:avLst/>
          </a:prstGeom>
          <a:solidFill>
            <a:schemeClr val="tx1">
              <a:alpha val="623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6">
            <a:extLst>
              <a:ext uri="{FF2B5EF4-FFF2-40B4-BE49-F238E27FC236}">
                <a16:creationId xmlns:a16="http://schemas.microsoft.com/office/drawing/2014/main" id="{2ADB741E-9723-AAAD-DA18-FE7C379C5A64}"/>
              </a:ext>
            </a:extLst>
          </p:cNvPr>
          <p:cNvSpPr txBox="1"/>
          <p:nvPr/>
        </p:nvSpPr>
        <p:spPr>
          <a:xfrm>
            <a:off x="659223" y="725440"/>
            <a:ext cx="4138788"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accent5"/>
                </a:solidFill>
                <a:latin typeface="Lato Light" panose="020F0302020204030203" pitchFamily="34" charset="77"/>
              </a:rPr>
              <a:t>The reaper will come for all of us. The question is what do we do between the time we are born and the time he shows up? </a:t>
            </a:r>
          </a:p>
          <a:p>
            <a:endParaRPr lang="en-US" sz="2000" dirty="0">
              <a:solidFill>
                <a:schemeClr val="accent5"/>
              </a:solidFill>
              <a:latin typeface="Lato Light" panose="020F0302020204030203" pitchFamily="34" charset="77"/>
            </a:endParaRPr>
          </a:p>
          <a:p>
            <a:r>
              <a:rPr lang="en-US" sz="2000" dirty="0">
                <a:solidFill>
                  <a:schemeClr val="accent5"/>
                </a:solidFill>
                <a:latin typeface="Lato Light" panose="020F0302020204030203" pitchFamily="34" charset="77"/>
              </a:rPr>
              <a:t>Because when he shows up, it’s too late to do all the things…</a:t>
            </a:r>
          </a:p>
          <a:p>
            <a:endParaRPr lang="en-US" sz="2000" dirty="0">
              <a:solidFill>
                <a:schemeClr val="accent5"/>
              </a:solidFill>
              <a:latin typeface="Lato Light" panose="020F0302020204030203" pitchFamily="34" charset="77"/>
            </a:endParaRPr>
          </a:p>
          <a:p>
            <a:endParaRPr lang="en-US" sz="2000" dirty="0">
              <a:solidFill>
                <a:schemeClr val="accent5"/>
              </a:solidFill>
              <a:latin typeface="Montserrat" pitchFamily="2" charset="77"/>
            </a:endParaRPr>
          </a:p>
          <a:p>
            <a:pPr algn="ctr"/>
            <a:r>
              <a:rPr lang="en-US" sz="2000" dirty="0">
                <a:solidFill>
                  <a:schemeClr val="accent5"/>
                </a:solidFill>
                <a:latin typeface="Montserrat" pitchFamily="2" charset="77"/>
              </a:rPr>
              <a:t>	- RANDY PAUSCH</a:t>
            </a:r>
          </a:p>
        </p:txBody>
      </p:sp>
      <p:sp>
        <p:nvSpPr>
          <p:cNvPr id="18" name="Rectangle 17">
            <a:extLst>
              <a:ext uri="{FF2B5EF4-FFF2-40B4-BE49-F238E27FC236}">
                <a16:creationId xmlns:a16="http://schemas.microsoft.com/office/drawing/2014/main" id="{49D364C2-F67F-E84F-18BB-FC17F37B3355}"/>
              </a:ext>
            </a:extLst>
          </p:cNvPr>
          <p:cNvSpPr/>
          <p:nvPr/>
        </p:nvSpPr>
        <p:spPr>
          <a:xfrm>
            <a:off x="0" y="4835323"/>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2" name="TextBox 1">
            <a:extLst>
              <a:ext uri="{FF2B5EF4-FFF2-40B4-BE49-F238E27FC236}">
                <a16:creationId xmlns:a16="http://schemas.microsoft.com/office/drawing/2014/main" id="{72C59925-3910-139D-0E82-31EA36EE974E}"/>
              </a:ext>
            </a:extLst>
          </p:cNvPr>
          <p:cNvSpPr txBox="1"/>
          <p:nvPr/>
        </p:nvSpPr>
        <p:spPr>
          <a:xfrm>
            <a:off x="148106" y="4861775"/>
            <a:ext cx="3345287" cy="307777"/>
          </a:xfrm>
          <a:prstGeom prst="rect">
            <a:avLst/>
          </a:prstGeom>
          <a:noFill/>
        </p:spPr>
        <p:txBody>
          <a:bodyPr wrap="square" rtlCol="0">
            <a:spAutoFit/>
          </a:bodyPr>
          <a:lstStyle/>
          <a:p>
            <a:r>
              <a:rPr lang="en-US" dirty="0">
                <a:solidFill>
                  <a:schemeClr val="bg1"/>
                </a:solidFill>
              </a:rPr>
              <a:t>*Insert Firm Name</a:t>
            </a:r>
          </a:p>
        </p:txBody>
      </p:sp>
    </p:spTree>
    <p:extLst>
      <p:ext uri="{BB962C8B-B14F-4D97-AF65-F5344CB8AC3E}">
        <p14:creationId xmlns:p14="http://schemas.microsoft.com/office/powerpoint/2010/main" val="20546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B7C7D02-031A-21A5-FF1B-DF265176C1B7}"/>
              </a:ext>
            </a:extLst>
          </p:cNvPr>
          <p:cNvSpPr/>
          <p:nvPr/>
        </p:nvSpPr>
        <p:spPr>
          <a:xfrm>
            <a:off x="2172716" y="3588276"/>
            <a:ext cx="1312973" cy="885256"/>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39" name="Rectangle 38">
            <a:extLst>
              <a:ext uri="{FF2B5EF4-FFF2-40B4-BE49-F238E27FC236}">
                <a16:creationId xmlns:a16="http://schemas.microsoft.com/office/drawing/2014/main" id="{BF3C0719-65B5-9C76-C61C-B4EBEA8EB010}"/>
              </a:ext>
            </a:extLst>
          </p:cNvPr>
          <p:cNvSpPr/>
          <p:nvPr/>
        </p:nvSpPr>
        <p:spPr>
          <a:xfrm>
            <a:off x="4083152" y="3595953"/>
            <a:ext cx="1312973" cy="885256"/>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37" name="Rectangle 36">
            <a:extLst>
              <a:ext uri="{FF2B5EF4-FFF2-40B4-BE49-F238E27FC236}">
                <a16:creationId xmlns:a16="http://schemas.microsoft.com/office/drawing/2014/main" id="{4E8AD9C6-D92C-3DEA-0F6E-8B5EC960E719}"/>
              </a:ext>
            </a:extLst>
          </p:cNvPr>
          <p:cNvSpPr/>
          <p:nvPr/>
        </p:nvSpPr>
        <p:spPr>
          <a:xfrm>
            <a:off x="4083152" y="1853333"/>
            <a:ext cx="1312979" cy="135652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35" name="Rectangle 34">
            <a:extLst>
              <a:ext uri="{FF2B5EF4-FFF2-40B4-BE49-F238E27FC236}">
                <a16:creationId xmlns:a16="http://schemas.microsoft.com/office/drawing/2014/main" id="{1372805E-3A3A-BEB8-7C57-32C71A4F55E4}"/>
              </a:ext>
            </a:extLst>
          </p:cNvPr>
          <p:cNvSpPr/>
          <p:nvPr/>
        </p:nvSpPr>
        <p:spPr>
          <a:xfrm>
            <a:off x="2164677" y="1857225"/>
            <a:ext cx="1312979" cy="135652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cxnSp>
        <p:nvCxnSpPr>
          <p:cNvPr id="5" name="Straight Connector 4">
            <a:extLst>
              <a:ext uri="{FF2B5EF4-FFF2-40B4-BE49-F238E27FC236}">
                <a16:creationId xmlns:a16="http://schemas.microsoft.com/office/drawing/2014/main" id="{32EC06BE-34D4-BC1D-CCE2-111FCAE2B367}"/>
              </a:ext>
            </a:extLst>
          </p:cNvPr>
          <p:cNvCxnSpPr>
            <a:cxnSpLocks/>
          </p:cNvCxnSpPr>
          <p:nvPr/>
        </p:nvCxnSpPr>
        <p:spPr>
          <a:xfrm>
            <a:off x="5774783" y="1040974"/>
            <a:ext cx="0" cy="38007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2BA09BA-B93A-39E7-390F-429111C81367}"/>
              </a:ext>
            </a:extLst>
          </p:cNvPr>
          <p:cNvSpPr txBox="1">
            <a:spLocks/>
          </p:cNvSpPr>
          <p:nvPr/>
        </p:nvSpPr>
        <p:spPr>
          <a:xfrm>
            <a:off x="1398566" y="1173128"/>
            <a:ext cx="2818927" cy="4720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defTabSz="914378">
              <a:buClr>
                <a:srgbClr val="000000"/>
              </a:buClr>
            </a:pPr>
            <a:r>
              <a:rPr lang="en-US" sz="1600" b="0" dirty="0">
                <a:solidFill>
                  <a:srgbClr val="000000"/>
                </a:solidFill>
                <a:latin typeface="Montserrat" pitchFamily="2" charset="77"/>
              </a:rPr>
              <a:t>NON-PROBATE ASSETS</a:t>
            </a:r>
          </a:p>
        </p:txBody>
      </p:sp>
      <p:sp>
        <p:nvSpPr>
          <p:cNvPr id="10" name="Title 1">
            <a:extLst>
              <a:ext uri="{FF2B5EF4-FFF2-40B4-BE49-F238E27FC236}">
                <a16:creationId xmlns:a16="http://schemas.microsoft.com/office/drawing/2014/main" id="{B95090A2-B19B-822C-C160-0E2B9F56E16D}"/>
              </a:ext>
            </a:extLst>
          </p:cNvPr>
          <p:cNvSpPr txBox="1">
            <a:spLocks/>
          </p:cNvSpPr>
          <p:nvPr/>
        </p:nvSpPr>
        <p:spPr>
          <a:xfrm>
            <a:off x="6060431" y="1173128"/>
            <a:ext cx="2818927" cy="4720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defTabSz="914378">
              <a:buClr>
                <a:srgbClr val="000000"/>
              </a:buClr>
            </a:pPr>
            <a:r>
              <a:rPr lang="en-US" sz="1600" b="0" dirty="0">
                <a:solidFill>
                  <a:srgbClr val="000000"/>
                </a:solidFill>
                <a:latin typeface="Montserrat" pitchFamily="2" charset="77"/>
              </a:rPr>
              <a:t>PROBATE ASSETS</a:t>
            </a:r>
          </a:p>
        </p:txBody>
      </p:sp>
      <p:sp>
        <p:nvSpPr>
          <p:cNvPr id="12" name="Rectangle 11">
            <a:extLst>
              <a:ext uri="{FF2B5EF4-FFF2-40B4-BE49-F238E27FC236}">
                <a16:creationId xmlns:a16="http://schemas.microsoft.com/office/drawing/2014/main" id="{8B760A88-B27F-133F-8D78-1B8ECF6F9F70}"/>
              </a:ext>
            </a:extLst>
          </p:cNvPr>
          <p:cNvSpPr/>
          <p:nvPr/>
        </p:nvSpPr>
        <p:spPr>
          <a:xfrm>
            <a:off x="271273" y="1850915"/>
            <a:ext cx="1312979" cy="135652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14" name="TextBox 13">
            <a:extLst>
              <a:ext uri="{FF2B5EF4-FFF2-40B4-BE49-F238E27FC236}">
                <a16:creationId xmlns:a16="http://schemas.microsoft.com/office/drawing/2014/main" id="{A02713C4-68F9-D749-D545-3A63173B01E8}"/>
              </a:ext>
            </a:extLst>
          </p:cNvPr>
          <p:cNvSpPr txBox="1"/>
          <p:nvPr/>
        </p:nvSpPr>
        <p:spPr>
          <a:xfrm>
            <a:off x="301289" y="2043674"/>
            <a:ext cx="1244989" cy="892552"/>
          </a:xfrm>
          <a:prstGeom prst="rect">
            <a:avLst/>
          </a:prstGeom>
          <a:noFill/>
        </p:spPr>
        <p:txBody>
          <a:bodyPr wrap="square" rtlCol="0">
            <a:spAutoFit/>
          </a:bodyPr>
          <a:lstStyle/>
          <a:p>
            <a:pPr algn="ctr" defTabSz="914378"/>
            <a:r>
              <a:rPr lang="en-US" sz="1300" dirty="0">
                <a:latin typeface="Montserrat" pitchFamily="2" charset="77"/>
              </a:rPr>
              <a:t>Does the asset have a JOINT OWNER?</a:t>
            </a:r>
          </a:p>
        </p:txBody>
      </p:sp>
      <p:sp>
        <p:nvSpPr>
          <p:cNvPr id="16" name="TextBox 15">
            <a:extLst>
              <a:ext uri="{FF2B5EF4-FFF2-40B4-BE49-F238E27FC236}">
                <a16:creationId xmlns:a16="http://schemas.microsoft.com/office/drawing/2014/main" id="{84DD8602-0A0D-F911-1609-1BE5FDFF8D51}"/>
              </a:ext>
            </a:extLst>
          </p:cNvPr>
          <p:cNvSpPr txBox="1"/>
          <p:nvPr/>
        </p:nvSpPr>
        <p:spPr>
          <a:xfrm>
            <a:off x="2168358" y="2051367"/>
            <a:ext cx="1317331" cy="877163"/>
          </a:xfrm>
          <a:prstGeom prst="rect">
            <a:avLst/>
          </a:prstGeom>
          <a:noFill/>
        </p:spPr>
        <p:txBody>
          <a:bodyPr wrap="square" rtlCol="0">
            <a:spAutoFit/>
          </a:bodyPr>
          <a:lstStyle/>
          <a:p>
            <a:pPr algn="ctr" defTabSz="914378"/>
            <a:r>
              <a:rPr lang="en-US" sz="1300" dirty="0">
                <a:latin typeface="Montserrat" pitchFamily="2" charset="77"/>
              </a:rPr>
              <a:t>Does the asset have designated </a:t>
            </a:r>
            <a:r>
              <a:rPr lang="en-US" sz="1200" dirty="0">
                <a:latin typeface="Montserrat" pitchFamily="2" charset="77"/>
              </a:rPr>
              <a:t>beneficiaries?</a:t>
            </a:r>
          </a:p>
        </p:txBody>
      </p:sp>
      <p:sp>
        <p:nvSpPr>
          <p:cNvPr id="18" name="TextBox 17">
            <a:extLst>
              <a:ext uri="{FF2B5EF4-FFF2-40B4-BE49-F238E27FC236}">
                <a16:creationId xmlns:a16="http://schemas.microsoft.com/office/drawing/2014/main" id="{0CAD16FF-E75D-9915-609D-882FCCB1357B}"/>
              </a:ext>
            </a:extLst>
          </p:cNvPr>
          <p:cNvSpPr txBox="1"/>
          <p:nvPr/>
        </p:nvSpPr>
        <p:spPr>
          <a:xfrm>
            <a:off x="4100731" y="1931427"/>
            <a:ext cx="1295399" cy="1200329"/>
          </a:xfrm>
          <a:prstGeom prst="rect">
            <a:avLst/>
          </a:prstGeom>
          <a:noFill/>
        </p:spPr>
        <p:txBody>
          <a:bodyPr wrap="square" rtlCol="0">
            <a:spAutoFit/>
          </a:bodyPr>
          <a:lstStyle/>
          <a:p>
            <a:pPr algn="ctr" defTabSz="914378"/>
            <a:r>
              <a:rPr lang="en-US" sz="1200" dirty="0">
                <a:latin typeface="Montserrat" pitchFamily="2" charset="77"/>
              </a:rPr>
              <a:t>Is the asset owned by a TRUST or does it name the trust as a beneficiary?</a:t>
            </a:r>
          </a:p>
        </p:txBody>
      </p:sp>
      <p:sp>
        <p:nvSpPr>
          <p:cNvPr id="20" name="TextBox 19">
            <a:extLst>
              <a:ext uri="{FF2B5EF4-FFF2-40B4-BE49-F238E27FC236}">
                <a16:creationId xmlns:a16="http://schemas.microsoft.com/office/drawing/2014/main" id="{7E5CD363-31FE-B937-F8F1-D05C2173DA2C}"/>
              </a:ext>
            </a:extLst>
          </p:cNvPr>
          <p:cNvSpPr txBox="1"/>
          <p:nvPr/>
        </p:nvSpPr>
        <p:spPr>
          <a:xfrm>
            <a:off x="4117143" y="3681007"/>
            <a:ext cx="1244989" cy="692497"/>
          </a:xfrm>
          <a:prstGeom prst="rect">
            <a:avLst/>
          </a:prstGeom>
          <a:noFill/>
        </p:spPr>
        <p:txBody>
          <a:bodyPr wrap="square" rtlCol="0">
            <a:spAutoFit/>
          </a:bodyPr>
          <a:lstStyle/>
          <a:p>
            <a:pPr algn="ctr" defTabSz="914378"/>
            <a:r>
              <a:rPr lang="en-US" sz="1300" dirty="0">
                <a:latin typeface="Montserrat" pitchFamily="2" charset="77"/>
              </a:rPr>
              <a:t>Trust beneficiaries inherit</a:t>
            </a:r>
          </a:p>
        </p:txBody>
      </p:sp>
      <p:sp>
        <p:nvSpPr>
          <p:cNvPr id="22" name="TextBox 21">
            <a:extLst>
              <a:ext uri="{FF2B5EF4-FFF2-40B4-BE49-F238E27FC236}">
                <a16:creationId xmlns:a16="http://schemas.microsoft.com/office/drawing/2014/main" id="{B80D18E3-4FDD-B9BC-2A89-9F34F1B7ECA2}"/>
              </a:ext>
            </a:extLst>
          </p:cNvPr>
          <p:cNvSpPr txBox="1"/>
          <p:nvPr/>
        </p:nvSpPr>
        <p:spPr>
          <a:xfrm>
            <a:off x="2204528" y="3681007"/>
            <a:ext cx="1244989" cy="692497"/>
          </a:xfrm>
          <a:prstGeom prst="rect">
            <a:avLst/>
          </a:prstGeom>
          <a:noFill/>
        </p:spPr>
        <p:txBody>
          <a:bodyPr wrap="square" rtlCol="0">
            <a:spAutoFit/>
          </a:bodyPr>
          <a:lstStyle/>
          <a:p>
            <a:pPr algn="ctr" defTabSz="914378"/>
            <a:r>
              <a:rPr lang="en-US" sz="1300" dirty="0">
                <a:latin typeface="Montserrat" pitchFamily="2" charset="77"/>
              </a:rPr>
              <a:t>Designated beneficiaries inherit</a:t>
            </a:r>
          </a:p>
        </p:txBody>
      </p:sp>
      <p:sp>
        <p:nvSpPr>
          <p:cNvPr id="23" name="Rectangle 22">
            <a:extLst>
              <a:ext uri="{FF2B5EF4-FFF2-40B4-BE49-F238E27FC236}">
                <a16:creationId xmlns:a16="http://schemas.microsoft.com/office/drawing/2014/main" id="{ED73632A-DBBB-949B-10AE-8B51D1F03786}"/>
              </a:ext>
            </a:extLst>
          </p:cNvPr>
          <p:cNvSpPr/>
          <p:nvPr/>
        </p:nvSpPr>
        <p:spPr>
          <a:xfrm>
            <a:off x="271273" y="3588276"/>
            <a:ext cx="1312973" cy="885256"/>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24" name="TextBox 23">
            <a:extLst>
              <a:ext uri="{FF2B5EF4-FFF2-40B4-BE49-F238E27FC236}">
                <a16:creationId xmlns:a16="http://schemas.microsoft.com/office/drawing/2014/main" id="{5B0539CA-72E7-F45E-BA1A-0AD902D4E59C}"/>
              </a:ext>
            </a:extLst>
          </p:cNvPr>
          <p:cNvSpPr txBox="1"/>
          <p:nvPr/>
        </p:nvSpPr>
        <p:spPr>
          <a:xfrm>
            <a:off x="271274" y="3781035"/>
            <a:ext cx="1312971" cy="492443"/>
          </a:xfrm>
          <a:prstGeom prst="rect">
            <a:avLst/>
          </a:prstGeom>
          <a:noFill/>
        </p:spPr>
        <p:txBody>
          <a:bodyPr wrap="square" rtlCol="0">
            <a:spAutoFit/>
          </a:bodyPr>
          <a:lstStyle/>
          <a:p>
            <a:pPr algn="ctr" defTabSz="914378"/>
            <a:r>
              <a:rPr lang="en-US" sz="1300" dirty="0">
                <a:latin typeface="Montserrat" pitchFamily="2" charset="77"/>
              </a:rPr>
              <a:t>Joint owner inherits</a:t>
            </a:r>
          </a:p>
        </p:txBody>
      </p:sp>
      <p:cxnSp>
        <p:nvCxnSpPr>
          <p:cNvPr id="26" name="Straight Arrow Connector 25">
            <a:extLst>
              <a:ext uri="{FF2B5EF4-FFF2-40B4-BE49-F238E27FC236}">
                <a16:creationId xmlns:a16="http://schemas.microsoft.com/office/drawing/2014/main" id="{0AB1FDB1-C9A1-CEF5-E19E-24AF66DEBA73}"/>
              </a:ext>
            </a:extLst>
          </p:cNvPr>
          <p:cNvCxnSpPr>
            <a:cxnSpLocks/>
          </p:cNvCxnSpPr>
          <p:nvPr/>
        </p:nvCxnSpPr>
        <p:spPr>
          <a:xfrm>
            <a:off x="1701155" y="2569112"/>
            <a:ext cx="401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1D7CC74-57BF-9648-C67F-02CEF2DCE3BA}"/>
              </a:ext>
            </a:extLst>
          </p:cNvPr>
          <p:cNvCxnSpPr>
            <a:cxnSpLocks/>
          </p:cNvCxnSpPr>
          <p:nvPr/>
        </p:nvCxnSpPr>
        <p:spPr>
          <a:xfrm>
            <a:off x="930814" y="3266769"/>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B1536E1-600E-6F53-3029-56C5B86071A7}"/>
              </a:ext>
            </a:extLst>
          </p:cNvPr>
          <p:cNvCxnSpPr>
            <a:cxnSpLocks/>
          </p:cNvCxnSpPr>
          <p:nvPr/>
        </p:nvCxnSpPr>
        <p:spPr>
          <a:xfrm>
            <a:off x="2819482" y="3266769"/>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0F14141-A352-B0EC-D184-DEB7F8808017}"/>
              </a:ext>
            </a:extLst>
          </p:cNvPr>
          <p:cNvCxnSpPr>
            <a:cxnSpLocks/>
          </p:cNvCxnSpPr>
          <p:nvPr/>
        </p:nvCxnSpPr>
        <p:spPr>
          <a:xfrm>
            <a:off x="4748429" y="3266769"/>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DE6D328-5A24-15C0-3A87-09A4EDBA48F6}"/>
              </a:ext>
            </a:extLst>
          </p:cNvPr>
          <p:cNvSpPr/>
          <p:nvPr/>
        </p:nvSpPr>
        <p:spPr>
          <a:xfrm>
            <a:off x="6181573" y="1642129"/>
            <a:ext cx="2576645" cy="109574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41" name="TextBox 40">
            <a:extLst>
              <a:ext uri="{FF2B5EF4-FFF2-40B4-BE49-F238E27FC236}">
                <a16:creationId xmlns:a16="http://schemas.microsoft.com/office/drawing/2014/main" id="{0AE0524C-428A-7519-6C49-316FCD66212E}"/>
              </a:ext>
            </a:extLst>
          </p:cNvPr>
          <p:cNvSpPr txBox="1"/>
          <p:nvPr/>
        </p:nvSpPr>
        <p:spPr>
          <a:xfrm>
            <a:off x="6181573" y="1740766"/>
            <a:ext cx="2576645" cy="830997"/>
          </a:xfrm>
          <a:prstGeom prst="rect">
            <a:avLst/>
          </a:prstGeom>
          <a:noFill/>
        </p:spPr>
        <p:txBody>
          <a:bodyPr wrap="square" rtlCol="0">
            <a:spAutoFit/>
          </a:bodyPr>
          <a:lstStyle/>
          <a:p>
            <a:pPr algn="ctr" defTabSz="914378"/>
            <a:r>
              <a:rPr lang="en-US" sz="1200" dirty="0">
                <a:latin typeface="Montserrat" pitchFamily="2" charset="77"/>
              </a:rPr>
              <a:t>If the asset is in your name alone, without a beneficiary, it is distributed as part of the probate court process.</a:t>
            </a:r>
          </a:p>
        </p:txBody>
      </p:sp>
      <p:sp>
        <p:nvSpPr>
          <p:cNvPr id="42" name="Rectangle 41">
            <a:extLst>
              <a:ext uri="{FF2B5EF4-FFF2-40B4-BE49-F238E27FC236}">
                <a16:creationId xmlns:a16="http://schemas.microsoft.com/office/drawing/2014/main" id="{F8454EF7-41B3-86D8-2DAF-C60DA8D8CC88}"/>
              </a:ext>
            </a:extLst>
          </p:cNvPr>
          <p:cNvSpPr/>
          <p:nvPr/>
        </p:nvSpPr>
        <p:spPr>
          <a:xfrm>
            <a:off x="6181574" y="3146561"/>
            <a:ext cx="1141731" cy="490954"/>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44" name="Rectangle 43">
            <a:extLst>
              <a:ext uri="{FF2B5EF4-FFF2-40B4-BE49-F238E27FC236}">
                <a16:creationId xmlns:a16="http://schemas.microsoft.com/office/drawing/2014/main" id="{E87DB8AC-0817-87E9-82D8-0FC8E5CE8516}"/>
              </a:ext>
            </a:extLst>
          </p:cNvPr>
          <p:cNvSpPr/>
          <p:nvPr/>
        </p:nvSpPr>
        <p:spPr>
          <a:xfrm>
            <a:off x="7616488" y="3143358"/>
            <a:ext cx="1141731" cy="490954"/>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45" name="Rectangle 44">
            <a:extLst>
              <a:ext uri="{FF2B5EF4-FFF2-40B4-BE49-F238E27FC236}">
                <a16:creationId xmlns:a16="http://schemas.microsoft.com/office/drawing/2014/main" id="{EB8285A7-3895-5919-0586-3D5D13F590F8}"/>
              </a:ext>
            </a:extLst>
          </p:cNvPr>
          <p:cNvSpPr/>
          <p:nvPr/>
        </p:nvSpPr>
        <p:spPr>
          <a:xfrm>
            <a:off x="6187916" y="4051410"/>
            <a:ext cx="1141731" cy="561294"/>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46" name="Rectangle 45">
            <a:extLst>
              <a:ext uri="{FF2B5EF4-FFF2-40B4-BE49-F238E27FC236}">
                <a16:creationId xmlns:a16="http://schemas.microsoft.com/office/drawing/2014/main" id="{C27D6112-0C49-CAD8-2BB2-69D8AD8A9382}"/>
              </a:ext>
            </a:extLst>
          </p:cNvPr>
          <p:cNvSpPr/>
          <p:nvPr/>
        </p:nvSpPr>
        <p:spPr>
          <a:xfrm>
            <a:off x="7622830" y="4043222"/>
            <a:ext cx="1141731" cy="569483"/>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FFFFF"/>
              </a:solidFill>
              <a:latin typeface="Lato" panose="020F0502020204030203" pitchFamily="34" charset="77"/>
            </a:endParaRPr>
          </a:p>
        </p:txBody>
      </p:sp>
      <p:sp>
        <p:nvSpPr>
          <p:cNvPr id="47" name="TextBox 46">
            <a:extLst>
              <a:ext uri="{FF2B5EF4-FFF2-40B4-BE49-F238E27FC236}">
                <a16:creationId xmlns:a16="http://schemas.microsoft.com/office/drawing/2014/main" id="{B073F700-6712-CB47-CAFF-7D4A03E1F10C}"/>
              </a:ext>
            </a:extLst>
          </p:cNvPr>
          <p:cNvSpPr txBox="1"/>
          <p:nvPr/>
        </p:nvSpPr>
        <p:spPr>
          <a:xfrm>
            <a:off x="6129943" y="3167662"/>
            <a:ext cx="1244989" cy="461665"/>
          </a:xfrm>
          <a:prstGeom prst="rect">
            <a:avLst/>
          </a:prstGeom>
          <a:noFill/>
        </p:spPr>
        <p:txBody>
          <a:bodyPr wrap="square" rtlCol="0">
            <a:spAutoFit/>
          </a:bodyPr>
          <a:lstStyle/>
          <a:p>
            <a:pPr algn="ctr" defTabSz="914378"/>
            <a:r>
              <a:rPr lang="en-US" sz="1200" dirty="0">
                <a:latin typeface="Montserrat" pitchFamily="2" charset="77"/>
              </a:rPr>
              <a:t>Last Will and Testament</a:t>
            </a:r>
          </a:p>
        </p:txBody>
      </p:sp>
      <p:sp>
        <p:nvSpPr>
          <p:cNvPr id="48" name="TextBox 47">
            <a:extLst>
              <a:ext uri="{FF2B5EF4-FFF2-40B4-BE49-F238E27FC236}">
                <a16:creationId xmlns:a16="http://schemas.microsoft.com/office/drawing/2014/main" id="{41838AB2-25D6-33D1-B742-FBA8D517FF90}"/>
              </a:ext>
            </a:extLst>
          </p:cNvPr>
          <p:cNvSpPr txBox="1"/>
          <p:nvPr/>
        </p:nvSpPr>
        <p:spPr>
          <a:xfrm>
            <a:off x="7564857" y="3259995"/>
            <a:ext cx="1244989" cy="276999"/>
          </a:xfrm>
          <a:prstGeom prst="rect">
            <a:avLst/>
          </a:prstGeom>
          <a:noFill/>
        </p:spPr>
        <p:txBody>
          <a:bodyPr wrap="square" rtlCol="0">
            <a:spAutoFit/>
          </a:bodyPr>
          <a:lstStyle/>
          <a:p>
            <a:pPr algn="ctr" defTabSz="914378"/>
            <a:r>
              <a:rPr lang="en-US" sz="1200" dirty="0">
                <a:latin typeface="Montserrat" pitchFamily="2" charset="77"/>
              </a:rPr>
              <a:t>No will</a:t>
            </a:r>
          </a:p>
        </p:txBody>
      </p:sp>
      <p:sp>
        <p:nvSpPr>
          <p:cNvPr id="49" name="TextBox 48">
            <a:extLst>
              <a:ext uri="{FF2B5EF4-FFF2-40B4-BE49-F238E27FC236}">
                <a16:creationId xmlns:a16="http://schemas.microsoft.com/office/drawing/2014/main" id="{C4E1B19F-13A3-1BF9-2C80-2772ADD9F3CF}"/>
              </a:ext>
            </a:extLst>
          </p:cNvPr>
          <p:cNvSpPr txBox="1"/>
          <p:nvPr/>
        </p:nvSpPr>
        <p:spPr>
          <a:xfrm>
            <a:off x="6130962" y="4057165"/>
            <a:ext cx="1244988" cy="600164"/>
          </a:xfrm>
          <a:prstGeom prst="rect">
            <a:avLst/>
          </a:prstGeom>
          <a:noFill/>
        </p:spPr>
        <p:txBody>
          <a:bodyPr wrap="square" rtlCol="0">
            <a:spAutoFit/>
          </a:bodyPr>
          <a:lstStyle/>
          <a:p>
            <a:pPr algn="ctr" defTabSz="914378"/>
            <a:r>
              <a:rPr lang="en-US" sz="1100" dirty="0">
                <a:latin typeface="Montserrat" pitchFamily="2" charset="77"/>
              </a:rPr>
              <a:t>Will beneficiaries inherit</a:t>
            </a:r>
          </a:p>
        </p:txBody>
      </p:sp>
      <p:sp>
        <p:nvSpPr>
          <p:cNvPr id="50" name="TextBox 49">
            <a:extLst>
              <a:ext uri="{FF2B5EF4-FFF2-40B4-BE49-F238E27FC236}">
                <a16:creationId xmlns:a16="http://schemas.microsoft.com/office/drawing/2014/main" id="{63F65A85-532D-0C32-47CB-2526B0015ECD}"/>
              </a:ext>
            </a:extLst>
          </p:cNvPr>
          <p:cNvSpPr txBox="1"/>
          <p:nvPr/>
        </p:nvSpPr>
        <p:spPr>
          <a:xfrm>
            <a:off x="7571199" y="4137045"/>
            <a:ext cx="1244989" cy="461665"/>
          </a:xfrm>
          <a:prstGeom prst="rect">
            <a:avLst/>
          </a:prstGeom>
          <a:noFill/>
        </p:spPr>
        <p:txBody>
          <a:bodyPr wrap="square" rtlCol="0">
            <a:spAutoFit/>
          </a:bodyPr>
          <a:lstStyle/>
          <a:p>
            <a:pPr algn="ctr" defTabSz="914378"/>
            <a:r>
              <a:rPr lang="en-US" sz="1200" dirty="0">
                <a:latin typeface="Montserrat" pitchFamily="2" charset="77"/>
              </a:rPr>
              <a:t>Your next-of-kin inherit</a:t>
            </a:r>
          </a:p>
        </p:txBody>
      </p:sp>
      <p:sp>
        <p:nvSpPr>
          <p:cNvPr id="57" name="TextBox 56">
            <a:extLst>
              <a:ext uri="{FF2B5EF4-FFF2-40B4-BE49-F238E27FC236}">
                <a16:creationId xmlns:a16="http://schemas.microsoft.com/office/drawing/2014/main" id="{5DAE86C2-7391-EDCC-C9E2-A515DBD471F2}"/>
              </a:ext>
            </a:extLst>
          </p:cNvPr>
          <p:cNvSpPr txBox="1"/>
          <p:nvPr/>
        </p:nvSpPr>
        <p:spPr>
          <a:xfrm>
            <a:off x="1701155" y="2206991"/>
            <a:ext cx="406539" cy="276999"/>
          </a:xfrm>
          <a:prstGeom prst="rect">
            <a:avLst/>
          </a:prstGeom>
          <a:noFill/>
        </p:spPr>
        <p:txBody>
          <a:bodyPr wrap="square" rtlCol="0">
            <a:spAutoFit/>
          </a:bodyPr>
          <a:lstStyle/>
          <a:p>
            <a:pPr algn="ctr" defTabSz="914378"/>
            <a:r>
              <a:rPr lang="en-US" sz="1200" dirty="0">
                <a:latin typeface="Montserrat" pitchFamily="2" charset="77"/>
              </a:rPr>
              <a:t>No</a:t>
            </a:r>
          </a:p>
        </p:txBody>
      </p:sp>
      <p:sp>
        <p:nvSpPr>
          <p:cNvPr id="58" name="TextBox 57">
            <a:extLst>
              <a:ext uri="{FF2B5EF4-FFF2-40B4-BE49-F238E27FC236}">
                <a16:creationId xmlns:a16="http://schemas.microsoft.com/office/drawing/2014/main" id="{CB2DA0F2-A523-991D-AE36-EC5E61EB858D}"/>
              </a:ext>
            </a:extLst>
          </p:cNvPr>
          <p:cNvSpPr txBox="1"/>
          <p:nvPr/>
        </p:nvSpPr>
        <p:spPr>
          <a:xfrm>
            <a:off x="3582944" y="2206991"/>
            <a:ext cx="406539" cy="276999"/>
          </a:xfrm>
          <a:prstGeom prst="rect">
            <a:avLst/>
          </a:prstGeom>
          <a:noFill/>
        </p:spPr>
        <p:txBody>
          <a:bodyPr wrap="square" rtlCol="0">
            <a:spAutoFit/>
          </a:bodyPr>
          <a:lstStyle/>
          <a:p>
            <a:pPr algn="ctr" defTabSz="914378"/>
            <a:r>
              <a:rPr lang="en-US" sz="1200" dirty="0">
                <a:latin typeface="Montserrat" pitchFamily="2" charset="77"/>
              </a:rPr>
              <a:t>No</a:t>
            </a:r>
          </a:p>
        </p:txBody>
      </p:sp>
      <p:sp>
        <p:nvSpPr>
          <p:cNvPr id="59" name="TextBox 58">
            <a:extLst>
              <a:ext uri="{FF2B5EF4-FFF2-40B4-BE49-F238E27FC236}">
                <a16:creationId xmlns:a16="http://schemas.microsoft.com/office/drawing/2014/main" id="{DF4B385F-80BC-3DC5-BC9E-2192DFC6C863}"/>
              </a:ext>
            </a:extLst>
          </p:cNvPr>
          <p:cNvSpPr txBox="1"/>
          <p:nvPr/>
        </p:nvSpPr>
        <p:spPr>
          <a:xfrm>
            <a:off x="936008" y="3256673"/>
            <a:ext cx="575981" cy="276999"/>
          </a:xfrm>
          <a:prstGeom prst="rect">
            <a:avLst/>
          </a:prstGeom>
          <a:noFill/>
        </p:spPr>
        <p:txBody>
          <a:bodyPr wrap="square" rtlCol="0">
            <a:spAutoFit/>
          </a:bodyPr>
          <a:lstStyle/>
          <a:p>
            <a:pPr algn="ctr" defTabSz="914378"/>
            <a:r>
              <a:rPr lang="en-US" sz="1200" dirty="0">
                <a:latin typeface="Montserrat" pitchFamily="2" charset="77"/>
              </a:rPr>
              <a:t>*Yes</a:t>
            </a:r>
          </a:p>
        </p:txBody>
      </p:sp>
      <p:sp>
        <p:nvSpPr>
          <p:cNvPr id="60" name="TextBox 59">
            <a:extLst>
              <a:ext uri="{FF2B5EF4-FFF2-40B4-BE49-F238E27FC236}">
                <a16:creationId xmlns:a16="http://schemas.microsoft.com/office/drawing/2014/main" id="{2ECCF6C6-9FD9-4B42-E757-4ECD9905F607}"/>
              </a:ext>
            </a:extLst>
          </p:cNvPr>
          <p:cNvSpPr txBox="1"/>
          <p:nvPr/>
        </p:nvSpPr>
        <p:spPr>
          <a:xfrm>
            <a:off x="2808030" y="3269073"/>
            <a:ext cx="575981" cy="276999"/>
          </a:xfrm>
          <a:prstGeom prst="rect">
            <a:avLst/>
          </a:prstGeom>
          <a:noFill/>
        </p:spPr>
        <p:txBody>
          <a:bodyPr wrap="square" rtlCol="0">
            <a:spAutoFit/>
          </a:bodyPr>
          <a:lstStyle/>
          <a:p>
            <a:pPr algn="ctr" defTabSz="914378"/>
            <a:r>
              <a:rPr lang="en-US" sz="1200" dirty="0">
                <a:latin typeface="Montserrat" pitchFamily="2" charset="77"/>
              </a:rPr>
              <a:t>Yes</a:t>
            </a:r>
          </a:p>
        </p:txBody>
      </p:sp>
      <p:sp>
        <p:nvSpPr>
          <p:cNvPr id="61" name="TextBox 60">
            <a:extLst>
              <a:ext uri="{FF2B5EF4-FFF2-40B4-BE49-F238E27FC236}">
                <a16:creationId xmlns:a16="http://schemas.microsoft.com/office/drawing/2014/main" id="{62118E10-2B32-4B9A-CB54-A26FFD42DF32}"/>
              </a:ext>
            </a:extLst>
          </p:cNvPr>
          <p:cNvSpPr txBox="1"/>
          <p:nvPr/>
        </p:nvSpPr>
        <p:spPr>
          <a:xfrm>
            <a:off x="4748430" y="3280034"/>
            <a:ext cx="575981" cy="276999"/>
          </a:xfrm>
          <a:prstGeom prst="rect">
            <a:avLst/>
          </a:prstGeom>
          <a:noFill/>
        </p:spPr>
        <p:txBody>
          <a:bodyPr wrap="square" rtlCol="0">
            <a:spAutoFit/>
          </a:bodyPr>
          <a:lstStyle/>
          <a:p>
            <a:pPr algn="ctr" defTabSz="914378"/>
            <a:r>
              <a:rPr lang="en-US" sz="1200" dirty="0">
                <a:latin typeface="Montserrat" pitchFamily="2" charset="77"/>
              </a:rPr>
              <a:t>Yes</a:t>
            </a:r>
          </a:p>
        </p:txBody>
      </p:sp>
      <p:sp>
        <p:nvSpPr>
          <p:cNvPr id="64" name="TextBox 63">
            <a:extLst>
              <a:ext uri="{FF2B5EF4-FFF2-40B4-BE49-F238E27FC236}">
                <a16:creationId xmlns:a16="http://schemas.microsoft.com/office/drawing/2014/main" id="{F026D548-366B-07F9-0909-AA053846DE7B}"/>
              </a:ext>
            </a:extLst>
          </p:cNvPr>
          <p:cNvSpPr txBox="1"/>
          <p:nvPr/>
        </p:nvSpPr>
        <p:spPr>
          <a:xfrm>
            <a:off x="5559134" y="2217006"/>
            <a:ext cx="406539" cy="276999"/>
          </a:xfrm>
          <a:prstGeom prst="rect">
            <a:avLst/>
          </a:prstGeom>
          <a:noFill/>
        </p:spPr>
        <p:txBody>
          <a:bodyPr wrap="square" rtlCol="0">
            <a:spAutoFit/>
          </a:bodyPr>
          <a:lstStyle/>
          <a:p>
            <a:pPr algn="ctr" defTabSz="914378"/>
            <a:r>
              <a:rPr lang="en-US" sz="1200" dirty="0">
                <a:latin typeface="Montserrat" pitchFamily="2" charset="77"/>
              </a:rPr>
              <a:t>No</a:t>
            </a:r>
          </a:p>
        </p:txBody>
      </p:sp>
      <p:cxnSp>
        <p:nvCxnSpPr>
          <p:cNvPr id="65" name="Straight Arrow Connector 64">
            <a:extLst>
              <a:ext uri="{FF2B5EF4-FFF2-40B4-BE49-F238E27FC236}">
                <a16:creationId xmlns:a16="http://schemas.microsoft.com/office/drawing/2014/main" id="{4F912D66-E378-3FE5-1606-89889FAE5ABB}"/>
              </a:ext>
            </a:extLst>
          </p:cNvPr>
          <p:cNvCxnSpPr>
            <a:cxnSpLocks/>
          </p:cNvCxnSpPr>
          <p:nvPr/>
        </p:nvCxnSpPr>
        <p:spPr>
          <a:xfrm>
            <a:off x="6720921" y="2800091"/>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744975D-A9FE-E181-BADB-88CE727888C1}"/>
              </a:ext>
            </a:extLst>
          </p:cNvPr>
          <p:cNvCxnSpPr>
            <a:cxnSpLocks/>
          </p:cNvCxnSpPr>
          <p:nvPr/>
        </p:nvCxnSpPr>
        <p:spPr>
          <a:xfrm>
            <a:off x="8164533" y="2800091"/>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016C0E-CF9F-3183-072B-12F2D3252C2D}"/>
              </a:ext>
            </a:extLst>
          </p:cNvPr>
          <p:cNvCxnSpPr>
            <a:cxnSpLocks/>
          </p:cNvCxnSpPr>
          <p:nvPr/>
        </p:nvCxnSpPr>
        <p:spPr>
          <a:xfrm>
            <a:off x="6744949" y="3695075"/>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228D60-0B77-F9F7-8B1A-8B04C5B33DBC}"/>
              </a:ext>
            </a:extLst>
          </p:cNvPr>
          <p:cNvCxnSpPr>
            <a:cxnSpLocks/>
          </p:cNvCxnSpPr>
          <p:nvPr/>
        </p:nvCxnSpPr>
        <p:spPr>
          <a:xfrm>
            <a:off x="8188561" y="3695075"/>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30B6452-203B-D3E8-06DF-85DB7286FEEB}"/>
              </a:ext>
            </a:extLst>
          </p:cNvPr>
          <p:cNvCxnSpPr>
            <a:cxnSpLocks/>
          </p:cNvCxnSpPr>
          <p:nvPr/>
        </p:nvCxnSpPr>
        <p:spPr>
          <a:xfrm>
            <a:off x="3587516" y="2569112"/>
            <a:ext cx="401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5526B49-B801-8F8C-1C0E-9ABECE89640F}"/>
              </a:ext>
            </a:extLst>
          </p:cNvPr>
          <p:cNvCxnSpPr>
            <a:cxnSpLocks/>
          </p:cNvCxnSpPr>
          <p:nvPr/>
        </p:nvCxnSpPr>
        <p:spPr>
          <a:xfrm>
            <a:off x="5591053" y="2569112"/>
            <a:ext cx="401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24900FE-3DE1-4941-6A80-40C2131197A8}"/>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7" name="Google Shape;103;p14">
            <a:extLst>
              <a:ext uri="{FF2B5EF4-FFF2-40B4-BE49-F238E27FC236}">
                <a16:creationId xmlns:a16="http://schemas.microsoft.com/office/drawing/2014/main" id="{E072D365-FE80-60BA-D70E-743E1BCAEE54}"/>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tx1"/>
                </a:solidFill>
                <a:latin typeface="Montserrat" pitchFamily="2" charset="77"/>
              </a:rPr>
              <a:t>Movement of Assets</a:t>
            </a:r>
            <a:endParaRPr lang="en-US" sz="2800" b="0" baseline="30000" dirty="0">
              <a:solidFill>
                <a:schemeClr val="tx1"/>
              </a:solidFill>
              <a:latin typeface="Montserrat" pitchFamily="2" charset="77"/>
            </a:endParaRPr>
          </a:p>
        </p:txBody>
      </p:sp>
      <p:sp>
        <p:nvSpPr>
          <p:cNvPr id="2" name="TextBox 1">
            <a:extLst>
              <a:ext uri="{FF2B5EF4-FFF2-40B4-BE49-F238E27FC236}">
                <a16:creationId xmlns:a16="http://schemas.microsoft.com/office/drawing/2014/main" id="{A07A1010-2E9F-5A3D-A633-B5CE2F5948AB}"/>
              </a:ext>
            </a:extLst>
          </p:cNvPr>
          <p:cNvSpPr txBox="1"/>
          <p:nvPr/>
        </p:nvSpPr>
        <p:spPr>
          <a:xfrm>
            <a:off x="6886224" y="4891014"/>
            <a:ext cx="4854319" cy="215444"/>
          </a:xfrm>
          <a:prstGeom prst="rect">
            <a:avLst/>
          </a:prstGeom>
          <a:noFill/>
        </p:spPr>
        <p:txBody>
          <a:bodyPr wrap="square" rtlCol="0">
            <a:spAutoFit/>
          </a:bodyPr>
          <a:lstStyle/>
          <a:p>
            <a:r>
              <a:rPr lang="en-US" sz="800" dirty="0"/>
              <a:t>*Joint Tenants in Common is an exception</a:t>
            </a:r>
          </a:p>
        </p:txBody>
      </p:sp>
    </p:spTree>
    <p:extLst>
      <p:ext uri="{BB962C8B-B14F-4D97-AF65-F5344CB8AC3E}">
        <p14:creationId xmlns:p14="http://schemas.microsoft.com/office/powerpoint/2010/main" val="1817611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family&#10;&#10;Description automatically generated">
            <a:extLst>
              <a:ext uri="{FF2B5EF4-FFF2-40B4-BE49-F238E27FC236}">
                <a16:creationId xmlns:a16="http://schemas.microsoft.com/office/drawing/2014/main" id="{F375A753-E39E-E4AA-E310-F8A3E22631C4}"/>
              </a:ext>
            </a:extLst>
          </p:cNvPr>
          <p:cNvPicPr>
            <a:picLocks noChangeAspect="1"/>
          </p:cNvPicPr>
          <p:nvPr/>
        </p:nvPicPr>
        <p:blipFill>
          <a:blip r:embed="rId3"/>
          <a:stretch>
            <a:fillRect/>
          </a:stretch>
        </p:blipFill>
        <p:spPr>
          <a:xfrm>
            <a:off x="3206771" y="7995"/>
            <a:ext cx="5937229" cy="4485189"/>
          </a:xfrm>
          <a:prstGeom prst="rect">
            <a:avLst/>
          </a:prstGeom>
        </p:spPr>
      </p:pic>
      <p:sp>
        <p:nvSpPr>
          <p:cNvPr id="22" name="Rectangle 21">
            <a:extLst>
              <a:ext uri="{FF2B5EF4-FFF2-40B4-BE49-F238E27FC236}">
                <a16:creationId xmlns:a16="http://schemas.microsoft.com/office/drawing/2014/main" id="{BEECC571-40CF-D28F-C95B-483C475A0C56}"/>
              </a:ext>
            </a:extLst>
          </p:cNvPr>
          <p:cNvSpPr/>
          <p:nvPr/>
        </p:nvSpPr>
        <p:spPr>
          <a:xfrm>
            <a:off x="742949" y="3876675"/>
            <a:ext cx="2676525" cy="190500"/>
          </a:xfrm>
          <a:prstGeom prst="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Lato" panose="020F0502020204030203" pitchFamily="34" charset="77"/>
            </a:endParaRPr>
          </a:p>
        </p:txBody>
      </p:sp>
      <p:sp>
        <p:nvSpPr>
          <p:cNvPr id="2" name="Rectangle 1">
            <a:extLst>
              <a:ext uri="{FF2B5EF4-FFF2-40B4-BE49-F238E27FC236}">
                <a16:creationId xmlns:a16="http://schemas.microsoft.com/office/drawing/2014/main" id="{5FB63281-A8DC-25DF-D374-797ACE5C8BAC}"/>
              </a:ext>
            </a:extLst>
          </p:cNvPr>
          <p:cNvSpPr/>
          <p:nvPr/>
        </p:nvSpPr>
        <p:spPr>
          <a:xfrm>
            <a:off x="0" y="4827329"/>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1" name="Google Shape;103;p14">
            <a:extLst>
              <a:ext uri="{FF2B5EF4-FFF2-40B4-BE49-F238E27FC236}">
                <a16:creationId xmlns:a16="http://schemas.microsoft.com/office/drawing/2014/main" id="{8EA547E2-5947-5387-866C-B55C795D54F2}"/>
              </a:ext>
            </a:extLst>
          </p:cNvPr>
          <p:cNvSpPr txBox="1">
            <a:spLocks/>
          </p:cNvSpPr>
          <p:nvPr/>
        </p:nvSpPr>
        <p:spPr>
          <a:xfrm>
            <a:off x="621244" y="2472523"/>
            <a:ext cx="5103284" cy="1461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bg2">
                    <a:lumMod val="60000"/>
                    <a:lumOff val="40000"/>
                  </a:schemeClr>
                </a:solidFill>
                <a:latin typeface="Montserrat" pitchFamily="2" charset="77"/>
              </a:rPr>
              <a:t>Death with</a:t>
            </a:r>
          </a:p>
          <a:p>
            <a:r>
              <a:rPr lang="en-US" sz="2800" b="0" dirty="0">
                <a:solidFill>
                  <a:schemeClr val="tx1"/>
                </a:solidFill>
                <a:latin typeface="Montserrat" pitchFamily="2" charset="77"/>
              </a:rPr>
              <a:t>no Will or Trust</a:t>
            </a:r>
          </a:p>
          <a:p>
            <a:r>
              <a:rPr lang="en-US" sz="2800" b="0" dirty="0">
                <a:solidFill>
                  <a:schemeClr val="tx1"/>
                </a:solidFill>
                <a:latin typeface="Montserrat" pitchFamily="2" charset="77"/>
              </a:rPr>
              <a:t>“Intestate”</a:t>
            </a:r>
          </a:p>
        </p:txBody>
      </p:sp>
    </p:spTree>
    <p:extLst>
      <p:ext uri="{BB962C8B-B14F-4D97-AF65-F5344CB8AC3E}">
        <p14:creationId xmlns:p14="http://schemas.microsoft.com/office/powerpoint/2010/main" val="1727792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artoon&#10;&#10;Description automatically generated">
            <a:extLst>
              <a:ext uri="{FF2B5EF4-FFF2-40B4-BE49-F238E27FC236}">
                <a16:creationId xmlns:a16="http://schemas.microsoft.com/office/drawing/2014/main" id="{4EFD5DF9-9CE4-C2A6-7B37-AD2BE04B869E}"/>
              </a:ext>
            </a:extLst>
          </p:cNvPr>
          <p:cNvPicPr>
            <a:picLocks noChangeAspect="1"/>
          </p:cNvPicPr>
          <p:nvPr/>
        </p:nvPicPr>
        <p:blipFill rotWithShape="1">
          <a:blip r:embed="rId3"/>
          <a:srcRect t="18657" b="49878"/>
          <a:stretch/>
        </p:blipFill>
        <p:spPr>
          <a:xfrm>
            <a:off x="3924482" y="1506645"/>
            <a:ext cx="5009522" cy="1576233"/>
          </a:xfrm>
          <a:prstGeom prst="rect">
            <a:avLst/>
          </a:prstGeom>
        </p:spPr>
      </p:pic>
      <p:sp>
        <p:nvSpPr>
          <p:cNvPr id="3" name="TextBox 2">
            <a:extLst>
              <a:ext uri="{FF2B5EF4-FFF2-40B4-BE49-F238E27FC236}">
                <a16:creationId xmlns:a16="http://schemas.microsoft.com/office/drawing/2014/main" id="{E416446D-B019-62C6-C908-AA6E807D6397}"/>
              </a:ext>
            </a:extLst>
          </p:cNvPr>
          <p:cNvSpPr txBox="1"/>
          <p:nvPr/>
        </p:nvSpPr>
        <p:spPr>
          <a:xfrm>
            <a:off x="731819" y="1427743"/>
            <a:ext cx="3598605" cy="323165"/>
          </a:xfrm>
          <a:prstGeom prst="rect">
            <a:avLst/>
          </a:prstGeom>
          <a:noFill/>
        </p:spPr>
        <p:txBody>
          <a:bodyPr wrap="square" rtlCol="0">
            <a:spAutoFit/>
          </a:bodyPr>
          <a:lstStyle/>
          <a:p>
            <a:pPr marL="285750" indent="-285750">
              <a:buClr>
                <a:schemeClr val="accent6"/>
              </a:buClr>
              <a:buFont typeface="Wingdings" pitchFamily="2" charset="2"/>
              <a:buChar char="§"/>
            </a:pPr>
            <a:r>
              <a:rPr lang="en-US" sz="1500" b="1" dirty="0">
                <a:latin typeface="Montserrat" pitchFamily="2" charset="77"/>
              </a:rPr>
              <a:t>Pros:</a:t>
            </a:r>
          </a:p>
        </p:txBody>
      </p:sp>
      <p:sp>
        <p:nvSpPr>
          <p:cNvPr id="4" name="TextBox 3">
            <a:extLst>
              <a:ext uri="{FF2B5EF4-FFF2-40B4-BE49-F238E27FC236}">
                <a16:creationId xmlns:a16="http://schemas.microsoft.com/office/drawing/2014/main" id="{D8EB4C16-F96A-F548-9C19-C89E942878A7}"/>
              </a:ext>
            </a:extLst>
          </p:cNvPr>
          <p:cNvSpPr txBox="1"/>
          <p:nvPr/>
        </p:nvSpPr>
        <p:spPr>
          <a:xfrm>
            <a:off x="731819" y="2942186"/>
            <a:ext cx="3598605" cy="323165"/>
          </a:xfrm>
          <a:prstGeom prst="rect">
            <a:avLst/>
          </a:prstGeom>
          <a:noFill/>
        </p:spPr>
        <p:txBody>
          <a:bodyPr wrap="square" rtlCol="0">
            <a:spAutoFit/>
          </a:bodyPr>
          <a:lstStyle/>
          <a:p>
            <a:pPr marL="285750" indent="-285750">
              <a:buClr>
                <a:schemeClr val="accent6"/>
              </a:buClr>
              <a:buFont typeface="Wingdings" pitchFamily="2" charset="2"/>
              <a:buChar char="§"/>
            </a:pPr>
            <a:r>
              <a:rPr lang="en-US" sz="1500" b="1" dirty="0">
                <a:latin typeface="Montserrat" pitchFamily="2" charset="77"/>
              </a:rPr>
              <a:t>Cons:</a:t>
            </a:r>
          </a:p>
        </p:txBody>
      </p:sp>
      <p:sp>
        <p:nvSpPr>
          <p:cNvPr id="6" name="TextBox 5">
            <a:extLst>
              <a:ext uri="{FF2B5EF4-FFF2-40B4-BE49-F238E27FC236}">
                <a16:creationId xmlns:a16="http://schemas.microsoft.com/office/drawing/2014/main" id="{7AC3B54A-3066-31CC-D6D5-D5FBEFE57518}"/>
              </a:ext>
            </a:extLst>
          </p:cNvPr>
          <p:cNvSpPr txBox="1"/>
          <p:nvPr/>
        </p:nvSpPr>
        <p:spPr>
          <a:xfrm>
            <a:off x="884219" y="1747688"/>
            <a:ext cx="3598605" cy="1089594"/>
          </a:xfrm>
          <a:prstGeom prst="rect">
            <a:avLst/>
          </a:prstGeom>
          <a:noFill/>
        </p:spPr>
        <p:txBody>
          <a:bodyPr wrap="square" rtlCol="0">
            <a:spAutoFit/>
          </a:bodyPr>
          <a:lstStyle/>
          <a:p>
            <a:pPr marL="285750" indent="-285750">
              <a:lnSpc>
                <a:spcPts val="2000"/>
              </a:lnSpc>
              <a:buFont typeface="Wingdings" pitchFamily="2" charset="2"/>
              <a:buChar char="§"/>
            </a:pPr>
            <a:r>
              <a:rPr lang="en-US" dirty="0">
                <a:latin typeface="Lato" panose="020F0502020204030203" pitchFamily="34" charset="77"/>
              </a:rPr>
              <a:t>Distribution of assets</a:t>
            </a:r>
          </a:p>
          <a:p>
            <a:pPr marL="285750" indent="-285750">
              <a:lnSpc>
                <a:spcPts val="2000"/>
              </a:lnSpc>
              <a:buFont typeface="Wingdings" pitchFamily="2" charset="2"/>
              <a:buChar char="§"/>
            </a:pPr>
            <a:r>
              <a:rPr lang="en-US" dirty="0">
                <a:latin typeface="Lato" panose="020F0502020204030203" pitchFamily="34" charset="77"/>
              </a:rPr>
              <a:t>Executor appointment</a:t>
            </a:r>
          </a:p>
          <a:p>
            <a:pPr marL="285750" indent="-285750">
              <a:lnSpc>
                <a:spcPts val="2000"/>
              </a:lnSpc>
              <a:buFont typeface="Wingdings" pitchFamily="2" charset="2"/>
              <a:buChar char="§"/>
            </a:pPr>
            <a:r>
              <a:rPr lang="en-US" dirty="0">
                <a:latin typeface="Lato" panose="020F0502020204030203" pitchFamily="34" charset="77"/>
              </a:rPr>
              <a:t>Guardianship for minors</a:t>
            </a:r>
          </a:p>
          <a:p>
            <a:pPr marL="285750" indent="-285750">
              <a:lnSpc>
                <a:spcPts val="2000"/>
              </a:lnSpc>
              <a:buFont typeface="Wingdings" pitchFamily="2" charset="2"/>
              <a:buChar char="§"/>
            </a:pPr>
            <a:r>
              <a:rPr lang="en-US" dirty="0">
                <a:latin typeface="Lato" panose="020F0502020204030203" pitchFamily="34" charset="77"/>
              </a:rPr>
              <a:t>Customization</a:t>
            </a:r>
          </a:p>
        </p:txBody>
      </p:sp>
      <p:sp>
        <p:nvSpPr>
          <p:cNvPr id="7" name="TextBox 6">
            <a:extLst>
              <a:ext uri="{FF2B5EF4-FFF2-40B4-BE49-F238E27FC236}">
                <a16:creationId xmlns:a16="http://schemas.microsoft.com/office/drawing/2014/main" id="{22EB6E8E-DA6E-F787-F482-F3A9C622BBBD}"/>
              </a:ext>
            </a:extLst>
          </p:cNvPr>
          <p:cNvSpPr txBox="1"/>
          <p:nvPr/>
        </p:nvSpPr>
        <p:spPr>
          <a:xfrm>
            <a:off x="884219" y="3256524"/>
            <a:ext cx="3598605" cy="1346074"/>
          </a:xfrm>
          <a:prstGeom prst="rect">
            <a:avLst/>
          </a:prstGeom>
          <a:noFill/>
        </p:spPr>
        <p:txBody>
          <a:bodyPr wrap="square" rtlCol="0">
            <a:spAutoFit/>
          </a:bodyPr>
          <a:lstStyle/>
          <a:p>
            <a:pPr marL="285750" indent="-285750">
              <a:lnSpc>
                <a:spcPts val="1960"/>
              </a:lnSpc>
              <a:buFont typeface="Wingdings" pitchFamily="2" charset="2"/>
              <a:buChar char="§"/>
            </a:pPr>
            <a:r>
              <a:rPr lang="en-US" dirty="0">
                <a:latin typeface="Lato" panose="020F0502020204030203" pitchFamily="34" charset="77"/>
              </a:rPr>
              <a:t>Formality and legal requirements</a:t>
            </a:r>
          </a:p>
          <a:p>
            <a:pPr marL="285750" indent="-285750">
              <a:lnSpc>
                <a:spcPts val="1960"/>
              </a:lnSpc>
              <a:buFont typeface="Wingdings" pitchFamily="2" charset="2"/>
              <a:buChar char="§"/>
            </a:pPr>
            <a:r>
              <a:rPr lang="en-US" dirty="0">
                <a:latin typeface="Lato" panose="020F0502020204030203" pitchFamily="34" charset="77"/>
              </a:rPr>
              <a:t>Probate process</a:t>
            </a:r>
          </a:p>
          <a:p>
            <a:pPr marL="285750" indent="-285750">
              <a:lnSpc>
                <a:spcPts val="1960"/>
              </a:lnSpc>
              <a:buFont typeface="Wingdings" pitchFamily="2" charset="2"/>
              <a:buChar char="§"/>
            </a:pPr>
            <a:r>
              <a:rPr lang="en-US" dirty="0">
                <a:latin typeface="Lato" panose="020F0502020204030203" pitchFamily="34" charset="77"/>
              </a:rPr>
              <a:t>Public record</a:t>
            </a:r>
          </a:p>
          <a:p>
            <a:pPr marL="285750" indent="-285750">
              <a:lnSpc>
                <a:spcPts val="1960"/>
              </a:lnSpc>
              <a:buFont typeface="Wingdings" pitchFamily="2" charset="2"/>
              <a:buChar char="§"/>
            </a:pPr>
            <a:r>
              <a:rPr lang="en-US" dirty="0">
                <a:latin typeface="Lato" panose="020F0502020204030203" pitchFamily="34" charset="77"/>
              </a:rPr>
              <a:t>Limitations on non-probate assets</a:t>
            </a:r>
          </a:p>
          <a:p>
            <a:pPr marL="285750" indent="-285750">
              <a:lnSpc>
                <a:spcPts val="1960"/>
              </a:lnSpc>
              <a:buFont typeface="Wingdings" pitchFamily="2" charset="2"/>
              <a:buChar char="§"/>
            </a:pPr>
            <a:r>
              <a:rPr lang="en-US" dirty="0">
                <a:latin typeface="Lato" panose="020F0502020204030203" pitchFamily="34" charset="77"/>
              </a:rPr>
              <a:t>Changes in circumstances</a:t>
            </a:r>
          </a:p>
        </p:txBody>
      </p:sp>
      <p:sp>
        <p:nvSpPr>
          <p:cNvPr id="8" name="Rectangle 7">
            <a:extLst>
              <a:ext uri="{FF2B5EF4-FFF2-40B4-BE49-F238E27FC236}">
                <a16:creationId xmlns:a16="http://schemas.microsoft.com/office/drawing/2014/main" id="{2636FF67-A947-6113-F53F-AF7051C9D216}"/>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4" name="Google Shape;103;p14">
            <a:extLst>
              <a:ext uri="{FF2B5EF4-FFF2-40B4-BE49-F238E27FC236}">
                <a16:creationId xmlns:a16="http://schemas.microsoft.com/office/drawing/2014/main" id="{9F519CB8-0732-C67B-99BE-F2153A1F90EF}"/>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Last Will &amp; Testament</a:t>
            </a:r>
          </a:p>
          <a:p>
            <a:r>
              <a:rPr lang="en-US" sz="2000" b="0" baseline="30000" dirty="0">
                <a:solidFill>
                  <a:schemeClr val="bg1">
                    <a:lumMod val="50000"/>
                  </a:schemeClr>
                </a:solidFill>
                <a:latin typeface="Montserrat" pitchFamily="2" charset="77"/>
              </a:rPr>
              <a:t>DISTRIBUTION OF ASSETS AND AFFAIRS AFTER DEATH</a:t>
            </a:r>
          </a:p>
        </p:txBody>
      </p:sp>
    </p:spTree>
    <p:extLst>
      <p:ext uri="{BB962C8B-B14F-4D97-AF65-F5344CB8AC3E}">
        <p14:creationId xmlns:p14="http://schemas.microsoft.com/office/powerpoint/2010/main" val="4082995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artoon, design&#10;&#10;Description automatically generated">
            <a:extLst>
              <a:ext uri="{FF2B5EF4-FFF2-40B4-BE49-F238E27FC236}">
                <a16:creationId xmlns:a16="http://schemas.microsoft.com/office/drawing/2014/main" id="{79999C41-929E-5CCA-88D6-5723F98460A1}"/>
              </a:ext>
            </a:extLst>
          </p:cNvPr>
          <p:cNvPicPr>
            <a:picLocks noChangeAspect="1"/>
          </p:cNvPicPr>
          <p:nvPr/>
        </p:nvPicPr>
        <p:blipFill rotWithShape="1">
          <a:blip r:embed="rId3"/>
          <a:srcRect t="9313" b="34704"/>
          <a:stretch/>
        </p:blipFill>
        <p:spPr>
          <a:xfrm>
            <a:off x="4301399" y="772253"/>
            <a:ext cx="4451867" cy="2492257"/>
          </a:xfrm>
          <a:prstGeom prst="rect">
            <a:avLst/>
          </a:prstGeom>
        </p:spPr>
      </p:pic>
      <p:sp>
        <p:nvSpPr>
          <p:cNvPr id="4" name="TextBox 3">
            <a:extLst>
              <a:ext uri="{FF2B5EF4-FFF2-40B4-BE49-F238E27FC236}">
                <a16:creationId xmlns:a16="http://schemas.microsoft.com/office/drawing/2014/main" id="{8BDC4A9D-F53D-C6F6-DEED-16374EA78E23}"/>
              </a:ext>
            </a:extLst>
          </p:cNvPr>
          <p:cNvSpPr txBox="1"/>
          <p:nvPr/>
        </p:nvSpPr>
        <p:spPr>
          <a:xfrm>
            <a:off x="1067193" y="1819072"/>
            <a:ext cx="3832790" cy="338554"/>
          </a:xfrm>
          <a:prstGeom prst="rect">
            <a:avLst/>
          </a:prstGeom>
          <a:noFill/>
        </p:spPr>
        <p:txBody>
          <a:bodyPr wrap="square">
            <a:spAutoFit/>
          </a:bodyPr>
          <a:lstStyle/>
          <a:p>
            <a:r>
              <a:rPr lang="en-US" sz="1600" dirty="0">
                <a:solidFill>
                  <a:schemeClr val="tx1"/>
                </a:solidFill>
                <a:latin typeface="Montserrat" pitchFamily="2" charset="77"/>
              </a:rPr>
              <a:t>Revocable</a:t>
            </a:r>
            <a:r>
              <a:rPr lang="en-US" sz="1400" dirty="0">
                <a:solidFill>
                  <a:schemeClr val="tx1"/>
                </a:solidFill>
                <a:latin typeface="Montserrat" pitchFamily="2" charset="77"/>
              </a:rPr>
              <a:t> - Flexibility</a:t>
            </a:r>
          </a:p>
        </p:txBody>
      </p:sp>
      <p:sp>
        <p:nvSpPr>
          <p:cNvPr id="5" name="TextBox 4">
            <a:extLst>
              <a:ext uri="{FF2B5EF4-FFF2-40B4-BE49-F238E27FC236}">
                <a16:creationId xmlns:a16="http://schemas.microsoft.com/office/drawing/2014/main" id="{4F410C83-75F7-3FD7-A7D7-BD17B1A7A271}"/>
              </a:ext>
            </a:extLst>
          </p:cNvPr>
          <p:cNvSpPr txBox="1"/>
          <p:nvPr/>
        </p:nvSpPr>
        <p:spPr>
          <a:xfrm>
            <a:off x="966395" y="3130243"/>
            <a:ext cx="3832790" cy="338554"/>
          </a:xfrm>
          <a:prstGeom prst="rect">
            <a:avLst/>
          </a:prstGeom>
          <a:noFill/>
        </p:spPr>
        <p:txBody>
          <a:bodyPr wrap="square">
            <a:spAutoFit/>
          </a:bodyPr>
          <a:lstStyle/>
          <a:p>
            <a:r>
              <a:rPr lang="en-US" sz="1600" dirty="0">
                <a:solidFill>
                  <a:schemeClr val="tx1"/>
                </a:solidFill>
                <a:latin typeface="Montserrat" pitchFamily="2" charset="77"/>
              </a:rPr>
              <a:t>Irrevocable</a:t>
            </a:r>
            <a:r>
              <a:rPr lang="en-US" sz="1400" dirty="0">
                <a:solidFill>
                  <a:schemeClr val="tx1"/>
                </a:solidFill>
                <a:latin typeface="Montserrat" pitchFamily="2" charset="77"/>
              </a:rPr>
              <a:t> - Give up control</a:t>
            </a:r>
          </a:p>
        </p:txBody>
      </p:sp>
      <p:sp>
        <p:nvSpPr>
          <p:cNvPr id="7" name="TextBox 6">
            <a:extLst>
              <a:ext uri="{FF2B5EF4-FFF2-40B4-BE49-F238E27FC236}">
                <a16:creationId xmlns:a16="http://schemas.microsoft.com/office/drawing/2014/main" id="{93358A4A-E7F6-3FE1-5D48-F14BD9972E59}"/>
              </a:ext>
            </a:extLst>
          </p:cNvPr>
          <p:cNvSpPr txBox="1"/>
          <p:nvPr/>
        </p:nvSpPr>
        <p:spPr>
          <a:xfrm>
            <a:off x="1067193" y="2186080"/>
            <a:ext cx="3832790" cy="838819"/>
          </a:xfrm>
          <a:prstGeom prst="rect">
            <a:avLst/>
          </a:prstGeom>
          <a:noFill/>
        </p:spPr>
        <p:txBody>
          <a:bodyPr wrap="square">
            <a:spAutoFit/>
          </a:bodyPr>
          <a:lstStyle/>
          <a:p>
            <a:pPr marL="285750" indent="-285750">
              <a:lnSpc>
                <a:spcPts val="1960"/>
              </a:lnSpc>
              <a:buFont typeface="Wingdings" pitchFamily="2" charset="2"/>
              <a:buChar char="§"/>
            </a:pPr>
            <a:r>
              <a:rPr lang="en-US" dirty="0">
                <a:solidFill>
                  <a:schemeClr val="tx1"/>
                </a:solidFill>
                <a:latin typeface="Lato" panose="020F0502020204030203" pitchFamily="34" charset="77"/>
              </a:rPr>
              <a:t>Can be changed or dissolved</a:t>
            </a:r>
          </a:p>
          <a:p>
            <a:pPr marL="285750" indent="-285750">
              <a:lnSpc>
                <a:spcPts val="1960"/>
              </a:lnSpc>
              <a:buFont typeface="Wingdings" pitchFamily="2" charset="2"/>
              <a:buChar char="§"/>
            </a:pPr>
            <a:r>
              <a:rPr lang="en-US" dirty="0">
                <a:solidFill>
                  <a:schemeClr val="tx1"/>
                </a:solidFill>
                <a:latin typeface="Lato" panose="020F0502020204030203" pitchFamily="34" charset="77"/>
              </a:rPr>
              <a:t>Assets can be moved in or out</a:t>
            </a:r>
          </a:p>
          <a:p>
            <a:pPr marL="285750" indent="-285750">
              <a:lnSpc>
                <a:spcPts val="1960"/>
              </a:lnSpc>
              <a:buFont typeface="Wingdings" pitchFamily="2" charset="2"/>
              <a:buChar char="§"/>
            </a:pPr>
            <a:endParaRPr lang="en-US" dirty="0">
              <a:solidFill>
                <a:schemeClr val="tx1"/>
              </a:solidFill>
              <a:latin typeface="Lato" panose="020F0502020204030203" pitchFamily="34" charset="77"/>
            </a:endParaRPr>
          </a:p>
        </p:txBody>
      </p:sp>
      <p:sp>
        <p:nvSpPr>
          <p:cNvPr id="8" name="TextBox 7">
            <a:extLst>
              <a:ext uri="{FF2B5EF4-FFF2-40B4-BE49-F238E27FC236}">
                <a16:creationId xmlns:a16="http://schemas.microsoft.com/office/drawing/2014/main" id="{0C1529E6-B7E6-5152-787A-2325037D16DA}"/>
              </a:ext>
            </a:extLst>
          </p:cNvPr>
          <p:cNvSpPr txBox="1"/>
          <p:nvPr/>
        </p:nvSpPr>
        <p:spPr>
          <a:xfrm>
            <a:off x="1067193" y="3537969"/>
            <a:ext cx="3832790" cy="523220"/>
          </a:xfrm>
          <a:prstGeom prst="rect">
            <a:avLst/>
          </a:prstGeom>
          <a:noFill/>
        </p:spPr>
        <p:txBody>
          <a:bodyPr wrap="square">
            <a:spAutoFit/>
          </a:bodyPr>
          <a:lstStyle/>
          <a:p>
            <a:pPr marL="285750" indent="-285750">
              <a:buFont typeface="Wingdings" pitchFamily="2" charset="2"/>
              <a:buChar char="§"/>
            </a:pPr>
            <a:r>
              <a:rPr lang="en-US" sz="1400" dirty="0">
                <a:solidFill>
                  <a:schemeClr val="tx1"/>
                </a:solidFill>
                <a:latin typeface="Lato" panose="020F0502020204030203" pitchFamily="34" charset="77"/>
              </a:rPr>
              <a:t>Assets out of Grantor’s Estate</a:t>
            </a:r>
          </a:p>
          <a:p>
            <a:pPr marL="285750" indent="-285750">
              <a:buFont typeface="Wingdings" pitchFamily="2" charset="2"/>
              <a:buChar char="§"/>
            </a:pPr>
            <a:r>
              <a:rPr lang="en-US" dirty="0">
                <a:solidFill>
                  <a:schemeClr val="tx1"/>
                </a:solidFill>
                <a:latin typeface="Lato" panose="020F0502020204030203" pitchFamily="34" charset="77"/>
              </a:rPr>
              <a:t>Assets can not be moved out</a:t>
            </a:r>
            <a:r>
              <a:rPr lang="en-US" sz="1400" dirty="0">
                <a:solidFill>
                  <a:schemeClr val="tx1"/>
                </a:solidFill>
                <a:latin typeface="Lato" panose="020F0502020204030203" pitchFamily="34" charset="77"/>
              </a:rPr>
              <a:t> </a:t>
            </a:r>
          </a:p>
        </p:txBody>
      </p:sp>
      <p:pic>
        <p:nvPicPr>
          <p:cNvPr id="10" name="Picture 9" descr="A black and white lock&#10;&#10;Description automatically generated with low confidence">
            <a:extLst>
              <a:ext uri="{FF2B5EF4-FFF2-40B4-BE49-F238E27FC236}">
                <a16:creationId xmlns:a16="http://schemas.microsoft.com/office/drawing/2014/main" id="{67D7074F-480B-8D5F-3220-6006ABDC433E}"/>
              </a:ext>
            </a:extLst>
          </p:cNvPr>
          <p:cNvPicPr>
            <a:picLocks noChangeAspect="1"/>
          </p:cNvPicPr>
          <p:nvPr/>
        </p:nvPicPr>
        <p:blipFill rotWithShape="1">
          <a:blip r:embed="rId4"/>
          <a:srcRect l="27583" t="23536" r="28541" b="23886"/>
          <a:stretch/>
        </p:blipFill>
        <p:spPr>
          <a:xfrm>
            <a:off x="756411" y="3156796"/>
            <a:ext cx="209984" cy="251628"/>
          </a:xfrm>
          <a:prstGeom prst="rect">
            <a:avLst/>
          </a:prstGeom>
        </p:spPr>
      </p:pic>
      <p:pic>
        <p:nvPicPr>
          <p:cNvPr id="13" name="Picture 12">
            <a:extLst>
              <a:ext uri="{FF2B5EF4-FFF2-40B4-BE49-F238E27FC236}">
                <a16:creationId xmlns:a16="http://schemas.microsoft.com/office/drawing/2014/main" id="{5DE14181-0AA8-6CDF-9200-332DF045664E}"/>
              </a:ext>
            </a:extLst>
          </p:cNvPr>
          <p:cNvPicPr>
            <a:picLocks noChangeAspect="1"/>
          </p:cNvPicPr>
          <p:nvPr/>
        </p:nvPicPr>
        <p:blipFill>
          <a:blip r:embed="rId5"/>
          <a:stretch>
            <a:fillRect/>
          </a:stretch>
        </p:blipFill>
        <p:spPr>
          <a:xfrm>
            <a:off x="752670" y="1876088"/>
            <a:ext cx="213725" cy="213725"/>
          </a:xfrm>
          <a:prstGeom prst="rect">
            <a:avLst/>
          </a:prstGeom>
        </p:spPr>
      </p:pic>
      <p:pic>
        <p:nvPicPr>
          <p:cNvPr id="14" name="Picture 13" descr="A picture containing text, cartoon, design&#10;&#10;Description automatically generated">
            <a:extLst>
              <a:ext uri="{FF2B5EF4-FFF2-40B4-BE49-F238E27FC236}">
                <a16:creationId xmlns:a16="http://schemas.microsoft.com/office/drawing/2014/main" id="{270072D1-7837-77D9-4F4C-B923D0C37EB0}"/>
              </a:ext>
            </a:extLst>
          </p:cNvPr>
          <p:cNvPicPr>
            <a:picLocks noChangeAspect="1"/>
          </p:cNvPicPr>
          <p:nvPr/>
        </p:nvPicPr>
        <p:blipFill rotWithShape="1">
          <a:blip r:embed="rId3"/>
          <a:srcRect t="65757" r="7596" b="9705"/>
          <a:stretch/>
        </p:blipFill>
        <p:spPr>
          <a:xfrm>
            <a:off x="4041300" y="3349766"/>
            <a:ext cx="4850592" cy="1288064"/>
          </a:xfrm>
          <a:prstGeom prst="rect">
            <a:avLst/>
          </a:prstGeom>
        </p:spPr>
      </p:pic>
      <p:sp>
        <p:nvSpPr>
          <p:cNvPr id="9" name="Rectangle 8">
            <a:extLst>
              <a:ext uri="{FF2B5EF4-FFF2-40B4-BE49-F238E27FC236}">
                <a16:creationId xmlns:a16="http://schemas.microsoft.com/office/drawing/2014/main" id="{E2CA3335-96DB-E207-FE92-9E5AB209AE43}"/>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5" name="Google Shape;103;p14">
            <a:extLst>
              <a:ext uri="{FF2B5EF4-FFF2-40B4-BE49-F238E27FC236}">
                <a16:creationId xmlns:a16="http://schemas.microsoft.com/office/drawing/2014/main" id="{58E4E14F-AD2B-5653-1D31-A78AEB1E2B9E}"/>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Trust</a:t>
            </a:r>
          </a:p>
          <a:p>
            <a:r>
              <a:rPr lang="en-US" sz="2000" b="0" baseline="30000" dirty="0">
                <a:solidFill>
                  <a:schemeClr val="bg1">
                    <a:lumMod val="50000"/>
                  </a:schemeClr>
                </a:solidFill>
                <a:latin typeface="Montserrat" pitchFamily="2" charset="77"/>
              </a:rPr>
              <a:t>PROVIDES INSTRUCTION OF THE </a:t>
            </a:r>
            <a:br>
              <a:rPr lang="en-US" sz="2000" b="0" baseline="30000" dirty="0">
                <a:solidFill>
                  <a:schemeClr val="bg1">
                    <a:lumMod val="50000"/>
                  </a:schemeClr>
                </a:solidFill>
                <a:latin typeface="Montserrat" pitchFamily="2" charset="77"/>
              </a:rPr>
            </a:br>
            <a:r>
              <a:rPr lang="en-US" sz="2000" b="0" baseline="30000" dirty="0">
                <a:solidFill>
                  <a:schemeClr val="bg1">
                    <a:lumMod val="50000"/>
                  </a:schemeClr>
                </a:solidFill>
                <a:latin typeface="Montserrat" pitchFamily="2" charset="77"/>
              </a:rPr>
              <a:t>ASSETS OF THE TRUST</a:t>
            </a:r>
          </a:p>
        </p:txBody>
      </p:sp>
    </p:spTree>
    <p:extLst>
      <p:ext uri="{BB962C8B-B14F-4D97-AF65-F5344CB8AC3E}">
        <p14:creationId xmlns:p14="http://schemas.microsoft.com/office/powerpoint/2010/main" val="3891269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3;p14">
            <a:extLst>
              <a:ext uri="{FF2B5EF4-FFF2-40B4-BE49-F238E27FC236}">
                <a16:creationId xmlns:a16="http://schemas.microsoft.com/office/drawing/2014/main" id="{DDF04522-32EA-E564-E300-3BF8DBCC9228}"/>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Estate Tax</a:t>
            </a:r>
          </a:p>
          <a:p>
            <a:r>
              <a:rPr lang="en-US" sz="2000" b="0" baseline="30000" dirty="0">
                <a:solidFill>
                  <a:schemeClr val="bg1">
                    <a:lumMod val="50000"/>
                  </a:schemeClr>
                </a:solidFill>
                <a:latin typeface="Montserrat" pitchFamily="2" charset="77"/>
              </a:rPr>
              <a:t>TAX ON YOUR RIGHT TO</a:t>
            </a:r>
          </a:p>
          <a:p>
            <a:r>
              <a:rPr lang="en-US" sz="2000" b="0" baseline="30000" dirty="0">
                <a:solidFill>
                  <a:schemeClr val="bg1">
                    <a:lumMod val="50000"/>
                  </a:schemeClr>
                </a:solidFill>
                <a:latin typeface="Montserrat" pitchFamily="2" charset="77"/>
              </a:rPr>
              <a:t>TRANSFER PROPERTY AT DEATH</a:t>
            </a:r>
          </a:p>
        </p:txBody>
      </p:sp>
      <p:pic>
        <p:nvPicPr>
          <p:cNvPr id="176" name="Picture 175" descr="A picture containing text, screenshot, diagram&#10;&#10;Description automatically generated">
            <a:extLst>
              <a:ext uri="{FF2B5EF4-FFF2-40B4-BE49-F238E27FC236}">
                <a16:creationId xmlns:a16="http://schemas.microsoft.com/office/drawing/2014/main" id="{290E36E0-4FBC-E42A-9D43-2E928BB116B5}"/>
              </a:ext>
            </a:extLst>
          </p:cNvPr>
          <p:cNvPicPr>
            <a:picLocks noChangeAspect="1"/>
          </p:cNvPicPr>
          <p:nvPr/>
        </p:nvPicPr>
        <p:blipFill rotWithShape="1">
          <a:blip r:embed="rId3"/>
          <a:srcRect t="8782" b="51706"/>
          <a:stretch/>
        </p:blipFill>
        <p:spPr>
          <a:xfrm>
            <a:off x="3934864" y="845260"/>
            <a:ext cx="4798472" cy="1895983"/>
          </a:xfrm>
          <a:prstGeom prst="rect">
            <a:avLst/>
          </a:prstGeom>
        </p:spPr>
      </p:pic>
      <p:pic>
        <p:nvPicPr>
          <p:cNvPr id="2" name="Picture 1" descr="A picture containing text, screenshot, diagram&#10;&#10;Description automatically generated">
            <a:extLst>
              <a:ext uri="{FF2B5EF4-FFF2-40B4-BE49-F238E27FC236}">
                <a16:creationId xmlns:a16="http://schemas.microsoft.com/office/drawing/2014/main" id="{074C9B48-C550-DE56-B4A0-52F55D91145F}"/>
              </a:ext>
            </a:extLst>
          </p:cNvPr>
          <p:cNvPicPr>
            <a:picLocks noChangeAspect="1"/>
          </p:cNvPicPr>
          <p:nvPr/>
        </p:nvPicPr>
        <p:blipFill rotWithShape="1">
          <a:blip r:embed="rId3"/>
          <a:srcRect l="44336" t="49833" b="2319"/>
          <a:stretch/>
        </p:blipFill>
        <p:spPr>
          <a:xfrm>
            <a:off x="4104245" y="2810415"/>
            <a:ext cx="2028600" cy="1743752"/>
          </a:xfrm>
          <a:prstGeom prst="rect">
            <a:avLst/>
          </a:prstGeom>
        </p:spPr>
      </p:pic>
      <p:pic>
        <p:nvPicPr>
          <p:cNvPr id="3" name="Picture 2" descr="A picture containing text, screenshot, diagram&#10;&#10;Description automatically generated">
            <a:extLst>
              <a:ext uri="{FF2B5EF4-FFF2-40B4-BE49-F238E27FC236}">
                <a16:creationId xmlns:a16="http://schemas.microsoft.com/office/drawing/2014/main" id="{DF5803CA-9A14-1B11-FBA6-B8D5BBBDD966}"/>
              </a:ext>
            </a:extLst>
          </p:cNvPr>
          <p:cNvPicPr>
            <a:picLocks noChangeAspect="1"/>
          </p:cNvPicPr>
          <p:nvPr/>
        </p:nvPicPr>
        <p:blipFill rotWithShape="1">
          <a:blip r:embed="rId3"/>
          <a:srcRect t="74783" r="56861" b="5935"/>
          <a:stretch/>
        </p:blipFill>
        <p:spPr>
          <a:xfrm>
            <a:off x="6402758" y="3146997"/>
            <a:ext cx="2129323" cy="951719"/>
          </a:xfrm>
          <a:prstGeom prst="rect">
            <a:avLst/>
          </a:prstGeom>
        </p:spPr>
      </p:pic>
      <p:sp>
        <p:nvSpPr>
          <p:cNvPr id="8" name="TextBox 7">
            <a:extLst>
              <a:ext uri="{FF2B5EF4-FFF2-40B4-BE49-F238E27FC236}">
                <a16:creationId xmlns:a16="http://schemas.microsoft.com/office/drawing/2014/main" id="{30D26AE2-C448-E6D4-7078-17ED8AC6DF5F}"/>
              </a:ext>
            </a:extLst>
          </p:cNvPr>
          <p:cNvSpPr txBox="1"/>
          <p:nvPr/>
        </p:nvSpPr>
        <p:spPr>
          <a:xfrm>
            <a:off x="557911" y="4850018"/>
            <a:ext cx="3081748" cy="338554"/>
          </a:xfrm>
          <a:prstGeom prst="rect">
            <a:avLst/>
          </a:prstGeom>
          <a:noFill/>
        </p:spPr>
        <p:txBody>
          <a:bodyPr wrap="square">
            <a:spAutoFit/>
          </a:bodyPr>
          <a:lstStyle/>
          <a:p>
            <a:r>
              <a:rPr lang="en-US" sz="800" dirty="0">
                <a:latin typeface="Montserrat" pitchFamily="2" charset="77"/>
              </a:rPr>
              <a:t>Single rates</a:t>
            </a:r>
          </a:p>
          <a:p>
            <a:r>
              <a:rPr lang="en-US" sz="800" dirty="0">
                <a:latin typeface="Montserrat" pitchFamily="2" charset="77"/>
              </a:rPr>
              <a:t>*Exemptions sunset in 2026</a:t>
            </a:r>
          </a:p>
        </p:txBody>
      </p:sp>
      <p:sp>
        <p:nvSpPr>
          <p:cNvPr id="9" name="Rectangle 8">
            <a:extLst>
              <a:ext uri="{FF2B5EF4-FFF2-40B4-BE49-F238E27FC236}">
                <a16:creationId xmlns:a16="http://schemas.microsoft.com/office/drawing/2014/main" id="{974D8F60-36A3-0DE2-13A5-BD2C4C67E01B}"/>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5" name="TextBox 14">
            <a:extLst>
              <a:ext uri="{FF2B5EF4-FFF2-40B4-BE49-F238E27FC236}">
                <a16:creationId xmlns:a16="http://schemas.microsoft.com/office/drawing/2014/main" id="{8D0FE68F-9958-6A91-3E40-E06A9A6EE9B6}"/>
              </a:ext>
            </a:extLst>
          </p:cNvPr>
          <p:cNvSpPr txBox="1"/>
          <p:nvPr/>
        </p:nvSpPr>
        <p:spPr>
          <a:xfrm>
            <a:off x="1067193" y="1819072"/>
            <a:ext cx="3832790" cy="338554"/>
          </a:xfrm>
          <a:prstGeom prst="rect">
            <a:avLst/>
          </a:prstGeom>
          <a:noFill/>
        </p:spPr>
        <p:txBody>
          <a:bodyPr wrap="square">
            <a:spAutoFit/>
          </a:bodyPr>
          <a:lstStyle/>
          <a:p>
            <a:r>
              <a:rPr lang="en-US" sz="1600" dirty="0">
                <a:solidFill>
                  <a:schemeClr val="tx1"/>
                </a:solidFill>
                <a:latin typeface="Montserrat" pitchFamily="2" charset="77"/>
              </a:rPr>
              <a:t>Exemptions (2025)</a:t>
            </a:r>
            <a:endParaRPr lang="en-US" sz="1400" dirty="0">
              <a:solidFill>
                <a:schemeClr val="tx1"/>
              </a:solidFill>
              <a:latin typeface="Montserrat" pitchFamily="2" charset="77"/>
            </a:endParaRPr>
          </a:p>
        </p:txBody>
      </p:sp>
      <p:sp>
        <p:nvSpPr>
          <p:cNvPr id="16" name="TextBox 15">
            <a:extLst>
              <a:ext uri="{FF2B5EF4-FFF2-40B4-BE49-F238E27FC236}">
                <a16:creationId xmlns:a16="http://schemas.microsoft.com/office/drawing/2014/main" id="{9898D85D-C8CC-035F-87C2-EED353ED760C}"/>
              </a:ext>
            </a:extLst>
          </p:cNvPr>
          <p:cNvSpPr txBox="1"/>
          <p:nvPr/>
        </p:nvSpPr>
        <p:spPr>
          <a:xfrm>
            <a:off x="966395" y="3130243"/>
            <a:ext cx="3832790" cy="338554"/>
          </a:xfrm>
          <a:prstGeom prst="rect">
            <a:avLst/>
          </a:prstGeom>
          <a:noFill/>
        </p:spPr>
        <p:txBody>
          <a:bodyPr wrap="square">
            <a:spAutoFit/>
          </a:bodyPr>
          <a:lstStyle/>
          <a:p>
            <a:r>
              <a:rPr lang="en-US" sz="1600" dirty="0">
                <a:solidFill>
                  <a:schemeClr val="tx1"/>
                </a:solidFill>
                <a:latin typeface="Montserrat" pitchFamily="2" charset="77"/>
              </a:rPr>
              <a:t>Gifting Limit (2025)</a:t>
            </a:r>
            <a:endParaRPr lang="en-US" sz="1400" dirty="0">
              <a:solidFill>
                <a:schemeClr val="tx1"/>
              </a:solidFill>
              <a:latin typeface="Montserrat" pitchFamily="2" charset="77"/>
            </a:endParaRPr>
          </a:p>
        </p:txBody>
      </p:sp>
      <p:sp>
        <p:nvSpPr>
          <p:cNvPr id="17" name="TextBox 16">
            <a:extLst>
              <a:ext uri="{FF2B5EF4-FFF2-40B4-BE49-F238E27FC236}">
                <a16:creationId xmlns:a16="http://schemas.microsoft.com/office/drawing/2014/main" id="{C21C050D-EB6D-7682-F53B-BED2E49E54D1}"/>
              </a:ext>
            </a:extLst>
          </p:cNvPr>
          <p:cNvSpPr txBox="1"/>
          <p:nvPr/>
        </p:nvSpPr>
        <p:spPr>
          <a:xfrm>
            <a:off x="1067193" y="2186080"/>
            <a:ext cx="3832790" cy="579389"/>
          </a:xfrm>
          <a:prstGeom prst="rect">
            <a:avLst/>
          </a:prstGeom>
          <a:noFill/>
        </p:spPr>
        <p:txBody>
          <a:bodyPr wrap="square">
            <a:spAutoFit/>
          </a:bodyPr>
          <a:lstStyle/>
          <a:p>
            <a:pPr marL="285750" indent="-285750">
              <a:lnSpc>
                <a:spcPts val="1960"/>
              </a:lnSpc>
              <a:buFont typeface="Wingdings" pitchFamily="2" charset="2"/>
              <a:buChar char="§"/>
            </a:pPr>
            <a:r>
              <a:rPr lang="en-US" dirty="0">
                <a:solidFill>
                  <a:schemeClr val="tx1"/>
                </a:solidFill>
                <a:latin typeface="Lato" panose="020F0502020204030203" pitchFamily="34" charset="77"/>
              </a:rPr>
              <a:t>Federal: $13.99M</a:t>
            </a:r>
          </a:p>
          <a:p>
            <a:pPr>
              <a:lnSpc>
                <a:spcPts val="1960"/>
              </a:lnSpc>
            </a:pPr>
            <a:endParaRPr lang="en-US" dirty="0">
              <a:solidFill>
                <a:schemeClr val="tx1"/>
              </a:solidFill>
              <a:latin typeface="Lato" panose="020F0502020204030203" pitchFamily="34" charset="77"/>
            </a:endParaRPr>
          </a:p>
        </p:txBody>
      </p:sp>
      <p:sp>
        <p:nvSpPr>
          <p:cNvPr id="18" name="TextBox 17">
            <a:extLst>
              <a:ext uri="{FF2B5EF4-FFF2-40B4-BE49-F238E27FC236}">
                <a16:creationId xmlns:a16="http://schemas.microsoft.com/office/drawing/2014/main" id="{2AE6924E-9A49-0F76-B14A-6022434DBC81}"/>
              </a:ext>
            </a:extLst>
          </p:cNvPr>
          <p:cNvSpPr txBox="1"/>
          <p:nvPr/>
        </p:nvSpPr>
        <p:spPr>
          <a:xfrm>
            <a:off x="1067193" y="3537969"/>
            <a:ext cx="3832790" cy="307777"/>
          </a:xfrm>
          <a:prstGeom prst="rect">
            <a:avLst/>
          </a:prstGeom>
          <a:noFill/>
        </p:spPr>
        <p:txBody>
          <a:bodyPr wrap="square">
            <a:spAutoFit/>
          </a:bodyPr>
          <a:lstStyle/>
          <a:p>
            <a:pPr marL="285750" indent="-285750">
              <a:buFont typeface="Wingdings" pitchFamily="2" charset="2"/>
              <a:buChar char="§"/>
            </a:pPr>
            <a:r>
              <a:rPr lang="en-US" sz="1400" dirty="0">
                <a:solidFill>
                  <a:schemeClr val="tx1"/>
                </a:solidFill>
                <a:latin typeface="Lato" panose="020F0502020204030203" pitchFamily="34" charset="77"/>
              </a:rPr>
              <a:t>Federal: $19,000</a:t>
            </a:r>
          </a:p>
        </p:txBody>
      </p:sp>
    </p:spTree>
    <p:extLst>
      <p:ext uri="{BB962C8B-B14F-4D97-AF65-F5344CB8AC3E}">
        <p14:creationId xmlns:p14="http://schemas.microsoft.com/office/powerpoint/2010/main" val="480581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ACEDA7-38B1-23F2-EA65-3F82F1880D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Picture 4">
            <a:extLst>
              <a:ext uri="{FF2B5EF4-FFF2-40B4-BE49-F238E27FC236}">
                <a16:creationId xmlns:a16="http://schemas.microsoft.com/office/drawing/2014/main" id="{276EDF43-06CD-9409-731A-89CFB3ABCE41}"/>
              </a:ext>
            </a:extLst>
          </p:cNvPr>
          <p:cNvPicPr>
            <a:picLocks noChangeAspect="1"/>
          </p:cNvPicPr>
          <p:nvPr/>
        </p:nvPicPr>
        <p:blipFill>
          <a:blip r:embed="rId3"/>
          <a:stretch>
            <a:fillRect/>
          </a:stretch>
        </p:blipFill>
        <p:spPr>
          <a:xfrm>
            <a:off x="2362552" y="1059209"/>
            <a:ext cx="4418894" cy="3751892"/>
          </a:xfrm>
          <a:prstGeom prst="rect">
            <a:avLst/>
          </a:prstGeom>
        </p:spPr>
      </p:pic>
      <p:pic>
        <p:nvPicPr>
          <p:cNvPr id="6" name="Graphic 5">
            <a:extLst>
              <a:ext uri="{FF2B5EF4-FFF2-40B4-BE49-F238E27FC236}">
                <a16:creationId xmlns:a16="http://schemas.microsoft.com/office/drawing/2014/main" id="{A9A45DA9-F552-1DD0-9D0D-89387F3756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395" y="4935878"/>
            <a:ext cx="1883420" cy="107068"/>
          </a:xfrm>
          <a:prstGeom prst="rect">
            <a:avLst/>
          </a:prstGeom>
        </p:spPr>
      </p:pic>
      <p:sp>
        <p:nvSpPr>
          <p:cNvPr id="7" name="Rectangle 6">
            <a:extLst>
              <a:ext uri="{FF2B5EF4-FFF2-40B4-BE49-F238E27FC236}">
                <a16:creationId xmlns:a16="http://schemas.microsoft.com/office/drawing/2014/main" id="{5BED4DDE-DE2C-0D26-83BB-381EEEFFE316}"/>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2" name="TextBox 11">
            <a:extLst>
              <a:ext uri="{FF2B5EF4-FFF2-40B4-BE49-F238E27FC236}">
                <a16:creationId xmlns:a16="http://schemas.microsoft.com/office/drawing/2014/main" id="{43AB72E3-DA19-9405-73FC-BBED45D54946}"/>
              </a:ext>
            </a:extLst>
          </p:cNvPr>
          <p:cNvSpPr txBox="1"/>
          <p:nvPr/>
        </p:nvSpPr>
        <p:spPr>
          <a:xfrm>
            <a:off x="415415" y="262268"/>
            <a:ext cx="4572000" cy="523220"/>
          </a:xfrm>
          <a:prstGeom prst="rect">
            <a:avLst/>
          </a:prstGeom>
          <a:noFill/>
        </p:spPr>
        <p:txBody>
          <a:bodyPr wrap="square">
            <a:spAutoFit/>
          </a:bodyPr>
          <a:lstStyle/>
          <a:p>
            <a:pPr>
              <a:spcAft>
                <a:spcPts val="1200"/>
              </a:spcAft>
            </a:pPr>
            <a:r>
              <a:rPr lang="en-US" sz="2800" b="0" dirty="0">
                <a:solidFill>
                  <a:schemeClr val="tx1"/>
                </a:solidFill>
                <a:latin typeface="Montserrat" pitchFamily="2" charset="77"/>
              </a:rPr>
              <a:t>Revocable Trust</a:t>
            </a:r>
          </a:p>
        </p:txBody>
      </p:sp>
      <p:sp>
        <p:nvSpPr>
          <p:cNvPr id="14" name="TextBox 13">
            <a:extLst>
              <a:ext uri="{FF2B5EF4-FFF2-40B4-BE49-F238E27FC236}">
                <a16:creationId xmlns:a16="http://schemas.microsoft.com/office/drawing/2014/main" id="{D7A9188F-4DC5-C1C9-66A8-D58A0842617E}"/>
              </a:ext>
            </a:extLst>
          </p:cNvPr>
          <p:cNvSpPr txBox="1"/>
          <p:nvPr/>
        </p:nvSpPr>
        <p:spPr>
          <a:xfrm>
            <a:off x="468755" y="833934"/>
            <a:ext cx="4572000" cy="707886"/>
          </a:xfrm>
          <a:prstGeom prst="rect">
            <a:avLst/>
          </a:prstGeom>
          <a:noFill/>
        </p:spPr>
        <p:txBody>
          <a:bodyPr wrap="square">
            <a:spAutoFit/>
          </a:bodyPr>
          <a:lstStyle/>
          <a:p>
            <a:r>
              <a:rPr lang="en-US" sz="2000" b="0" baseline="30000" dirty="0">
                <a:solidFill>
                  <a:schemeClr val="bg1">
                    <a:lumMod val="50000"/>
                  </a:schemeClr>
                </a:solidFill>
                <a:latin typeface="Montserrat" pitchFamily="2" charset="77"/>
              </a:rPr>
              <a:t>Control</a:t>
            </a:r>
          </a:p>
          <a:p>
            <a:r>
              <a:rPr lang="en-US" sz="2000" baseline="30000" dirty="0">
                <a:solidFill>
                  <a:schemeClr val="bg1">
                    <a:lumMod val="50000"/>
                  </a:schemeClr>
                </a:solidFill>
                <a:latin typeface="Montserrat" pitchFamily="2" charset="77"/>
              </a:rPr>
              <a:t>Avoids Probate</a:t>
            </a:r>
          </a:p>
          <a:p>
            <a:r>
              <a:rPr lang="en-US" sz="2000" b="0" baseline="30000" dirty="0">
                <a:solidFill>
                  <a:schemeClr val="bg1">
                    <a:lumMod val="50000"/>
                  </a:schemeClr>
                </a:solidFill>
                <a:latin typeface="Montserrat" pitchFamily="2" charset="77"/>
              </a:rPr>
              <a:t>Transfers Efficiently</a:t>
            </a:r>
          </a:p>
        </p:txBody>
      </p:sp>
    </p:spTree>
    <p:extLst>
      <p:ext uri="{BB962C8B-B14F-4D97-AF65-F5344CB8AC3E}">
        <p14:creationId xmlns:p14="http://schemas.microsoft.com/office/powerpoint/2010/main" val="1844070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3A52E-4D24-13D6-F030-6EAB7C775665}"/>
            </a:ext>
          </a:extLst>
        </p:cNvPr>
        <p:cNvGrpSpPr/>
        <p:nvPr/>
      </p:nvGrpSpPr>
      <p:grpSpPr>
        <a:xfrm>
          <a:off x="0" y="0"/>
          <a:ext cx="0" cy="0"/>
          <a:chOff x="0" y="0"/>
          <a:chExt cx="0" cy="0"/>
        </a:xfrm>
      </p:grpSpPr>
      <p:sp>
        <p:nvSpPr>
          <p:cNvPr id="12" name="Google Shape;103;p14">
            <a:extLst>
              <a:ext uri="{FF2B5EF4-FFF2-40B4-BE49-F238E27FC236}">
                <a16:creationId xmlns:a16="http://schemas.microsoft.com/office/drawing/2014/main" id="{6F9E3532-FCE7-D6C1-94A2-FF607D53EF01}"/>
              </a:ext>
            </a:extLst>
          </p:cNvPr>
          <p:cNvSpPr txBox="1">
            <a:spLocks/>
          </p:cNvSpPr>
          <p:nvPr/>
        </p:nvSpPr>
        <p:spPr>
          <a:xfrm>
            <a:off x="564350" y="2812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Charitable Remainder Trust</a:t>
            </a:r>
          </a:p>
          <a:p>
            <a:r>
              <a:rPr lang="en-US" sz="2000" b="0" baseline="30000" dirty="0">
                <a:solidFill>
                  <a:schemeClr val="bg1">
                    <a:lumMod val="50000"/>
                  </a:schemeClr>
                </a:solidFill>
                <a:latin typeface="Montserrat" pitchFamily="2" charset="77"/>
              </a:rPr>
              <a:t>Income</a:t>
            </a:r>
          </a:p>
          <a:p>
            <a:r>
              <a:rPr lang="en-US" sz="2000" b="0" baseline="30000" dirty="0">
                <a:solidFill>
                  <a:schemeClr val="bg1">
                    <a:lumMod val="50000"/>
                  </a:schemeClr>
                </a:solidFill>
                <a:latin typeface="Montserrat" pitchFamily="2" charset="77"/>
              </a:rPr>
              <a:t>Tax Benefits</a:t>
            </a:r>
          </a:p>
          <a:p>
            <a:r>
              <a:rPr lang="en-US" sz="2000" b="0" baseline="30000" dirty="0">
                <a:solidFill>
                  <a:schemeClr val="bg1">
                    <a:lumMod val="50000"/>
                  </a:schemeClr>
                </a:solidFill>
                <a:latin typeface="Montserrat" pitchFamily="2" charset="77"/>
              </a:rPr>
              <a:t>Irrevocable</a:t>
            </a:r>
          </a:p>
        </p:txBody>
      </p:sp>
      <p:sp>
        <p:nvSpPr>
          <p:cNvPr id="8" name="TextBox 7">
            <a:extLst>
              <a:ext uri="{FF2B5EF4-FFF2-40B4-BE49-F238E27FC236}">
                <a16:creationId xmlns:a16="http://schemas.microsoft.com/office/drawing/2014/main" id="{37638A24-7FF3-D86F-F529-8EBE9AE05F75}"/>
              </a:ext>
            </a:extLst>
          </p:cNvPr>
          <p:cNvSpPr txBox="1"/>
          <p:nvPr/>
        </p:nvSpPr>
        <p:spPr>
          <a:xfrm>
            <a:off x="564350" y="4837475"/>
            <a:ext cx="3081748" cy="338554"/>
          </a:xfrm>
          <a:prstGeom prst="rect">
            <a:avLst/>
          </a:prstGeom>
          <a:noFill/>
        </p:spPr>
        <p:txBody>
          <a:bodyPr wrap="square">
            <a:spAutoFit/>
          </a:bodyPr>
          <a:lstStyle/>
          <a:p>
            <a:r>
              <a:rPr lang="en-US" sz="800" dirty="0">
                <a:latin typeface="Montserrat" pitchFamily="2" charset="77"/>
              </a:rPr>
              <a:t>Single rates</a:t>
            </a:r>
          </a:p>
          <a:p>
            <a:r>
              <a:rPr lang="en-US" sz="800" dirty="0">
                <a:latin typeface="Montserrat" pitchFamily="2" charset="77"/>
              </a:rPr>
              <a:t>*Exemptions sunset in 2026</a:t>
            </a:r>
          </a:p>
        </p:txBody>
      </p:sp>
      <p:sp>
        <p:nvSpPr>
          <p:cNvPr id="9" name="Rectangle 8">
            <a:extLst>
              <a:ext uri="{FF2B5EF4-FFF2-40B4-BE49-F238E27FC236}">
                <a16:creationId xmlns:a16="http://schemas.microsoft.com/office/drawing/2014/main" id="{CC09C898-DE63-7E26-5CD5-33DAE12E4970}"/>
              </a:ext>
            </a:extLst>
          </p:cNvPr>
          <p:cNvSpPr/>
          <p:nvPr/>
        </p:nvSpPr>
        <p:spPr>
          <a:xfrm>
            <a:off x="1" y="485266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pic>
        <p:nvPicPr>
          <p:cNvPr id="4" name="Picture 3">
            <a:extLst>
              <a:ext uri="{FF2B5EF4-FFF2-40B4-BE49-F238E27FC236}">
                <a16:creationId xmlns:a16="http://schemas.microsoft.com/office/drawing/2014/main" id="{8EC436F8-A89D-B165-48C0-42E7DC5F43FC}"/>
              </a:ext>
            </a:extLst>
          </p:cNvPr>
          <p:cNvPicPr>
            <a:picLocks noChangeAspect="1"/>
          </p:cNvPicPr>
          <p:nvPr/>
        </p:nvPicPr>
        <p:blipFill>
          <a:blip r:embed="rId3"/>
          <a:stretch>
            <a:fillRect/>
          </a:stretch>
        </p:blipFill>
        <p:spPr>
          <a:xfrm>
            <a:off x="830239" y="1759244"/>
            <a:ext cx="7220958" cy="2362530"/>
          </a:xfrm>
          <a:prstGeom prst="rect">
            <a:avLst/>
          </a:prstGeom>
        </p:spPr>
      </p:pic>
    </p:spTree>
    <p:extLst>
      <p:ext uri="{BB962C8B-B14F-4D97-AF65-F5344CB8AC3E}">
        <p14:creationId xmlns:p14="http://schemas.microsoft.com/office/powerpoint/2010/main" val="3862897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B0D1C-3376-ED5A-0451-44079E456E4E}"/>
            </a:ext>
          </a:extLst>
        </p:cNvPr>
        <p:cNvGrpSpPr/>
        <p:nvPr/>
      </p:nvGrpSpPr>
      <p:grpSpPr>
        <a:xfrm>
          <a:off x="0" y="0"/>
          <a:ext cx="0" cy="0"/>
          <a:chOff x="0" y="0"/>
          <a:chExt cx="0" cy="0"/>
        </a:xfrm>
      </p:grpSpPr>
      <p:sp>
        <p:nvSpPr>
          <p:cNvPr id="12" name="Google Shape;103;p14">
            <a:extLst>
              <a:ext uri="{FF2B5EF4-FFF2-40B4-BE49-F238E27FC236}">
                <a16:creationId xmlns:a16="http://schemas.microsoft.com/office/drawing/2014/main" id="{E6F156B4-A61B-5481-F166-16E77EA54541}"/>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Spousal Lifetime Access Trust</a:t>
            </a:r>
          </a:p>
        </p:txBody>
      </p:sp>
      <p:sp>
        <p:nvSpPr>
          <p:cNvPr id="8" name="TextBox 7">
            <a:extLst>
              <a:ext uri="{FF2B5EF4-FFF2-40B4-BE49-F238E27FC236}">
                <a16:creationId xmlns:a16="http://schemas.microsoft.com/office/drawing/2014/main" id="{44227DEF-EA52-39D1-EC35-BA42E49A4B79}"/>
              </a:ext>
            </a:extLst>
          </p:cNvPr>
          <p:cNvSpPr txBox="1"/>
          <p:nvPr/>
        </p:nvSpPr>
        <p:spPr>
          <a:xfrm>
            <a:off x="554691" y="4835324"/>
            <a:ext cx="3081748" cy="338554"/>
          </a:xfrm>
          <a:prstGeom prst="rect">
            <a:avLst/>
          </a:prstGeom>
          <a:noFill/>
        </p:spPr>
        <p:txBody>
          <a:bodyPr wrap="square">
            <a:spAutoFit/>
          </a:bodyPr>
          <a:lstStyle/>
          <a:p>
            <a:r>
              <a:rPr lang="en-US" sz="800" dirty="0">
                <a:latin typeface="Montserrat" pitchFamily="2" charset="77"/>
              </a:rPr>
              <a:t>Single rates</a:t>
            </a:r>
          </a:p>
          <a:p>
            <a:r>
              <a:rPr lang="en-US" sz="800" dirty="0">
                <a:latin typeface="Montserrat" pitchFamily="2" charset="77"/>
              </a:rPr>
              <a:t>*Exemptions sunset in 2026</a:t>
            </a:r>
          </a:p>
        </p:txBody>
      </p:sp>
      <p:sp>
        <p:nvSpPr>
          <p:cNvPr id="9" name="Rectangle 8">
            <a:extLst>
              <a:ext uri="{FF2B5EF4-FFF2-40B4-BE49-F238E27FC236}">
                <a16:creationId xmlns:a16="http://schemas.microsoft.com/office/drawing/2014/main" id="{F849CC34-CA22-8C74-F4F6-DA912619D90F}"/>
              </a:ext>
            </a:extLst>
          </p:cNvPr>
          <p:cNvSpPr/>
          <p:nvPr/>
        </p:nvSpPr>
        <p:spPr>
          <a:xfrm>
            <a:off x="1" y="4850513"/>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pic>
        <p:nvPicPr>
          <p:cNvPr id="3" name="Picture 2">
            <a:extLst>
              <a:ext uri="{FF2B5EF4-FFF2-40B4-BE49-F238E27FC236}">
                <a16:creationId xmlns:a16="http://schemas.microsoft.com/office/drawing/2014/main" id="{F956455A-63EC-6BE2-C2DA-58CEC6B3C347}"/>
              </a:ext>
            </a:extLst>
          </p:cNvPr>
          <p:cNvPicPr>
            <a:picLocks noChangeAspect="1"/>
          </p:cNvPicPr>
          <p:nvPr/>
        </p:nvPicPr>
        <p:blipFill>
          <a:blip r:embed="rId3"/>
          <a:stretch>
            <a:fillRect/>
          </a:stretch>
        </p:blipFill>
        <p:spPr>
          <a:xfrm>
            <a:off x="1330778" y="1455572"/>
            <a:ext cx="5726528" cy="2969874"/>
          </a:xfrm>
          <a:prstGeom prst="rect">
            <a:avLst/>
          </a:prstGeom>
        </p:spPr>
      </p:pic>
      <p:sp>
        <p:nvSpPr>
          <p:cNvPr id="4" name="TextBox 3">
            <a:extLst>
              <a:ext uri="{FF2B5EF4-FFF2-40B4-BE49-F238E27FC236}">
                <a16:creationId xmlns:a16="http://schemas.microsoft.com/office/drawing/2014/main" id="{27C0C586-E281-C76A-FF98-4561E60B099F}"/>
              </a:ext>
            </a:extLst>
          </p:cNvPr>
          <p:cNvSpPr txBox="1"/>
          <p:nvPr/>
        </p:nvSpPr>
        <p:spPr>
          <a:xfrm>
            <a:off x="419100" y="1105577"/>
            <a:ext cx="4572000" cy="707886"/>
          </a:xfrm>
          <a:prstGeom prst="rect">
            <a:avLst/>
          </a:prstGeom>
          <a:noFill/>
        </p:spPr>
        <p:txBody>
          <a:bodyPr wrap="square">
            <a:spAutoFit/>
          </a:bodyPr>
          <a:lstStyle/>
          <a:p>
            <a:r>
              <a:rPr lang="en-US" sz="2000" b="0" baseline="30000" dirty="0">
                <a:solidFill>
                  <a:schemeClr val="bg1">
                    <a:lumMod val="50000"/>
                  </a:schemeClr>
                </a:solidFill>
                <a:latin typeface="Montserrat" pitchFamily="2" charset="77"/>
              </a:rPr>
              <a:t>Income</a:t>
            </a:r>
          </a:p>
          <a:p>
            <a:r>
              <a:rPr lang="en-US" sz="2000" b="0" baseline="30000" dirty="0">
                <a:solidFill>
                  <a:schemeClr val="bg1">
                    <a:lumMod val="50000"/>
                  </a:schemeClr>
                </a:solidFill>
                <a:latin typeface="Montserrat" pitchFamily="2" charset="77"/>
              </a:rPr>
              <a:t>Tax Benefits</a:t>
            </a:r>
          </a:p>
          <a:p>
            <a:r>
              <a:rPr lang="en-US" sz="2000" b="0" baseline="30000" dirty="0">
                <a:solidFill>
                  <a:schemeClr val="bg1">
                    <a:lumMod val="50000"/>
                  </a:schemeClr>
                </a:solidFill>
                <a:latin typeface="Montserrat" pitchFamily="2" charset="77"/>
              </a:rPr>
              <a:t>Irrevocable</a:t>
            </a:r>
          </a:p>
        </p:txBody>
      </p:sp>
    </p:spTree>
    <p:extLst>
      <p:ext uri="{BB962C8B-B14F-4D97-AF65-F5344CB8AC3E}">
        <p14:creationId xmlns:p14="http://schemas.microsoft.com/office/powerpoint/2010/main" val="355474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174E6B6-CBC2-1513-FE87-ED9B4356D924}"/>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dirty="0">
              <a:latin typeface="Lato" panose="020F0502020204030203" pitchFamily="34" charset="77"/>
            </a:endParaRPr>
          </a:p>
        </p:txBody>
      </p:sp>
      <p:sp>
        <p:nvSpPr>
          <p:cNvPr id="2" name="Rectangle 1">
            <a:extLst>
              <a:ext uri="{FF2B5EF4-FFF2-40B4-BE49-F238E27FC236}">
                <a16:creationId xmlns:a16="http://schemas.microsoft.com/office/drawing/2014/main" id="{98C19BF2-DACD-D420-5B89-F835A32ED601}"/>
              </a:ext>
            </a:extLst>
          </p:cNvPr>
          <p:cNvSpPr/>
          <p:nvPr/>
        </p:nvSpPr>
        <p:spPr>
          <a:xfrm>
            <a:off x="304801" y="466344"/>
            <a:ext cx="8588828" cy="4060372"/>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5" name="Rectangle 4">
            <a:extLst>
              <a:ext uri="{FF2B5EF4-FFF2-40B4-BE49-F238E27FC236}">
                <a16:creationId xmlns:a16="http://schemas.microsoft.com/office/drawing/2014/main" id="{6EEF9CA7-C425-AD8A-1B28-488351057A3F}"/>
              </a:ext>
            </a:extLst>
          </p:cNvPr>
          <p:cNvSpPr/>
          <p:nvPr/>
        </p:nvSpPr>
        <p:spPr>
          <a:xfrm>
            <a:off x="304800" y="463831"/>
            <a:ext cx="8588828" cy="607480"/>
          </a:xfrm>
          <a:prstGeom prst="rect">
            <a:avLst/>
          </a:prstGeom>
          <a:solidFill>
            <a:srgbClr val="F0CE4D">
              <a:alpha val="32941"/>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pic>
        <p:nvPicPr>
          <p:cNvPr id="9" name="Picture 8" descr="A yellow triangle with a white exclamation mark&#10;&#10;Description automatically generated">
            <a:extLst>
              <a:ext uri="{FF2B5EF4-FFF2-40B4-BE49-F238E27FC236}">
                <a16:creationId xmlns:a16="http://schemas.microsoft.com/office/drawing/2014/main" id="{8FF9947F-78FB-BBA7-0F74-56C53A9F13C8}"/>
              </a:ext>
            </a:extLst>
          </p:cNvPr>
          <p:cNvPicPr>
            <a:picLocks noChangeAspect="1"/>
          </p:cNvPicPr>
          <p:nvPr/>
        </p:nvPicPr>
        <p:blipFill>
          <a:blip r:embed="rId2"/>
          <a:stretch>
            <a:fillRect/>
          </a:stretch>
        </p:blipFill>
        <p:spPr>
          <a:xfrm>
            <a:off x="13854" y="97849"/>
            <a:ext cx="749012" cy="749012"/>
          </a:xfrm>
          <a:prstGeom prst="rect">
            <a:avLst/>
          </a:prstGeom>
        </p:spPr>
      </p:pic>
      <p:sp>
        <p:nvSpPr>
          <p:cNvPr id="10" name="TextBox 9">
            <a:extLst>
              <a:ext uri="{FF2B5EF4-FFF2-40B4-BE49-F238E27FC236}">
                <a16:creationId xmlns:a16="http://schemas.microsoft.com/office/drawing/2014/main" id="{F60B721F-9AC9-BDA5-63A9-3EA28ED7661B}"/>
              </a:ext>
            </a:extLst>
          </p:cNvPr>
          <p:cNvSpPr txBox="1"/>
          <p:nvPr/>
        </p:nvSpPr>
        <p:spPr>
          <a:xfrm>
            <a:off x="3113314" y="495482"/>
            <a:ext cx="2971800" cy="523220"/>
          </a:xfrm>
          <a:prstGeom prst="rect">
            <a:avLst/>
          </a:prstGeom>
          <a:noFill/>
        </p:spPr>
        <p:txBody>
          <a:bodyPr wrap="square" rtlCol="0">
            <a:spAutoFit/>
          </a:bodyPr>
          <a:lstStyle/>
          <a:p>
            <a:pPr algn="ctr"/>
            <a:r>
              <a:rPr lang="en-US" sz="2800" dirty="0">
                <a:solidFill>
                  <a:schemeClr val="tx1"/>
                </a:solidFill>
                <a:latin typeface="Montserrat" pitchFamily="2" charset="77"/>
              </a:rPr>
              <a:t>Checklist</a:t>
            </a:r>
          </a:p>
        </p:txBody>
      </p:sp>
      <p:sp>
        <p:nvSpPr>
          <p:cNvPr id="13" name="TextBox 12">
            <a:extLst>
              <a:ext uri="{FF2B5EF4-FFF2-40B4-BE49-F238E27FC236}">
                <a16:creationId xmlns:a16="http://schemas.microsoft.com/office/drawing/2014/main" id="{99D9D5D6-3109-F383-5C36-59022DF67DB2}"/>
              </a:ext>
            </a:extLst>
          </p:cNvPr>
          <p:cNvSpPr txBox="1"/>
          <p:nvPr/>
        </p:nvSpPr>
        <p:spPr>
          <a:xfrm>
            <a:off x="592219" y="1518691"/>
            <a:ext cx="3768877" cy="276999"/>
          </a:xfrm>
          <a:prstGeom prst="rect">
            <a:avLst/>
          </a:prstGeom>
          <a:noFill/>
        </p:spPr>
        <p:txBody>
          <a:bodyPr wrap="square" rtlCol="0">
            <a:spAutoFit/>
          </a:bodyPr>
          <a:lstStyle/>
          <a:p>
            <a:r>
              <a:rPr lang="en-US" sz="1200" dirty="0">
                <a:latin typeface="Lato" panose="020F0502020204030203" pitchFamily="34" charset="77"/>
              </a:rPr>
              <a:t>1. Do you have the following (check if yes)</a:t>
            </a:r>
          </a:p>
        </p:txBody>
      </p:sp>
      <p:sp>
        <p:nvSpPr>
          <p:cNvPr id="14" name="TextBox 13">
            <a:extLst>
              <a:ext uri="{FF2B5EF4-FFF2-40B4-BE49-F238E27FC236}">
                <a16:creationId xmlns:a16="http://schemas.microsoft.com/office/drawing/2014/main" id="{3A022962-3792-BBCE-8126-7DDD735C9B9B}"/>
              </a:ext>
            </a:extLst>
          </p:cNvPr>
          <p:cNvSpPr txBox="1"/>
          <p:nvPr/>
        </p:nvSpPr>
        <p:spPr>
          <a:xfrm>
            <a:off x="910874" y="1919456"/>
            <a:ext cx="3304371" cy="276999"/>
          </a:xfrm>
          <a:prstGeom prst="rect">
            <a:avLst/>
          </a:prstGeom>
          <a:noFill/>
        </p:spPr>
        <p:txBody>
          <a:bodyPr wrap="square" rtlCol="0">
            <a:spAutoFit/>
          </a:bodyPr>
          <a:lstStyle/>
          <a:p>
            <a:r>
              <a:rPr lang="en-US" sz="1200" dirty="0">
                <a:latin typeface="Lato" panose="020F0502020204030203" pitchFamily="34" charset="77"/>
              </a:rPr>
              <a:t>Will</a:t>
            </a:r>
          </a:p>
        </p:txBody>
      </p:sp>
      <p:sp>
        <p:nvSpPr>
          <p:cNvPr id="15" name="TextBox 14">
            <a:extLst>
              <a:ext uri="{FF2B5EF4-FFF2-40B4-BE49-F238E27FC236}">
                <a16:creationId xmlns:a16="http://schemas.microsoft.com/office/drawing/2014/main" id="{2FD99EDF-E1B4-8DE8-35E2-8970DD95A684}"/>
              </a:ext>
            </a:extLst>
          </p:cNvPr>
          <p:cNvSpPr txBox="1"/>
          <p:nvPr/>
        </p:nvSpPr>
        <p:spPr>
          <a:xfrm>
            <a:off x="910874" y="2176353"/>
            <a:ext cx="3304371" cy="276999"/>
          </a:xfrm>
          <a:prstGeom prst="rect">
            <a:avLst/>
          </a:prstGeom>
          <a:noFill/>
        </p:spPr>
        <p:txBody>
          <a:bodyPr wrap="square" rtlCol="0">
            <a:spAutoFit/>
          </a:bodyPr>
          <a:lstStyle/>
          <a:p>
            <a:r>
              <a:rPr lang="en-US" sz="1200" dirty="0">
                <a:latin typeface="Lato" panose="020F0502020204030203" pitchFamily="34" charset="77"/>
              </a:rPr>
              <a:t>Trust</a:t>
            </a:r>
          </a:p>
        </p:txBody>
      </p:sp>
      <p:sp>
        <p:nvSpPr>
          <p:cNvPr id="16" name="TextBox 15">
            <a:extLst>
              <a:ext uri="{FF2B5EF4-FFF2-40B4-BE49-F238E27FC236}">
                <a16:creationId xmlns:a16="http://schemas.microsoft.com/office/drawing/2014/main" id="{32724FCC-632B-CC1F-C3F9-6DA648533BF1}"/>
              </a:ext>
            </a:extLst>
          </p:cNvPr>
          <p:cNvSpPr txBox="1"/>
          <p:nvPr/>
        </p:nvSpPr>
        <p:spPr>
          <a:xfrm>
            <a:off x="910874" y="2433251"/>
            <a:ext cx="3304371" cy="276999"/>
          </a:xfrm>
          <a:prstGeom prst="rect">
            <a:avLst/>
          </a:prstGeom>
          <a:noFill/>
        </p:spPr>
        <p:txBody>
          <a:bodyPr wrap="square" rtlCol="0">
            <a:spAutoFit/>
          </a:bodyPr>
          <a:lstStyle/>
          <a:p>
            <a:r>
              <a:rPr lang="en-US" sz="1200" dirty="0">
                <a:latin typeface="Lato" panose="020F0502020204030203" pitchFamily="34" charset="77"/>
              </a:rPr>
              <a:t>Health Care Directive</a:t>
            </a:r>
          </a:p>
        </p:txBody>
      </p:sp>
      <p:sp>
        <p:nvSpPr>
          <p:cNvPr id="17" name="TextBox 16">
            <a:extLst>
              <a:ext uri="{FF2B5EF4-FFF2-40B4-BE49-F238E27FC236}">
                <a16:creationId xmlns:a16="http://schemas.microsoft.com/office/drawing/2014/main" id="{3655924B-8E6D-973E-12AC-D476805A6F42}"/>
              </a:ext>
            </a:extLst>
          </p:cNvPr>
          <p:cNvSpPr txBox="1"/>
          <p:nvPr/>
        </p:nvSpPr>
        <p:spPr>
          <a:xfrm>
            <a:off x="910874" y="2707142"/>
            <a:ext cx="3304371" cy="276999"/>
          </a:xfrm>
          <a:prstGeom prst="rect">
            <a:avLst/>
          </a:prstGeom>
          <a:noFill/>
        </p:spPr>
        <p:txBody>
          <a:bodyPr wrap="square" rtlCol="0">
            <a:spAutoFit/>
          </a:bodyPr>
          <a:lstStyle/>
          <a:p>
            <a:r>
              <a:rPr lang="en-US" sz="1200" dirty="0">
                <a:latin typeface="Lato" panose="020F0502020204030203" pitchFamily="34" charset="77"/>
              </a:rPr>
              <a:t>Power of Attorney</a:t>
            </a:r>
          </a:p>
        </p:txBody>
      </p:sp>
      <p:sp>
        <p:nvSpPr>
          <p:cNvPr id="18" name="TextBox 17">
            <a:extLst>
              <a:ext uri="{FF2B5EF4-FFF2-40B4-BE49-F238E27FC236}">
                <a16:creationId xmlns:a16="http://schemas.microsoft.com/office/drawing/2014/main" id="{9F5D84A2-B0E3-A55C-2D4C-11A8EE2999AF}"/>
              </a:ext>
            </a:extLst>
          </p:cNvPr>
          <p:cNvSpPr txBox="1"/>
          <p:nvPr/>
        </p:nvSpPr>
        <p:spPr>
          <a:xfrm>
            <a:off x="910874" y="2981034"/>
            <a:ext cx="3304371" cy="276999"/>
          </a:xfrm>
          <a:prstGeom prst="rect">
            <a:avLst/>
          </a:prstGeom>
          <a:noFill/>
        </p:spPr>
        <p:txBody>
          <a:bodyPr wrap="square" rtlCol="0">
            <a:spAutoFit/>
          </a:bodyPr>
          <a:lstStyle/>
          <a:p>
            <a:r>
              <a:rPr lang="en-US" sz="1200" dirty="0">
                <a:latin typeface="Lato" panose="020F0502020204030203" pitchFamily="34" charset="77"/>
              </a:rPr>
              <a:t>If so, last updated ______________</a:t>
            </a:r>
          </a:p>
        </p:txBody>
      </p:sp>
      <p:sp>
        <p:nvSpPr>
          <p:cNvPr id="19" name="TextBox 18">
            <a:extLst>
              <a:ext uri="{FF2B5EF4-FFF2-40B4-BE49-F238E27FC236}">
                <a16:creationId xmlns:a16="http://schemas.microsoft.com/office/drawing/2014/main" id="{BD965343-239F-5D5D-3C23-3185FF1AA362}"/>
              </a:ext>
            </a:extLst>
          </p:cNvPr>
          <p:cNvSpPr txBox="1"/>
          <p:nvPr/>
        </p:nvSpPr>
        <p:spPr>
          <a:xfrm>
            <a:off x="4503826" y="1490097"/>
            <a:ext cx="3556441" cy="276999"/>
          </a:xfrm>
          <a:prstGeom prst="rect">
            <a:avLst/>
          </a:prstGeom>
          <a:noFill/>
        </p:spPr>
        <p:txBody>
          <a:bodyPr wrap="square" rtlCol="0">
            <a:spAutoFit/>
          </a:bodyPr>
          <a:lstStyle/>
          <a:p>
            <a:r>
              <a:rPr lang="en-US" sz="1200" dirty="0">
                <a:latin typeface="Lato" panose="020F0502020204030203" pitchFamily="34" charset="77"/>
              </a:rPr>
              <a:t>    Have your documents been updated in</a:t>
            </a:r>
          </a:p>
        </p:txBody>
      </p:sp>
      <p:sp>
        <p:nvSpPr>
          <p:cNvPr id="20" name="TextBox 19">
            <a:extLst>
              <a:ext uri="{FF2B5EF4-FFF2-40B4-BE49-F238E27FC236}">
                <a16:creationId xmlns:a16="http://schemas.microsoft.com/office/drawing/2014/main" id="{B1BEAEC8-AC4F-F529-0EE7-4C6C68E35255}"/>
              </a:ext>
            </a:extLst>
          </p:cNvPr>
          <p:cNvSpPr txBox="1"/>
          <p:nvPr/>
        </p:nvSpPr>
        <p:spPr>
          <a:xfrm>
            <a:off x="4503826" y="2174941"/>
            <a:ext cx="3992601" cy="276999"/>
          </a:xfrm>
          <a:prstGeom prst="rect">
            <a:avLst/>
          </a:prstGeom>
          <a:noFill/>
        </p:spPr>
        <p:txBody>
          <a:bodyPr wrap="square" rtlCol="0">
            <a:spAutoFit/>
          </a:bodyPr>
          <a:lstStyle/>
          <a:p>
            <a:r>
              <a:rPr lang="en-US" sz="1200" dirty="0">
                <a:latin typeface="Lato" panose="020F0502020204030203" pitchFamily="34" charset="77"/>
              </a:rPr>
              <a:t>   If you have a Trust, is it funded?</a:t>
            </a:r>
          </a:p>
        </p:txBody>
      </p:sp>
      <p:sp>
        <p:nvSpPr>
          <p:cNvPr id="21" name="Rectangle 20">
            <a:extLst>
              <a:ext uri="{FF2B5EF4-FFF2-40B4-BE49-F238E27FC236}">
                <a16:creationId xmlns:a16="http://schemas.microsoft.com/office/drawing/2014/main" id="{DB9E7EA4-1143-361A-6A2E-768BFEA30DEC}"/>
              </a:ext>
            </a:extLst>
          </p:cNvPr>
          <p:cNvSpPr/>
          <p:nvPr/>
        </p:nvSpPr>
        <p:spPr>
          <a:xfrm>
            <a:off x="762866" y="1961073"/>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2" name="Rectangle 21">
            <a:extLst>
              <a:ext uri="{FF2B5EF4-FFF2-40B4-BE49-F238E27FC236}">
                <a16:creationId xmlns:a16="http://schemas.microsoft.com/office/drawing/2014/main" id="{50A7F3C9-21D8-8F62-7771-E6592791E2B5}"/>
              </a:ext>
            </a:extLst>
          </p:cNvPr>
          <p:cNvSpPr/>
          <p:nvPr/>
        </p:nvSpPr>
        <p:spPr>
          <a:xfrm>
            <a:off x="768144" y="2240332"/>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3" name="Rectangle 22">
            <a:extLst>
              <a:ext uri="{FF2B5EF4-FFF2-40B4-BE49-F238E27FC236}">
                <a16:creationId xmlns:a16="http://schemas.microsoft.com/office/drawing/2014/main" id="{37D98CB5-E6DF-BA78-7A5C-F1E7187002B5}"/>
              </a:ext>
            </a:extLst>
          </p:cNvPr>
          <p:cNvSpPr/>
          <p:nvPr/>
        </p:nvSpPr>
        <p:spPr>
          <a:xfrm>
            <a:off x="768144" y="249529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4" name="Rectangle 23">
            <a:extLst>
              <a:ext uri="{FF2B5EF4-FFF2-40B4-BE49-F238E27FC236}">
                <a16:creationId xmlns:a16="http://schemas.microsoft.com/office/drawing/2014/main" id="{F1825B9B-0FD2-C0A3-41DC-014427079089}"/>
              </a:ext>
            </a:extLst>
          </p:cNvPr>
          <p:cNvSpPr/>
          <p:nvPr/>
        </p:nvSpPr>
        <p:spPr>
          <a:xfrm>
            <a:off x="765629" y="2767307"/>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5" name="Rectangle 24">
            <a:extLst>
              <a:ext uri="{FF2B5EF4-FFF2-40B4-BE49-F238E27FC236}">
                <a16:creationId xmlns:a16="http://schemas.microsoft.com/office/drawing/2014/main" id="{86C2ED6B-92A2-3D43-E66D-F7D1768A731B}"/>
              </a:ext>
            </a:extLst>
          </p:cNvPr>
          <p:cNvSpPr/>
          <p:nvPr/>
        </p:nvSpPr>
        <p:spPr>
          <a:xfrm>
            <a:off x="765629" y="3047087"/>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6" name="TextBox 5">
            <a:extLst>
              <a:ext uri="{FF2B5EF4-FFF2-40B4-BE49-F238E27FC236}">
                <a16:creationId xmlns:a16="http://schemas.microsoft.com/office/drawing/2014/main" id="{FAB71406-95C1-98F9-08E4-A3B864E95963}"/>
              </a:ext>
            </a:extLst>
          </p:cNvPr>
          <p:cNvSpPr txBox="1"/>
          <p:nvPr/>
        </p:nvSpPr>
        <p:spPr>
          <a:xfrm>
            <a:off x="4503826" y="2805507"/>
            <a:ext cx="4324378" cy="276999"/>
          </a:xfrm>
          <a:prstGeom prst="rect">
            <a:avLst/>
          </a:prstGeom>
          <a:noFill/>
        </p:spPr>
        <p:txBody>
          <a:bodyPr wrap="square" rtlCol="0">
            <a:spAutoFit/>
          </a:bodyPr>
          <a:lstStyle/>
          <a:p>
            <a:r>
              <a:rPr lang="en-US" sz="1200" dirty="0">
                <a:latin typeface="Lato" panose="020F0502020204030203" pitchFamily="34" charset="77"/>
              </a:rPr>
              <a:t>   Do you know how your Estate plan works ?</a:t>
            </a:r>
          </a:p>
        </p:txBody>
      </p:sp>
      <p:sp>
        <p:nvSpPr>
          <p:cNvPr id="7" name="TextBox 6">
            <a:extLst>
              <a:ext uri="{FF2B5EF4-FFF2-40B4-BE49-F238E27FC236}">
                <a16:creationId xmlns:a16="http://schemas.microsoft.com/office/drawing/2014/main" id="{F3C69A9A-697E-D3D3-1B0D-4CE0A0FC5D62}"/>
              </a:ext>
            </a:extLst>
          </p:cNvPr>
          <p:cNvSpPr txBox="1"/>
          <p:nvPr/>
        </p:nvSpPr>
        <p:spPr>
          <a:xfrm>
            <a:off x="4503825" y="3440753"/>
            <a:ext cx="4324378" cy="276999"/>
          </a:xfrm>
          <a:prstGeom prst="rect">
            <a:avLst/>
          </a:prstGeom>
          <a:noFill/>
        </p:spPr>
        <p:txBody>
          <a:bodyPr wrap="square" rtlCol="0">
            <a:spAutoFit/>
          </a:bodyPr>
          <a:lstStyle/>
          <a:p>
            <a:r>
              <a:rPr lang="en-US" sz="1200" dirty="0">
                <a:latin typeface="Lato" panose="020F0502020204030203" pitchFamily="34" charset="77"/>
              </a:rPr>
              <a:t>   Are your beneficiaries up to date?</a:t>
            </a:r>
          </a:p>
        </p:txBody>
      </p:sp>
      <p:sp>
        <p:nvSpPr>
          <p:cNvPr id="3" name="Rectangle 2">
            <a:extLst>
              <a:ext uri="{FF2B5EF4-FFF2-40B4-BE49-F238E27FC236}">
                <a16:creationId xmlns:a16="http://schemas.microsoft.com/office/drawing/2014/main" id="{79CA83C8-42DE-9674-EAEB-73648D058545}"/>
              </a:ext>
            </a:extLst>
          </p:cNvPr>
          <p:cNvSpPr/>
          <p:nvPr/>
        </p:nvSpPr>
        <p:spPr>
          <a:xfrm>
            <a:off x="4467376" y="1543238"/>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11" name="TextBox 10">
            <a:extLst>
              <a:ext uri="{FF2B5EF4-FFF2-40B4-BE49-F238E27FC236}">
                <a16:creationId xmlns:a16="http://schemas.microsoft.com/office/drawing/2014/main" id="{3251EE1B-603C-EA81-7F8D-3711DB6060BD}"/>
              </a:ext>
            </a:extLst>
          </p:cNvPr>
          <p:cNvSpPr txBox="1"/>
          <p:nvPr/>
        </p:nvSpPr>
        <p:spPr>
          <a:xfrm>
            <a:off x="4686300" y="1699714"/>
            <a:ext cx="4572000" cy="276999"/>
          </a:xfrm>
          <a:prstGeom prst="rect">
            <a:avLst/>
          </a:prstGeom>
          <a:noFill/>
        </p:spPr>
        <p:txBody>
          <a:bodyPr wrap="square">
            <a:spAutoFit/>
          </a:bodyPr>
          <a:lstStyle/>
          <a:p>
            <a:r>
              <a:rPr lang="en-US" sz="1200" dirty="0">
                <a:latin typeface="Montserrat" pitchFamily="2" charset="77"/>
              </a:rPr>
              <a:t>the last 3 years?</a:t>
            </a:r>
            <a:endParaRPr lang="en-US" sz="1200" dirty="0">
              <a:latin typeface="Lato" panose="020F0502020204030203" pitchFamily="34" charset="77"/>
            </a:endParaRPr>
          </a:p>
        </p:txBody>
      </p:sp>
      <p:sp>
        <p:nvSpPr>
          <p:cNvPr id="12" name="Rectangle 11">
            <a:extLst>
              <a:ext uri="{FF2B5EF4-FFF2-40B4-BE49-F238E27FC236}">
                <a16:creationId xmlns:a16="http://schemas.microsoft.com/office/drawing/2014/main" id="{6E386708-3765-0929-97D7-B2FC2C7FCD40}"/>
              </a:ext>
            </a:extLst>
          </p:cNvPr>
          <p:cNvSpPr/>
          <p:nvPr/>
        </p:nvSpPr>
        <p:spPr>
          <a:xfrm>
            <a:off x="4467376" y="2224311"/>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6" name="Rectangle 25">
            <a:extLst>
              <a:ext uri="{FF2B5EF4-FFF2-40B4-BE49-F238E27FC236}">
                <a16:creationId xmlns:a16="http://schemas.microsoft.com/office/drawing/2014/main" id="{644B80D8-1895-724C-9F9B-E2D13947863B}"/>
              </a:ext>
            </a:extLst>
          </p:cNvPr>
          <p:cNvSpPr/>
          <p:nvPr/>
        </p:nvSpPr>
        <p:spPr>
          <a:xfrm>
            <a:off x="4474352" y="2866528"/>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27" name="Rectangle 26">
            <a:extLst>
              <a:ext uri="{FF2B5EF4-FFF2-40B4-BE49-F238E27FC236}">
                <a16:creationId xmlns:a16="http://schemas.microsoft.com/office/drawing/2014/main" id="{053A2EBF-D1B0-DD85-9ED5-F26B2FB1B9B1}"/>
              </a:ext>
            </a:extLst>
          </p:cNvPr>
          <p:cNvSpPr/>
          <p:nvPr/>
        </p:nvSpPr>
        <p:spPr>
          <a:xfrm>
            <a:off x="4474352" y="3499364"/>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8" name="Rectangle 7">
            <a:extLst>
              <a:ext uri="{FF2B5EF4-FFF2-40B4-BE49-F238E27FC236}">
                <a16:creationId xmlns:a16="http://schemas.microsoft.com/office/drawing/2014/main" id="{BAAC5569-4BC4-EB0B-DEDE-9D323F7CC613}"/>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29" name="TextBox 28">
            <a:extLst>
              <a:ext uri="{FF2B5EF4-FFF2-40B4-BE49-F238E27FC236}">
                <a16:creationId xmlns:a16="http://schemas.microsoft.com/office/drawing/2014/main" id="{5795EEBC-3122-6EED-CC3E-7AA2A1D3BA65}"/>
              </a:ext>
            </a:extLst>
          </p:cNvPr>
          <p:cNvSpPr txBox="1"/>
          <p:nvPr/>
        </p:nvSpPr>
        <p:spPr>
          <a:xfrm>
            <a:off x="910874" y="3219638"/>
            <a:ext cx="3304371" cy="276999"/>
          </a:xfrm>
          <a:prstGeom prst="rect">
            <a:avLst/>
          </a:prstGeom>
          <a:noFill/>
        </p:spPr>
        <p:txBody>
          <a:bodyPr wrap="square" rtlCol="0">
            <a:spAutoFit/>
          </a:bodyPr>
          <a:lstStyle/>
          <a:p>
            <a:r>
              <a:rPr lang="en-US" sz="1200" dirty="0">
                <a:latin typeface="Lato" panose="020F0502020204030203" pitchFamily="34" charset="77"/>
              </a:rPr>
              <a:t>Have I changed states since I last updated.</a:t>
            </a:r>
          </a:p>
        </p:txBody>
      </p:sp>
      <p:sp>
        <p:nvSpPr>
          <p:cNvPr id="30" name="Rectangle 29">
            <a:extLst>
              <a:ext uri="{FF2B5EF4-FFF2-40B4-BE49-F238E27FC236}">
                <a16:creationId xmlns:a16="http://schemas.microsoft.com/office/drawing/2014/main" id="{8776A308-E995-2A02-40BB-D83757B0A26B}"/>
              </a:ext>
            </a:extLst>
          </p:cNvPr>
          <p:cNvSpPr/>
          <p:nvPr/>
        </p:nvSpPr>
        <p:spPr>
          <a:xfrm>
            <a:off x="765629" y="3281279"/>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Tree>
    <p:extLst>
      <p:ext uri="{BB962C8B-B14F-4D97-AF65-F5344CB8AC3E}">
        <p14:creationId xmlns:p14="http://schemas.microsoft.com/office/powerpoint/2010/main" val="2436573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3E4261-9259-F2F7-A484-9A4CE851ADAF}"/>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7" name="Title 1">
            <a:extLst>
              <a:ext uri="{FF2B5EF4-FFF2-40B4-BE49-F238E27FC236}">
                <a16:creationId xmlns:a16="http://schemas.microsoft.com/office/drawing/2014/main" id="{3DD2526B-3861-A78E-81F8-0BEB72AD97ED}"/>
              </a:ext>
            </a:extLst>
          </p:cNvPr>
          <p:cNvSpPr txBox="1">
            <a:spLocks/>
          </p:cNvSpPr>
          <p:nvPr/>
        </p:nvSpPr>
        <p:spPr>
          <a:xfrm>
            <a:off x="661554" y="394472"/>
            <a:ext cx="7250842" cy="834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000" b="0" dirty="0">
                <a:solidFill>
                  <a:schemeClr val="bg2">
                    <a:lumMod val="60000"/>
                    <a:lumOff val="40000"/>
                  </a:schemeClr>
                </a:solidFill>
                <a:latin typeface="Montserrat" pitchFamily="2" charset="77"/>
              </a:rPr>
              <a:t>Estate Planning 201: Life</a:t>
            </a:r>
            <a:br>
              <a:rPr lang="en-US" sz="2800" b="0" dirty="0">
                <a:solidFill>
                  <a:schemeClr val="bg2">
                    <a:lumMod val="60000"/>
                    <a:lumOff val="40000"/>
                  </a:schemeClr>
                </a:solidFill>
                <a:latin typeface="Montserrat" pitchFamily="2" charset="77"/>
              </a:rPr>
            </a:br>
            <a:r>
              <a:rPr lang="en-US" sz="2800" b="0" dirty="0">
                <a:solidFill>
                  <a:schemeClr val="tx1"/>
                </a:solidFill>
                <a:latin typeface="Montserrat" pitchFamily="2" charset="77"/>
              </a:rPr>
              <a:t>What you leave</a:t>
            </a:r>
          </a:p>
        </p:txBody>
      </p:sp>
      <p:cxnSp>
        <p:nvCxnSpPr>
          <p:cNvPr id="8" name="Straight Connector 7">
            <a:extLst>
              <a:ext uri="{FF2B5EF4-FFF2-40B4-BE49-F238E27FC236}">
                <a16:creationId xmlns:a16="http://schemas.microsoft.com/office/drawing/2014/main" id="{B7718E91-3081-C318-C171-BC22D9A3F736}"/>
              </a:ext>
            </a:extLst>
          </p:cNvPr>
          <p:cNvCxnSpPr/>
          <p:nvPr/>
        </p:nvCxnSpPr>
        <p:spPr>
          <a:xfrm>
            <a:off x="572886" y="1354718"/>
            <a:ext cx="790956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Google Shape;16;p4">
            <a:extLst>
              <a:ext uri="{FF2B5EF4-FFF2-40B4-BE49-F238E27FC236}">
                <a16:creationId xmlns:a16="http://schemas.microsoft.com/office/drawing/2014/main" id="{B59F0452-1F51-3031-E5CA-BD6C08BD6BDF}"/>
              </a:ext>
            </a:extLst>
          </p:cNvPr>
          <p:cNvSpPr/>
          <p:nvPr/>
        </p:nvSpPr>
        <p:spPr>
          <a:xfrm>
            <a:off x="5266751" y="2141132"/>
            <a:ext cx="450796" cy="450796"/>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F0502020204030203" pitchFamily="34" charset="77"/>
            </a:endParaRPr>
          </a:p>
        </p:txBody>
      </p:sp>
      <p:sp>
        <p:nvSpPr>
          <p:cNvPr id="22" name="Google Shape;17;p4">
            <a:extLst>
              <a:ext uri="{FF2B5EF4-FFF2-40B4-BE49-F238E27FC236}">
                <a16:creationId xmlns:a16="http://schemas.microsoft.com/office/drawing/2014/main" id="{F0AD2016-C236-82EE-56A5-929ADE8B06CB}"/>
              </a:ext>
            </a:extLst>
          </p:cNvPr>
          <p:cNvSpPr/>
          <p:nvPr/>
        </p:nvSpPr>
        <p:spPr>
          <a:xfrm>
            <a:off x="5353763" y="2255854"/>
            <a:ext cx="268722" cy="211703"/>
          </a:xfrm>
          <a:prstGeom prst="rect">
            <a:avLst/>
          </a:prstGeom>
        </p:spPr>
        <p:txBody>
          <a:bodyPr>
            <a:prstTxWarp prst="textPlain">
              <a:avLst/>
            </a:prstTxWarp>
          </a:bodyPr>
          <a:lstStyle/>
          <a:p>
            <a:pPr lvl="0" algn="ctr"/>
            <a:r>
              <a:rPr dirty="0">
                <a:ln>
                  <a:noFill/>
                </a:ln>
                <a:solidFill>
                  <a:srgbClr val="FFFFFF"/>
                </a:solidFill>
                <a:latin typeface="Lato" panose="020F0502020204030203" pitchFamily="34" charset="77"/>
              </a:rPr>
              <a:t>“</a:t>
            </a:r>
          </a:p>
        </p:txBody>
      </p:sp>
      <p:sp>
        <p:nvSpPr>
          <p:cNvPr id="23" name="TextBox 6">
            <a:extLst>
              <a:ext uri="{FF2B5EF4-FFF2-40B4-BE49-F238E27FC236}">
                <a16:creationId xmlns:a16="http://schemas.microsoft.com/office/drawing/2014/main" id="{672F3F6A-D2D6-6BA9-F028-AFBCFA512C41}"/>
              </a:ext>
            </a:extLst>
          </p:cNvPr>
          <p:cNvSpPr txBox="1"/>
          <p:nvPr/>
        </p:nvSpPr>
        <p:spPr>
          <a:xfrm>
            <a:off x="5804559" y="2216564"/>
            <a:ext cx="3084917"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Lato Light" panose="020F0302020204030203" pitchFamily="34" charset="77"/>
              </a:rPr>
              <a:t>Nothing is certain except death and taxes.”</a:t>
            </a:r>
          </a:p>
          <a:p>
            <a:endParaRPr lang="en-US" sz="2000" dirty="0">
              <a:latin typeface="Montserrat" pitchFamily="2" charset="77"/>
            </a:endParaRPr>
          </a:p>
          <a:p>
            <a:pPr algn="ctr"/>
            <a:r>
              <a:rPr lang="en-US" sz="2000" dirty="0">
                <a:latin typeface="Montserrat" pitchFamily="2" charset="77"/>
              </a:rPr>
              <a:t>- BENJAMIN FRANKLIN</a:t>
            </a:r>
          </a:p>
        </p:txBody>
      </p:sp>
      <p:sp>
        <p:nvSpPr>
          <p:cNvPr id="25" name="TextBox 24">
            <a:extLst>
              <a:ext uri="{FF2B5EF4-FFF2-40B4-BE49-F238E27FC236}">
                <a16:creationId xmlns:a16="http://schemas.microsoft.com/office/drawing/2014/main" id="{EFFCF691-28C1-BF94-2FFB-E61F69B43323}"/>
              </a:ext>
            </a:extLst>
          </p:cNvPr>
          <p:cNvSpPr txBox="1"/>
          <p:nvPr/>
        </p:nvSpPr>
        <p:spPr>
          <a:xfrm>
            <a:off x="775572" y="1929835"/>
            <a:ext cx="3697105" cy="1569660"/>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sz="1600" b="1" dirty="0">
                <a:solidFill>
                  <a:schemeClr val="tx1"/>
                </a:solidFill>
                <a:latin typeface="Montserrat" pitchFamily="2" charset="77"/>
                <a:cs typeface="Arial" panose="020B0604020202020204" pitchFamily="34" charset="0"/>
              </a:rPr>
              <a:t>3 Types of Money</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b="1" dirty="0">
                <a:solidFill>
                  <a:schemeClr val="tx1"/>
                </a:solidFill>
                <a:latin typeface="Montserrat" pitchFamily="2" charset="77"/>
                <a:cs typeface="Arial" panose="020B0604020202020204" pitchFamily="34" charset="0"/>
              </a:rPr>
              <a:t>To convert or not to convert</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b="1" dirty="0">
                <a:solidFill>
                  <a:schemeClr val="tx1"/>
                </a:solidFill>
                <a:latin typeface="Montserrat" pitchFamily="2" charset="77"/>
                <a:cs typeface="Arial" panose="020B0604020202020204" pitchFamily="34" charset="0"/>
              </a:rPr>
              <a:t>Widows Tax</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dirty="0">
              <a:solidFill>
                <a:schemeClr val="tx1"/>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01670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03;p14">
            <a:extLst>
              <a:ext uri="{FF2B5EF4-FFF2-40B4-BE49-F238E27FC236}">
                <a16:creationId xmlns:a16="http://schemas.microsoft.com/office/drawing/2014/main" id="{54413D2A-A025-9F44-0D03-B1B49CE31CC9}"/>
              </a:ext>
            </a:extLst>
          </p:cNvPr>
          <p:cNvSpPr txBox="1">
            <a:spLocks/>
          </p:cNvSpPr>
          <p:nvPr/>
        </p:nvSpPr>
        <p:spPr>
          <a:xfrm>
            <a:off x="4394479" y="411481"/>
            <a:ext cx="3905606" cy="7498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b="0" dirty="0">
                <a:solidFill>
                  <a:schemeClr val="tx1"/>
                </a:solidFill>
                <a:latin typeface="Montserrat" pitchFamily="2" charset="77"/>
              </a:rPr>
              <a:t>Who is this?</a:t>
            </a:r>
          </a:p>
        </p:txBody>
      </p:sp>
      <p:pic>
        <p:nvPicPr>
          <p:cNvPr id="18" name="Picture 17" descr="A person singing into a microphone&#10;&#10;Description automatically generated with medium confidence">
            <a:extLst>
              <a:ext uri="{FF2B5EF4-FFF2-40B4-BE49-F238E27FC236}">
                <a16:creationId xmlns:a16="http://schemas.microsoft.com/office/drawing/2014/main" id="{E70BE993-BB44-A165-1E81-125EA5321C38}"/>
              </a:ext>
            </a:extLst>
          </p:cNvPr>
          <p:cNvPicPr>
            <a:picLocks noChangeAspect="1"/>
          </p:cNvPicPr>
          <p:nvPr/>
        </p:nvPicPr>
        <p:blipFill rotWithShape="1">
          <a:blip r:embed="rId3"/>
          <a:srcRect t="20297" b="9347"/>
          <a:stretch/>
        </p:blipFill>
        <p:spPr>
          <a:xfrm>
            <a:off x="0" y="0"/>
            <a:ext cx="3638282" cy="5143500"/>
          </a:xfrm>
          <a:prstGeom prst="rect">
            <a:avLst/>
          </a:prstGeom>
        </p:spPr>
      </p:pic>
      <p:sp>
        <p:nvSpPr>
          <p:cNvPr id="3" name="Rectangle 2">
            <a:extLst>
              <a:ext uri="{FF2B5EF4-FFF2-40B4-BE49-F238E27FC236}">
                <a16:creationId xmlns:a16="http://schemas.microsoft.com/office/drawing/2014/main" id="{A67D0A44-9EDF-C71F-AD83-B24303DB28FE}"/>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1380489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dirty="0">
                <a:solidFill>
                  <a:prstClr val="black"/>
                </a:solidFill>
                <a:latin typeface="Montserrat" pitchFamily="2" charset="77"/>
                <a:ea typeface="+mn-ea"/>
                <a:cs typeface="+mn-cs"/>
              </a:rPr>
              <a:t>ABC STOCK</a:t>
            </a:r>
          </a:p>
        </p:txBody>
      </p:sp>
      <p:sp>
        <p:nvSpPr>
          <p:cNvPr id="10" name="Google Shape;103;p14">
            <a:extLst>
              <a:ext uri="{FF2B5EF4-FFF2-40B4-BE49-F238E27FC236}">
                <a16:creationId xmlns:a16="http://schemas.microsoft.com/office/drawing/2014/main" id="{58114A00-B9D4-4A85-ACA3-AEB409A3D17C}"/>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Three Types of Money</a:t>
            </a:r>
          </a:p>
        </p:txBody>
      </p:sp>
    </p:spTree>
    <p:extLst>
      <p:ext uri="{BB962C8B-B14F-4D97-AF65-F5344CB8AC3E}">
        <p14:creationId xmlns:p14="http://schemas.microsoft.com/office/powerpoint/2010/main" val="662923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ORDINARY INCOME</a:t>
            </a:r>
          </a:p>
          <a:p>
            <a:pPr algn="ctr" defTabSz="685800">
              <a:buClrTx/>
            </a:pPr>
            <a:r>
              <a:rPr lang="en-US" sz="1050" kern="1200" dirty="0">
                <a:solidFill>
                  <a:srgbClr val="00B050"/>
                </a:solidFill>
                <a:latin typeface="Montserrat" pitchFamily="2" charset="77"/>
                <a:ea typeface="+mn-ea"/>
                <a:cs typeface="+mn-cs"/>
              </a:rPr>
              <a:t>10/12/22/24/32/35/37</a:t>
            </a:r>
          </a:p>
          <a:p>
            <a:pPr algn="ctr" defTabSz="685800">
              <a:buClrTx/>
            </a:pPr>
            <a:r>
              <a:rPr lang="en-US" sz="675" kern="1200" dirty="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L.T. CAP GAINS</a:t>
            </a:r>
          </a:p>
          <a:p>
            <a:pPr algn="ctr" defTabSz="685800">
              <a:buClrTx/>
            </a:pPr>
            <a:r>
              <a:rPr lang="en-US" sz="1050" kern="1200" dirty="0">
                <a:solidFill>
                  <a:srgbClr val="00B050"/>
                </a:solidFill>
                <a:latin typeface="Montserrat" pitchFamily="2" charset="77"/>
                <a:ea typeface="+mn-ea"/>
                <a:cs typeface="+mn-cs"/>
              </a:rPr>
              <a:t>0/15/20</a:t>
            </a:r>
          </a:p>
          <a:p>
            <a:pPr algn="ctr" defTabSz="685800">
              <a:buClrTx/>
            </a:pPr>
            <a:r>
              <a:rPr lang="en-US" sz="675" kern="1200" dirty="0">
                <a:solidFill>
                  <a:srgbClr val="00B050"/>
                </a:solidFill>
                <a:latin typeface="Montserrat" pitchFamily="2" charset="77"/>
                <a:ea typeface="+mn-ea"/>
                <a:cs typeface="+mn-cs"/>
              </a:rPr>
              <a:t>*3 BUCKETS</a:t>
            </a:r>
            <a:endParaRPr lang="en-US" sz="750" kern="1200" dirty="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TAX-FREE</a:t>
            </a: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dirty="0">
                <a:solidFill>
                  <a:prstClr val="black"/>
                </a:solidFill>
                <a:latin typeface="Montserrat" pitchFamily="2" charset="77"/>
                <a:ea typeface="+mn-ea"/>
                <a:cs typeface="+mn-cs"/>
              </a:rPr>
              <a:t>ABC STOCK</a:t>
            </a:r>
          </a:p>
        </p:txBody>
      </p:sp>
      <p:sp>
        <p:nvSpPr>
          <p:cNvPr id="11" name="Google Shape;103;p14">
            <a:extLst>
              <a:ext uri="{FF2B5EF4-FFF2-40B4-BE49-F238E27FC236}">
                <a16:creationId xmlns:a16="http://schemas.microsoft.com/office/drawing/2014/main" id="{09932676-28AD-E357-FB76-E3D5FA169E43}"/>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Three Types of Money</a:t>
            </a:r>
          </a:p>
        </p:txBody>
      </p:sp>
    </p:spTree>
    <p:extLst>
      <p:ext uri="{BB962C8B-B14F-4D97-AF65-F5344CB8AC3E}">
        <p14:creationId xmlns:p14="http://schemas.microsoft.com/office/powerpoint/2010/main" val="2458900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ORDINARY INCOME</a:t>
            </a:r>
          </a:p>
          <a:p>
            <a:pPr algn="ctr" defTabSz="685800">
              <a:buClrTx/>
            </a:pPr>
            <a:r>
              <a:rPr lang="en-US" sz="1050" kern="1200" dirty="0">
                <a:solidFill>
                  <a:srgbClr val="00B050"/>
                </a:solidFill>
                <a:latin typeface="Montserrat" pitchFamily="2" charset="77"/>
                <a:ea typeface="+mn-ea"/>
                <a:cs typeface="+mn-cs"/>
              </a:rPr>
              <a:t>10/12/22/24/32/35/37</a:t>
            </a:r>
          </a:p>
          <a:p>
            <a:pPr algn="ctr" defTabSz="685800">
              <a:buClrTx/>
            </a:pPr>
            <a:r>
              <a:rPr lang="en-US" sz="675" kern="1200" dirty="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L.T. CAP GAINS</a:t>
            </a:r>
          </a:p>
          <a:p>
            <a:pPr algn="ctr" defTabSz="685800">
              <a:buClrTx/>
            </a:pPr>
            <a:r>
              <a:rPr lang="en-US" sz="1050" kern="1200" dirty="0">
                <a:solidFill>
                  <a:srgbClr val="00B050"/>
                </a:solidFill>
                <a:latin typeface="Montserrat" pitchFamily="2" charset="77"/>
                <a:ea typeface="+mn-ea"/>
                <a:cs typeface="+mn-cs"/>
              </a:rPr>
              <a:t>0/15/20</a:t>
            </a:r>
          </a:p>
          <a:p>
            <a:pPr algn="ctr" defTabSz="685800">
              <a:buClrTx/>
            </a:pPr>
            <a:r>
              <a:rPr lang="en-US" sz="675" kern="1200" dirty="0">
                <a:solidFill>
                  <a:srgbClr val="00B050"/>
                </a:solidFill>
                <a:latin typeface="Montserrat" pitchFamily="2" charset="77"/>
                <a:ea typeface="+mn-ea"/>
                <a:cs typeface="+mn-cs"/>
              </a:rPr>
              <a:t>*3 BUCKETS</a:t>
            </a:r>
            <a:endParaRPr lang="en-US" sz="750" kern="1200" dirty="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TAX-FREE</a:t>
            </a:r>
          </a:p>
        </p:txBody>
      </p:sp>
      <p:sp>
        <p:nvSpPr>
          <p:cNvPr id="31" name="TextBox 30">
            <a:extLst>
              <a:ext uri="{FF2B5EF4-FFF2-40B4-BE49-F238E27FC236}">
                <a16:creationId xmlns:a16="http://schemas.microsoft.com/office/drawing/2014/main" id="{720A28E2-654E-1D44-AEA6-7620E38692C4}"/>
              </a:ext>
            </a:extLst>
          </p:cNvPr>
          <p:cNvSpPr txBox="1"/>
          <p:nvPr/>
        </p:nvSpPr>
        <p:spPr>
          <a:xfrm>
            <a:off x="1980268"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32" name="TextBox 31">
            <a:extLst>
              <a:ext uri="{FF2B5EF4-FFF2-40B4-BE49-F238E27FC236}">
                <a16:creationId xmlns:a16="http://schemas.microsoft.com/office/drawing/2014/main" id="{4918739E-E268-724C-868C-47E4976B46A0}"/>
              </a:ext>
            </a:extLst>
          </p:cNvPr>
          <p:cNvSpPr txBox="1"/>
          <p:nvPr/>
        </p:nvSpPr>
        <p:spPr>
          <a:xfrm>
            <a:off x="4347024"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33" name="TextBox 32">
            <a:extLst>
              <a:ext uri="{FF2B5EF4-FFF2-40B4-BE49-F238E27FC236}">
                <a16:creationId xmlns:a16="http://schemas.microsoft.com/office/drawing/2014/main" id="{27983CB8-5060-394C-A9D3-861ED25A08D0}"/>
              </a:ext>
            </a:extLst>
          </p:cNvPr>
          <p:cNvSpPr txBox="1"/>
          <p:nvPr/>
        </p:nvSpPr>
        <p:spPr>
          <a:xfrm>
            <a:off x="6742974"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45" name="TextBox 44">
            <a:extLst>
              <a:ext uri="{FF2B5EF4-FFF2-40B4-BE49-F238E27FC236}">
                <a16:creationId xmlns:a16="http://schemas.microsoft.com/office/drawing/2014/main" id="{05D227B1-771C-864E-9672-253CC22D3B26}"/>
              </a:ext>
            </a:extLst>
          </p:cNvPr>
          <p:cNvSpPr txBox="1"/>
          <p:nvPr/>
        </p:nvSpPr>
        <p:spPr>
          <a:xfrm>
            <a:off x="4347024" y="3948888"/>
            <a:ext cx="1013792" cy="456087"/>
          </a:xfrm>
          <a:prstGeom prst="rect">
            <a:avLst/>
          </a:prstGeom>
          <a:noFill/>
        </p:spPr>
        <p:txBody>
          <a:bodyPr wrap="square" rtlCol="0">
            <a:spAutoFit/>
          </a:bodyPr>
          <a:lstStyle/>
          <a:p>
            <a:pPr algn="ctr" defTabSz="685800">
              <a:buClrTx/>
            </a:pPr>
            <a:r>
              <a:rPr lang="en-US" sz="788" kern="1200" dirty="0">
                <a:solidFill>
                  <a:prstClr val="black"/>
                </a:solidFill>
                <a:highlight>
                  <a:srgbClr val="F0CE4D"/>
                </a:highlight>
                <a:latin typeface="Montserrat" pitchFamily="2" charset="77"/>
                <a:ea typeface="+mn-ea"/>
                <a:cs typeface="+mn-cs"/>
              </a:rPr>
              <a:t>TAX LOSS HARVESTING!</a:t>
            </a:r>
          </a:p>
          <a:p>
            <a:pPr algn="ctr" defTabSz="685800">
              <a:buClrTx/>
            </a:pPr>
            <a:endParaRPr lang="en-US" sz="788" kern="1200" dirty="0">
              <a:solidFill>
                <a:prstClr val="black"/>
              </a:solidFill>
              <a:latin typeface="Montserrat" pitchFamily="2" charset="77"/>
              <a:ea typeface="+mn-ea"/>
              <a:cs typeface="+mn-cs"/>
            </a:endParaRP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dirty="0">
                <a:solidFill>
                  <a:prstClr val="black"/>
                </a:solidFill>
                <a:latin typeface="Montserrat" pitchFamily="2" charset="77"/>
                <a:ea typeface="+mn-ea"/>
                <a:cs typeface="+mn-cs"/>
              </a:rPr>
              <a:t>ABC STOCK</a:t>
            </a:r>
          </a:p>
        </p:txBody>
      </p:sp>
      <p:sp>
        <p:nvSpPr>
          <p:cNvPr id="11" name="Google Shape;103;p14">
            <a:extLst>
              <a:ext uri="{FF2B5EF4-FFF2-40B4-BE49-F238E27FC236}">
                <a16:creationId xmlns:a16="http://schemas.microsoft.com/office/drawing/2014/main" id="{A771D0F5-FCAA-32AE-3897-E136A2C9ADB5}"/>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Three Types of Money</a:t>
            </a:r>
          </a:p>
        </p:txBody>
      </p:sp>
    </p:spTree>
    <p:extLst>
      <p:ext uri="{BB962C8B-B14F-4D97-AF65-F5344CB8AC3E}">
        <p14:creationId xmlns:p14="http://schemas.microsoft.com/office/powerpoint/2010/main" val="204098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ORDINARY INCOME</a:t>
            </a:r>
          </a:p>
          <a:p>
            <a:pPr algn="ctr" defTabSz="685800">
              <a:buClrTx/>
            </a:pPr>
            <a:r>
              <a:rPr lang="en-US" sz="1050" kern="1200" dirty="0">
                <a:solidFill>
                  <a:srgbClr val="00B050"/>
                </a:solidFill>
                <a:latin typeface="Montserrat" pitchFamily="2" charset="77"/>
                <a:ea typeface="+mn-ea"/>
                <a:cs typeface="+mn-cs"/>
              </a:rPr>
              <a:t>10/12/22/24/32/35/37</a:t>
            </a:r>
          </a:p>
          <a:p>
            <a:pPr algn="ctr" defTabSz="685800">
              <a:buClrTx/>
            </a:pPr>
            <a:r>
              <a:rPr lang="en-US" sz="675" kern="1200" dirty="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L.T. CAP GAINS</a:t>
            </a:r>
          </a:p>
          <a:p>
            <a:pPr algn="ctr" defTabSz="685800">
              <a:buClrTx/>
            </a:pPr>
            <a:r>
              <a:rPr lang="en-US" sz="1050" kern="1200" dirty="0">
                <a:solidFill>
                  <a:srgbClr val="00B050"/>
                </a:solidFill>
                <a:latin typeface="Montserrat" pitchFamily="2" charset="77"/>
                <a:ea typeface="+mn-ea"/>
                <a:cs typeface="+mn-cs"/>
              </a:rPr>
              <a:t>0/15/20</a:t>
            </a:r>
          </a:p>
          <a:p>
            <a:pPr algn="ctr" defTabSz="685800">
              <a:buClrTx/>
            </a:pPr>
            <a:r>
              <a:rPr lang="en-US" sz="675" kern="1200" dirty="0">
                <a:solidFill>
                  <a:srgbClr val="00B050"/>
                </a:solidFill>
                <a:latin typeface="Montserrat" pitchFamily="2" charset="77"/>
                <a:ea typeface="+mn-ea"/>
                <a:cs typeface="+mn-cs"/>
              </a:rPr>
              <a:t>*3 BUCKETS</a:t>
            </a:r>
            <a:endParaRPr lang="en-US" sz="750" kern="1200" dirty="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TAX-FREE</a:t>
            </a:r>
          </a:p>
        </p:txBody>
      </p:sp>
      <p:sp>
        <p:nvSpPr>
          <p:cNvPr id="31" name="TextBox 30">
            <a:extLst>
              <a:ext uri="{FF2B5EF4-FFF2-40B4-BE49-F238E27FC236}">
                <a16:creationId xmlns:a16="http://schemas.microsoft.com/office/drawing/2014/main" id="{720A28E2-654E-1D44-AEA6-7620E38692C4}"/>
              </a:ext>
            </a:extLst>
          </p:cNvPr>
          <p:cNvSpPr txBox="1"/>
          <p:nvPr/>
        </p:nvSpPr>
        <p:spPr>
          <a:xfrm>
            <a:off x="1980268"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32" name="TextBox 31">
            <a:extLst>
              <a:ext uri="{FF2B5EF4-FFF2-40B4-BE49-F238E27FC236}">
                <a16:creationId xmlns:a16="http://schemas.microsoft.com/office/drawing/2014/main" id="{4918739E-E268-724C-868C-47E4976B46A0}"/>
              </a:ext>
            </a:extLst>
          </p:cNvPr>
          <p:cNvSpPr txBox="1"/>
          <p:nvPr/>
        </p:nvSpPr>
        <p:spPr>
          <a:xfrm>
            <a:off x="4347024"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33" name="TextBox 32">
            <a:extLst>
              <a:ext uri="{FF2B5EF4-FFF2-40B4-BE49-F238E27FC236}">
                <a16:creationId xmlns:a16="http://schemas.microsoft.com/office/drawing/2014/main" id="{27983CB8-5060-394C-A9D3-861ED25A08D0}"/>
              </a:ext>
            </a:extLst>
          </p:cNvPr>
          <p:cNvSpPr txBox="1"/>
          <p:nvPr/>
        </p:nvSpPr>
        <p:spPr>
          <a:xfrm>
            <a:off x="6742974"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45" name="TextBox 44">
            <a:extLst>
              <a:ext uri="{FF2B5EF4-FFF2-40B4-BE49-F238E27FC236}">
                <a16:creationId xmlns:a16="http://schemas.microsoft.com/office/drawing/2014/main" id="{05D227B1-771C-864E-9672-253CC22D3B26}"/>
              </a:ext>
            </a:extLst>
          </p:cNvPr>
          <p:cNvSpPr txBox="1"/>
          <p:nvPr/>
        </p:nvSpPr>
        <p:spPr>
          <a:xfrm>
            <a:off x="4347024" y="3948888"/>
            <a:ext cx="1013792" cy="456087"/>
          </a:xfrm>
          <a:prstGeom prst="rect">
            <a:avLst/>
          </a:prstGeom>
          <a:noFill/>
        </p:spPr>
        <p:txBody>
          <a:bodyPr wrap="square" rtlCol="0">
            <a:spAutoFit/>
          </a:bodyPr>
          <a:lstStyle/>
          <a:p>
            <a:pPr algn="ctr" defTabSz="685800">
              <a:buClrTx/>
            </a:pPr>
            <a:r>
              <a:rPr lang="en-US" sz="788" kern="1200" dirty="0">
                <a:solidFill>
                  <a:prstClr val="black"/>
                </a:solidFill>
                <a:highlight>
                  <a:srgbClr val="F0CE4D"/>
                </a:highlight>
                <a:latin typeface="Montserrat" pitchFamily="2" charset="77"/>
                <a:ea typeface="+mn-ea"/>
                <a:cs typeface="+mn-cs"/>
              </a:rPr>
              <a:t>TAX LOSS HARVESTING!</a:t>
            </a:r>
          </a:p>
          <a:p>
            <a:pPr algn="ctr" defTabSz="685800">
              <a:buClrTx/>
            </a:pPr>
            <a:endParaRPr lang="en-US" sz="788" kern="1200" dirty="0">
              <a:solidFill>
                <a:prstClr val="black"/>
              </a:solidFill>
              <a:latin typeface="Montserrat" pitchFamily="2" charset="77"/>
              <a:ea typeface="+mn-ea"/>
              <a:cs typeface="+mn-cs"/>
            </a:endParaRP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dirty="0">
                <a:solidFill>
                  <a:prstClr val="black"/>
                </a:solidFill>
                <a:latin typeface="Montserrat" pitchFamily="2" charset="77"/>
                <a:ea typeface="+mn-ea"/>
                <a:cs typeface="+mn-cs"/>
              </a:rPr>
              <a:t>ABC STOCK</a:t>
            </a:r>
          </a:p>
        </p:txBody>
      </p:sp>
      <p:sp>
        <p:nvSpPr>
          <p:cNvPr id="2" name="TextBox 1">
            <a:extLst>
              <a:ext uri="{FF2B5EF4-FFF2-40B4-BE49-F238E27FC236}">
                <a16:creationId xmlns:a16="http://schemas.microsoft.com/office/drawing/2014/main" id="{CCBEA0D8-AE0F-A891-0107-F0D04B4E0E14}"/>
              </a:ext>
            </a:extLst>
          </p:cNvPr>
          <p:cNvSpPr txBox="1"/>
          <p:nvPr/>
        </p:nvSpPr>
        <p:spPr>
          <a:xfrm>
            <a:off x="314655" y="4673078"/>
            <a:ext cx="959747" cy="253916"/>
          </a:xfrm>
          <a:prstGeom prst="rect">
            <a:avLst/>
          </a:prstGeom>
          <a:solidFill>
            <a:schemeClr val="tx1">
              <a:lumMod val="85000"/>
              <a:lumOff val="15000"/>
            </a:schemeClr>
          </a:solidFill>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At Death</a:t>
            </a:r>
          </a:p>
        </p:txBody>
      </p:sp>
      <p:sp>
        <p:nvSpPr>
          <p:cNvPr id="3" name="TextBox 2">
            <a:extLst>
              <a:ext uri="{FF2B5EF4-FFF2-40B4-BE49-F238E27FC236}">
                <a16:creationId xmlns:a16="http://schemas.microsoft.com/office/drawing/2014/main" id="{3C453BCE-150F-B354-84CA-0F58602C992A}"/>
              </a:ext>
            </a:extLst>
          </p:cNvPr>
          <p:cNvSpPr txBox="1"/>
          <p:nvPr/>
        </p:nvSpPr>
        <p:spPr>
          <a:xfrm>
            <a:off x="1681161" y="4673078"/>
            <a:ext cx="1530005"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FULLY TAXABLE</a:t>
            </a:r>
          </a:p>
        </p:txBody>
      </p:sp>
      <p:sp>
        <p:nvSpPr>
          <p:cNvPr id="10" name="TextBox 9">
            <a:extLst>
              <a:ext uri="{FF2B5EF4-FFF2-40B4-BE49-F238E27FC236}">
                <a16:creationId xmlns:a16="http://schemas.microsoft.com/office/drawing/2014/main" id="{90509F92-1C1F-4EEE-4E85-D7C0A823E317}"/>
              </a:ext>
            </a:extLst>
          </p:cNvPr>
          <p:cNvSpPr txBox="1"/>
          <p:nvPr/>
        </p:nvSpPr>
        <p:spPr>
          <a:xfrm>
            <a:off x="4126910" y="4673078"/>
            <a:ext cx="1466541"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STEP-UP BASIS**</a:t>
            </a:r>
          </a:p>
        </p:txBody>
      </p:sp>
      <p:sp>
        <p:nvSpPr>
          <p:cNvPr id="11" name="TextBox 10">
            <a:extLst>
              <a:ext uri="{FF2B5EF4-FFF2-40B4-BE49-F238E27FC236}">
                <a16:creationId xmlns:a16="http://schemas.microsoft.com/office/drawing/2014/main" id="{F9CE8296-148D-3E22-E996-54ADD491B55B}"/>
              </a:ext>
            </a:extLst>
          </p:cNvPr>
          <p:cNvSpPr txBox="1"/>
          <p:nvPr/>
        </p:nvSpPr>
        <p:spPr>
          <a:xfrm>
            <a:off x="6709493" y="4669258"/>
            <a:ext cx="1032622"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TAX FREE</a:t>
            </a:r>
          </a:p>
        </p:txBody>
      </p:sp>
      <p:pic>
        <p:nvPicPr>
          <p:cNvPr id="14" name="Graphic 13">
            <a:extLst>
              <a:ext uri="{FF2B5EF4-FFF2-40B4-BE49-F238E27FC236}">
                <a16:creationId xmlns:a16="http://schemas.microsoft.com/office/drawing/2014/main" id="{0A5BA05A-C646-7CF2-5CB8-AE2E45F88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16" name="Google Shape;103;p14">
            <a:extLst>
              <a:ext uri="{FF2B5EF4-FFF2-40B4-BE49-F238E27FC236}">
                <a16:creationId xmlns:a16="http://schemas.microsoft.com/office/drawing/2014/main" id="{E5124F72-1C95-7CD9-9686-D426DAE5E2D2}"/>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Three Types of Money</a:t>
            </a:r>
          </a:p>
        </p:txBody>
      </p:sp>
    </p:spTree>
    <p:extLst>
      <p:ext uri="{BB962C8B-B14F-4D97-AF65-F5344CB8AC3E}">
        <p14:creationId xmlns:p14="http://schemas.microsoft.com/office/powerpoint/2010/main" val="371793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dirty="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ORDINARY INCOME</a:t>
            </a:r>
          </a:p>
          <a:p>
            <a:pPr algn="ctr" defTabSz="685800">
              <a:buClrTx/>
            </a:pPr>
            <a:r>
              <a:rPr lang="en-US" sz="1050" kern="1200" dirty="0">
                <a:solidFill>
                  <a:srgbClr val="00B050"/>
                </a:solidFill>
                <a:latin typeface="Montserrat" pitchFamily="2" charset="77"/>
                <a:ea typeface="+mn-ea"/>
                <a:cs typeface="+mn-cs"/>
              </a:rPr>
              <a:t>10/12/22/24/32/35/37</a:t>
            </a:r>
          </a:p>
          <a:p>
            <a:pPr algn="ctr" defTabSz="685800">
              <a:buClrTx/>
            </a:pPr>
            <a:r>
              <a:rPr lang="en-US" sz="675" kern="1200" dirty="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L.T. CAP GAINS</a:t>
            </a:r>
          </a:p>
          <a:p>
            <a:pPr algn="ctr" defTabSz="685800">
              <a:buClrTx/>
            </a:pPr>
            <a:r>
              <a:rPr lang="en-US" sz="1050" kern="1200" dirty="0">
                <a:solidFill>
                  <a:srgbClr val="00B050"/>
                </a:solidFill>
                <a:latin typeface="Montserrat" pitchFamily="2" charset="77"/>
                <a:ea typeface="+mn-ea"/>
                <a:cs typeface="+mn-cs"/>
              </a:rPr>
              <a:t>0/15/20</a:t>
            </a:r>
          </a:p>
          <a:p>
            <a:pPr algn="ctr" defTabSz="685800">
              <a:buClrTx/>
            </a:pPr>
            <a:r>
              <a:rPr lang="en-US" sz="675" kern="1200" dirty="0">
                <a:solidFill>
                  <a:srgbClr val="00B050"/>
                </a:solidFill>
                <a:latin typeface="Montserrat" pitchFamily="2" charset="77"/>
                <a:ea typeface="+mn-ea"/>
                <a:cs typeface="+mn-cs"/>
              </a:rPr>
              <a:t>*3 BUCKETS</a:t>
            </a:r>
            <a:endParaRPr lang="en-US" sz="750" kern="1200" dirty="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dirty="0">
                <a:solidFill>
                  <a:srgbClr val="00B050"/>
                </a:solidFill>
                <a:latin typeface="Montserrat" pitchFamily="2" charset="77"/>
                <a:ea typeface="+mn-ea"/>
                <a:cs typeface="+mn-cs"/>
              </a:rPr>
              <a:t>TAX-FREE</a:t>
            </a:r>
          </a:p>
        </p:txBody>
      </p:sp>
      <p:sp>
        <p:nvSpPr>
          <p:cNvPr id="31" name="TextBox 30">
            <a:extLst>
              <a:ext uri="{FF2B5EF4-FFF2-40B4-BE49-F238E27FC236}">
                <a16:creationId xmlns:a16="http://schemas.microsoft.com/office/drawing/2014/main" id="{720A28E2-654E-1D44-AEA6-7620E38692C4}"/>
              </a:ext>
            </a:extLst>
          </p:cNvPr>
          <p:cNvSpPr txBox="1"/>
          <p:nvPr/>
        </p:nvSpPr>
        <p:spPr>
          <a:xfrm>
            <a:off x="1980268"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32" name="TextBox 31">
            <a:extLst>
              <a:ext uri="{FF2B5EF4-FFF2-40B4-BE49-F238E27FC236}">
                <a16:creationId xmlns:a16="http://schemas.microsoft.com/office/drawing/2014/main" id="{4918739E-E268-724C-868C-47E4976B46A0}"/>
              </a:ext>
            </a:extLst>
          </p:cNvPr>
          <p:cNvSpPr txBox="1"/>
          <p:nvPr/>
        </p:nvSpPr>
        <p:spPr>
          <a:xfrm>
            <a:off x="4347024"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33" name="TextBox 32">
            <a:extLst>
              <a:ext uri="{FF2B5EF4-FFF2-40B4-BE49-F238E27FC236}">
                <a16:creationId xmlns:a16="http://schemas.microsoft.com/office/drawing/2014/main" id="{27983CB8-5060-394C-A9D3-861ED25A08D0}"/>
              </a:ext>
            </a:extLst>
          </p:cNvPr>
          <p:cNvSpPr txBox="1"/>
          <p:nvPr/>
        </p:nvSpPr>
        <p:spPr>
          <a:xfrm>
            <a:off x="6742974" y="3597406"/>
            <a:ext cx="931792" cy="276999"/>
          </a:xfrm>
          <a:prstGeom prst="rect">
            <a:avLst/>
          </a:prstGeom>
          <a:noFill/>
        </p:spPr>
        <p:txBody>
          <a:bodyPr wrap="square" rtlCol="0">
            <a:spAutoFit/>
          </a:bodyPr>
          <a:lstStyle/>
          <a:p>
            <a:pPr algn="ctr" defTabSz="685800">
              <a:buClrTx/>
            </a:pPr>
            <a:r>
              <a:rPr lang="en-US" sz="1200" kern="1200" dirty="0">
                <a:solidFill>
                  <a:srgbClr val="FF0000"/>
                </a:solidFill>
                <a:latin typeface="Montserrat" pitchFamily="2" charset="77"/>
                <a:ea typeface="+mn-ea"/>
                <a:cs typeface="+mn-cs"/>
              </a:rPr>
              <a:t>LOSE</a:t>
            </a:r>
          </a:p>
        </p:txBody>
      </p:sp>
      <p:sp>
        <p:nvSpPr>
          <p:cNvPr id="45" name="TextBox 44">
            <a:extLst>
              <a:ext uri="{FF2B5EF4-FFF2-40B4-BE49-F238E27FC236}">
                <a16:creationId xmlns:a16="http://schemas.microsoft.com/office/drawing/2014/main" id="{05D227B1-771C-864E-9672-253CC22D3B26}"/>
              </a:ext>
            </a:extLst>
          </p:cNvPr>
          <p:cNvSpPr txBox="1"/>
          <p:nvPr/>
        </p:nvSpPr>
        <p:spPr>
          <a:xfrm>
            <a:off x="4347024" y="3948888"/>
            <a:ext cx="1013792" cy="456087"/>
          </a:xfrm>
          <a:prstGeom prst="rect">
            <a:avLst/>
          </a:prstGeom>
          <a:noFill/>
        </p:spPr>
        <p:txBody>
          <a:bodyPr wrap="square" rtlCol="0">
            <a:spAutoFit/>
          </a:bodyPr>
          <a:lstStyle/>
          <a:p>
            <a:pPr algn="ctr" defTabSz="685800">
              <a:buClrTx/>
            </a:pPr>
            <a:r>
              <a:rPr lang="en-US" sz="788" kern="1200" dirty="0">
                <a:solidFill>
                  <a:prstClr val="black"/>
                </a:solidFill>
                <a:highlight>
                  <a:srgbClr val="F0CE4D"/>
                </a:highlight>
                <a:latin typeface="Montserrat" pitchFamily="2" charset="77"/>
                <a:ea typeface="+mn-ea"/>
                <a:cs typeface="+mn-cs"/>
              </a:rPr>
              <a:t>TAX LOSS HARVESTING!</a:t>
            </a:r>
          </a:p>
          <a:p>
            <a:pPr algn="ctr" defTabSz="685800">
              <a:buClrTx/>
            </a:pPr>
            <a:endParaRPr lang="en-US" sz="788" kern="1200" dirty="0">
              <a:solidFill>
                <a:prstClr val="black"/>
              </a:solidFill>
              <a:latin typeface="Montserrat" pitchFamily="2" charset="77"/>
              <a:ea typeface="+mn-ea"/>
              <a:cs typeface="+mn-cs"/>
            </a:endParaRP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dirty="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dirty="0">
                <a:solidFill>
                  <a:prstClr val="black"/>
                </a:solidFill>
                <a:latin typeface="Montserrat" pitchFamily="2" charset="77"/>
                <a:ea typeface="+mn-ea"/>
                <a:cs typeface="+mn-cs"/>
              </a:rPr>
              <a:t>ABC STOCK</a:t>
            </a:r>
          </a:p>
        </p:txBody>
      </p:sp>
      <p:sp>
        <p:nvSpPr>
          <p:cNvPr id="2" name="TextBox 1">
            <a:extLst>
              <a:ext uri="{FF2B5EF4-FFF2-40B4-BE49-F238E27FC236}">
                <a16:creationId xmlns:a16="http://schemas.microsoft.com/office/drawing/2014/main" id="{CCBEA0D8-AE0F-A891-0107-F0D04B4E0E14}"/>
              </a:ext>
            </a:extLst>
          </p:cNvPr>
          <p:cNvSpPr txBox="1"/>
          <p:nvPr/>
        </p:nvSpPr>
        <p:spPr>
          <a:xfrm>
            <a:off x="314655" y="4673078"/>
            <a:ext cx="959747" cy="253916"/>
          </a:xfrm>
          <a:prstGeom prst="rect">
            <a:avLst/>
          </a:prstGeom>
          <a:solidFill>
            <a:schemeClr val="tx1">
              <a:lumMod val="85000"/>
              <a:lumOff val="15000"/>
            </a:schemeClr>
          </a:solidFill>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At Death</a:t>
            </a:r>
          </a:p>
        </p:txBody>
      </p:sp>
      <p:sp>
        <p:nvSpPr>
          <p:cNvPr id="3" name="TextBox 2">
            <a:extLst>
              <a:ext uri="{FF2B5EF4-FFF2-40B4-BE49-F238E27FC236}">
                <a16:creationId xmlns:a16="http://schemas.microsoft.com/office/drawing/2014/main" id="{3C453BCE-150F-B354-84CA-0F58602C992A}"/>
              </a:ext>
            </a:extLst>
          </p:cNvPr>
          <p:cNvSpPr txBox="1"/>
          <p:nvPr/>
        </p:nvSpPr>
        <p:spPr>
          <a:xfrm>
            <a:off x="1681161" y="4673078"/>
            <a:ext cx="1530005"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FULLY TAXABLE</a:t>
            </a:r>
          </a:p>
        </p:txBody>
      </p:sp>
      <p:sp>
        <p:nvSpPr>
          <p:cNvPr id="10" name="TextBox 9">
            <a:extLst>
              <a:ext uri="{FF2B5EF4-FFF2-40B4-BE49-F238E27FC236}">
                <a16:creationId xmlns:a16="http://schemas.microsoft.com/office/drawing/2014/main" id="{90509F92-1C1F-4EEE-4E85-D7C0A823E317}"/>
              </a:ext>
            </a:extLst>
          </p:cNvPr>
          <p:cNvSpPr txBox="1"/>
          <p:nvPr/>
        </p:nvSpPr>
        <p:spPr>
          <a:xfrm>
            <a:off x="4126910" y="4673078"/>
            <a:ext cx="1466541"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STEP-UP BASIS**</a:t>
            </a:r>
          </a:p>
        </p:txBody>
      </p:sp>
      <p:sp>
        <p:nvSpPr>
          <p:cNvPr id="11" name="TextBox 10">
            <a:extLst>
              <a:ext uri="{FF2B5EF4-FFF2-40B4-BE49-F238E27FC236}">
                <a16:creationId xmlns:a16="http://schemas.microsoft.com/office/drawing/2014/main" id="{F9CE8296-148D-3E22-E996-54ADD491B55B}"/>
              </a:ext>
            </a:extLst>
          </p:cNvPr>
          <p:cNvSpPr txBox="1"/>
          <p:nvPr/>
        </p:nvSpPr>
        <p:spPr>
          <a:xfrm>
            <a:off x="6692559" y="4669258"/>
            <a:ext cx="1032622"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dirty="0">
                <a:solidFill>
                  <a:schemeClr val="bg1"/>
                </a:solidFill>
                <a:latin typeface="Montserrat" pitchFamily="2" charset="77"/>
                <a:ea typeface="+mn-ea"/>
                <a:cs typeface="+mn-cs"/>
              </a:rPr>
              <a:t>TAX FREE</a:t>
            </a:r>
          </a:p>
        </p:txBody>
      </p:sp>
      <p:sp>
        <p:nvSpPr>
          <p:cNvPr id="12" name="TextBox 11">
            <a:extLst>
              <a:ext uri="{FF2B5EF4-FFF2-40B4-BE49-F238E27FC236}">
                <a16:creationId xmlns:a16="http://schemas.microsoft.com/office/drawing/2014/main" id="{8EC5977E-89DC-E69F-F65F-7629CF1B0511}"/>
              </a:ext>
            </a:extLst>
          </p:cNvPr>
          <p:cNvSpPr txBox="1"/>
          <p:nvPr/>
        </p:nvSpPr>
        <p:spPr>
          <a:xfrm>
            <a:off x="4501396" y="955633"/>
            <a:ext cx="635794" cy="276999"/>
          </a:xfrm>
          <a:prstGeom prst="rect">
            <a:avLst/>
          </a:prstGeom>
          <a:noFill/>
        </p:spPr>
        <p:txBody>
          <a:bodyPr wrap="square" rtlCol="0">
            <a:spAutoFit/>
          </a:bodyPr>
          <a:lstStyle/>
          <a:p>
            <a:pPr algn="ctr" defTabSz="685800">
              <a:buClrTx/>
            </a:pPr>
            <a:r>
              <a:rPr lang="en-US" sz="1200" kern="1200" dirty="0">
                <a:solidFill>
                  <a:srgbClr val="7030A0"/>
                </a:solidFill>
                <a:latin typeface="Montserrat" pitchFamily="2" charset="77"/>
                <a:ea typeface="+mn-ea"/>
                <a:cs typeface="+mn-cs"/>
              </a:rPr>
              <a:t>RISK</a:t>
            </a:r>
          </a:p>
        </p:txBody>
      </p:sp>
      <p:sp>
        <p:nvSpPr>
          <p:cNvPr id="13" name="TextBox 12">
            <a:extLst>
              <a:ext uri="{FF2B5EF4-FFF2-40B4-BE49-F238E27FC236}">
                <a16:creationId xmlns:a16="http://schemas.microsoft.com/office/drawing/2014/main" id="{AC543838-4C76-4CA3-4B7D-2E4C4E3EEE7D}"/>
              </a:ext>
            </a:extLst>
          </p:cNvPr>
          <p:cNvSpPr txBox="1"/>
          <p:nvPr/>
        </p:nvSpPr>
        <p:spPr>
          <a:xfrm>
            <a:off x="2134017" y="986786"/>
            <a:ext cx="635794" cy="253916"/>
          </a:xfrm>
          <a:prstGeom prst="rect">
            <a:avLst/>
          </a:prstGeom>
          <a:noFill/>
        </p:spPr>
        <p:txBody>
          <a:bodyPr wrap="square" rtlCol="0">
            <a:spAutoFit/>
          </a:bodyPr>
          <a:lstStyle/>
          <a:p>
            <a:pPr algn="ctr" defTabSz="685800">
              <a:buClrTx/>
            </a:pPr>
            <a:r>
              <a:rPr lang="en-US" sz="1050" kern="1200" dirty="0">
                <a:solidFill>
                  <a:srgbClr val="7030A0"/>
                </a:solidFill>
                <a:latin typeface="Montserrat" pitchFamily="2" charset="77"/>
                <a:ea typeface="+mn-ea"/>
                <a:cs typeface="+mn-cs"/>
              </a:rPr>
              <a:t>LESS</a:t>
            </a:r>
          </a:p>
        </p:txBody>
      </p:sp>
      <p:sp>
        <p:nvSpPr>
          <p:cNvPr id="16" name="TextBox 15">
            <a:extLst>
              <a:ext uri="{FF2B5EF4-FFF2-40B4-BE49-F238E27FC236}">
                <a16:creationId xmlns:a16="http://schemas.microsoft.com/office/drawing/2014/main" id="{CEE58A0B-D3E8-02FE-8660-80E59407E12F}"/>
              </a:ext>
            </a:extLst>
          </p:cNvPr>
          <p:cNvSpPr txBox="1"/>
          <p:nvPr/>
        </p:nvSpPr>
        <p:spPr>
          <a:xfrm>
            <a:off x="6941298" y="969130"/>
            <a:ext cx="635794" cy="253916"/>
          </a:xfrm>
          <a:prstGeom prst="rect">
            <a:avLst/>
          </a:prstGeom>
          <a:noFill/>
        </p:spPr>
        <p:txBody>
          <a:bodyPr wrap="square" rtlCol="0">
            <a:spAutoFit/>
          </a:bodyPr>
          <a:lstStyle/>
          <a:p>
            <a:pPr algn="ctr" defTabSz="685800">
              <a:buClrTx/>
            </a:pPr>
            <a:r>
              <a:rPr lang="en-US" sz="1050" kern="1200" dirty="0">
                <a:solidFill>
                  <a:srgbClr val="7030A0"/>
                </a:solidFill>
                <a:latin typeface="Montserrat" pitchFamily="2" charset="77"/>
                <a:ea typeface="+mn-ea"/>
                <a:cs typeface="+mn-cs"/>
              </a:rPr>
              <a:t>MORE</a:t>
            </a:r>
          </a:p>
        </p:txBody>
      </p:sp>
      <p:cxnSp>
        <p:nvCxnSpPr>
          <p:cNvPr id="20" name="Straight Arrow Connector 19">
            <a:extLst>
              <a:ext uri="{FF2B5EF4-FFF2-40B4-BE49-F238E27FC236}">
                <a16:creationId xmlns:a16="http://schemas.microsoft.com/office/drawing/2014/main" id="{D29C7A30-6119-BAE0-4C56-68523D8394C4}"/>
              </a:ext>
            </a:extLst>
          </p:cNvPr>
          <p:cNvCxnSpPr>
            <a:cxnSpLocks/>
            <a:stCxn id="12" idx="3"/>
          </p:cNvCxnSpPr>
          <p:nvPr/>
        </p:nvCxnSpPr>
        <p:spPr>
          <a:xfrm flipV="1">
            <a:off x="5137190" y="1081821"/>
            <a:ext cx="1804108" cy="12312"/>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543637-4C12-B1FE-82BC-C0BDC8F70038}"/>
              </a:ext>
            </a:extLst>
          </p:cNvPr>
          <p:cNvCxnSpPr>
            <a:cxnSpLocks/>
            <a:stCxn id="12" idx="1"/>
          </p:cNvCxnSpPr>
          <p:nvPr/>
        </p:nvCxnSpPr>
        <p:spPr>
          <a:xfrm flipH="1" flipV="1">
            <a:off x="2677411" y="1094132"/>
            <a:ext cx="1823985" cy="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4B443445-55EA-E2DE-757F-E7B3FC0801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27" name="Google Shape;103;p14">
            <a:extLst>
              <a:ext uri="{FF2B5EF4-FFF2-40B4-BE49-F238E27FC236}">
                <a16:creationId xmlns:a16="http://schemas.microsoft.com/office/drawing/2014/main" id="{9EB78386-F1E2-6009-1FC6-A42F21EC9F06}"/>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Three Types of Money</a:t>
            </a:r>
          </a:p>
        </p:txBody>
      </p:sp>
    </p:spTree>
    <p:extLst>
      <p:ext uri="{BB962C8B-B14F-4D97-AF65-F5344CB8AC3E}">
        <p14:creationId xmlns:p14="http://schemas.microsoft.com/office/powerpoint/2010/main" val="3228124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598926E5-1220-2042-AF33-25FBECB2632A}"/>
              </a:ext>
            </a:extLst>
          </p:cNvPr>
          <p:cNvGraphicFramePr>
            <a:graphicFrameLocks/>
          </p:cNvGraphicFramePr>
          <p:nvPr/>
        </p:nvGraphicFramePr>
        <p:xfrm>
          <a:off x="400692" y="1272403"/>
          <a:ext cx="8399124" cy="3066406"/>
        </p:xfrm>
        <a:graphic>
          <a:graphicData uri="http://schemas.openxmlformats.org/drawingml/2006/table">
            <a:tbl>
              <a:tblPr/>
              <a:tblGrid>
                <a:gridCol w="2799708">
                  <a:extLst>
                    <a:ext uri="{9D8B030D-6E8A-4147-A177-3AD203B41FA5}">
                      <a16:colId xmlns:a16="http://schemas.microsoft.com/office/drawing/2014/main" val="2374398912"/>
                    </a:ext>
                  </a:extLst>
                </a:gridCol>
                <a:gridCol w="1399854">
                  <a:extLst>
                    <a:ext uri="{9D8B030D-6E8A-4147-A177-3AD203B41FA5}">
                      <a16:colId xmlns:a16="http://schemas.microsoft.com/office/drawing/2014/main" val="3501205739"/>
                    </a:ext>
                  </a:extLst>
                </a:gridCol>
                <a:gridCol w="1399854">
                  <a:extLst>
                    <a:ext uri="{9D8B030D-6E8A-4147-A177-3AD203B41FA5}">
                      <a16:colId xmlns:a16="http://schemas.microsoft.com/office/drawing/2014/main" val="2070165837"/>
                    </a:ext>
                  </a:extLst>
                </a:gridCol>
                <a:gridCol w="2799708">
                  <a:extLst>
                    <a:ext uri="{9D8B030D-6E8A-4147-A177-3AD203B41FA5}">
                      <a16:colId xmlns:a16="http://schemas.microsoft.com/office/drawing/2014/main" val="4216062467"/>
                    </a:ext>
                  </a:extLst>
                </a:gridCol>
              </a:tblGrid>
              <a:tr h="367343">
                <a:tc>
                  <a:txBody>
                    <a:bodyPr/>
                    <a:lstStyle/>
                    <a:p>
                      <a:pPr algn="ctr" fontAlgn="base"/>
                      <a:endParaRPr lang="en-US" sz="1400" b="1" i="0" dirty="0">
                        <a:solidFill>
                          <a:srgbClr val="414042"/>
                        </a:solidFill>
                        <a:effectLst/>
                        <a:latin typeface="Montserrat SemiBold" pitchFamily="2" charset="77"/>
                      </a:endParaRP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ase"/>
                      <a:r>
                        <a:rPr lang="en-US" sz="1500" b="1" i="0" dirty="0">
                          <a:solidFill>
                            <a:srgbClr val="414042"/>
                          </a:solidFill>
                          <a:effectLst/>
                          <a:latin typeface="Montserrat SemiBold" pitchFamily="2" charset="77"/>
                        </a:rPr>
                        <a:t>Married Filing Jointly</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tc hMerge="1">
                  <a:txBody>
                    <a:bodyPr/>
                    <a:lstStyle/>
                    <a:p>
                      <a:endParaRPr lang="en-US"/>
                    </a:p>
                  </a:txBody>
                  <a:tcPr/>
                </a:tc>
                <a:tc>
                  <a:txBody>
                    <a:bodyPr/>
                    <a:lstStyle/>
                    <a:p>
                      <a:pPr algn="ctr" fontAlgn="base"/>
                      <a:r>
                        <a:rPr lang="en-US" sz="1500" b="1" i="0" dirty="0">
                          <a:solidFill>
                            <a:srgbClr val="414042"/>
                          </a:solidFill>
                          <a:effectLst/>
                          <a:latin typeface="Montserrat SemiBold" pitchFamily="2" charset="77"/>
                        </a:rPr>
                        <a:t>Filing Single</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extLst>
                  <a:ext uri="{0D108BD9-81ED-4DB2-BD59-A6C34878D82A}">
                    <a16:rowId xmlns:a16="http://schemas.microsoft.com/office/drawing/2014/main" val="1563222781"/>
                  </a:ext>
                </a:extLst>
              </a:tr>
              <a:tr h="367343">
                <a:tc>
                  <a:txBody>
                    <a:bodyPr/>
                    <a:lstStyle/>
                    <a:p>
                      <a:pPr algn="ctr" fontAlgn="base"/>
                      <a:r>
                        <a:rPr lang="en-US" sz="1200" b="1" i="0" dirty="0">
                          <a:solidFill>
                            <a:srgbClr val="414042"/>
                          </a:solidFill>
                          <a:effectLst/>
                          <a:latin typeface="Montserrat SemiBold" pitchFamily="2" charset="77"/>
                        </a:rPr>
                        <a:t>Source (Monthly)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dirty="0">
                          <a:solidFill>
                            <a:srgbClr val="414042"/>
                          </a:solidFill>
                          <a:effectLst/>
                          <a:latin typeface="Montserrat SemiBold" pitchFamily="2" charset="77"/>
                        </a:rPr>
                        <a:t>Spouse A</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dirty="0">
                          <a:solidFill>
                            <a:srgbClr val="414042"/>
                          </a:solidFill>
                          <a:effectLst/>
                          <a:latin typeface="Montserrat SemiBold" pitchFamily="2" charset="77"/>
                        </a:rPr>
                        <a:t>Spouse B</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dirty="0">
                          <a:solidFill>
                            <a:srgbClr val="414042"/>
                          </a:solidFill>
                          <a:effectLst/>
                          <a:latin typeface="Montserrat SemiBold" pitchFamily="2" charset="77"/>
                        </a:rPr>
                        <a:t>Widow(er)</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extLst>
                  <a:ext uri="{0D108BD9-81ED-4DB2-BD59-A6C34878D82A}">
                    <a16:rowId xmlns:a16="http://schemas.microsoft.com/office/drawing/2014/main" val="3619711344"/>
                  </a:ext>
                </a:extLst>
              </a:tr>
              <a:tr h="388620">
                <a:tc>
                  <a:txBody>
                    <a:bodyPr/>
                    <a:lstStyle/>
                    <a:p>
                      <a:pPr algn="ctr" fontAlgn="base"/>
                      <a:r>
                        <a:rPr lang="en-US" sz="1100" b="0" i="0" dirty="0">
                          <a:solidFill>
                            <a:srgbClr val="414042"/>
                          </a:solidFill>
                          <a:effectLst/>
                          <a:latin typeface="Montserrat" pitchFamily="2" charset="77"/>
                        </a:rPr>
                        <a:t>Social Security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lnSpc>
                          <a:spcPct val="150000"/>
                        </a:lnSpc>
                      </a:pPr>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2626928533"/>
                  </a:ext>
                </a:extLst>
              </a:tr>
              <a:tr h="388620">
                <a:tc>
                  <a:txBody>
                    <a:bodyPr/>
                    <a:lstStyle/>
                    <a:p>
                      <a:pPr algn="ctr" fontAlgn="base"/>
                      <a:r>
                        <a:rPr lang="en-US" sz="1100" b="0" i="0" dirty="0">
                          <a:solidFill>
                            <a:srgbClr val="414042"/>
                          </a:solidFill>
                          <a:effectLst/>
                          <a:latin typeface="Montserrat" pitchFamily="2" charset="77"/>
                        </a:rPr>
                        <a:t>Pension</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441598833"/>
                  </a:ext>
                </a:extLst>
              </a:tr>
              <a:tr h="388620">
                <a:tc>
                  <a:txBody>
                    <a:bodyPr/>
                    <a:lstStyle/>
                    <a:p>
                      <a:pPr algn="ctr" fontAlgn="base"/>
                      <a:r>
                        <a:rPr lang="en-US" sz="1100" b="0" i="0" dirty="0">
                          <a:solidFill>
                            <a:srgbClr val="414042"/>
                          </a:solidFill>
                          <a:effectLst/>
                          <a:latin typeface="Montserrat" pitchFamily="2" charset="77"/>
                        </a:rPr>
                        <a:t>IRA</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039202625"/>
                  </a:ext>
                </a:extLst>
              </a:tr>
              <a:tr h="388620">
                <a:tc>
                  <a:txBody>
                    <a:bodyPr/>
                    <a:lstStyle/>
                    <a:p>
                      <a:pPr algn="ctr" fontAlgn="base"/>
                      <a:r>
                        <a:rPr lang="en-US" sz="1100" b="0" i="0" dirty="0">
                          <a:solidFill>
                            <a:srgbClr val="414042"/>
                          </a:solidFill>
                          <a:effectLst/>
                          <a:latin typeface="Montserrat" pitchFamily="2" charset="77"/>
                        </a:rPr>
                        <a:t>Total Income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2437697588"/>
                  </a:ext>
                </a:extLst>
              </a:tr>
              <a:tr h="388620">
                <a:tc>
                  <a:txBody>
                    <a:bodyPr/>
                    <a:lstStyle/>
                    <a:p>
                      <a:pPr algn="ctr" fontAlgn="base"/>
                      <a:r>
                        <a:rPr lang="en-US" sz="1100" b="0" i="0" dirty="0">
                          <a:solidFill>
                            <a:srgbClr val="414042"/>
                          </a:solidFill>
                          <a:effectLst/>
                          <a:latin typeface="Montserrat" pitchFamily="2" charset="77"/>
                        </a:rPr>
                        <a:t>Total Tax</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gridSpan="2">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hMerge="1">
                  <a:txBody>
                    <a:bodyPr/>
                    <a:lstStyle/>
                    <a:p>
                      <a:endParaRPr lang="en-US"/>
                    </a:p>
                  </a:txBody>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188970988"/>
                  </a:ext>
                </a:extLst>
              </a:tr>
              <a:tr h="388620">
                <a:tc>
                  <a:txBody>
                    <a:bodyPr/>
                    <a:lstStyle/>
                    <a:p>
                      <a:pPr algn="ctr" fontAlgn="base"/>
                      <a:r>
                        <a:rPr lang="en-US" sz="1100" b="0" i="0" dirty="0">
                          <a:solidFill>
                            <a:srgbClr val="414042"/>
                          </a:solidFill>
                          <a:effectLst/>
                          <a:latin typeface="Montserrat" pitchFamily="2" charset="77"/>
                        </a:rPr>
                        <a:t>Tax Rate (Ave)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1" i="0" dirty="0">
                        <a:solidFill>
                          <a:srgbClr val="414042"/>
                        </a:solidFill>
                        <a:effectLst/>
                        <a:latin typeface="Montserrat SemiBold"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endParaRPr lang="en-US"/>
                    </a:p>
                  </a:txBody>
                  <a:tcPr/>
                </a:tc>
                <a:tc>
                  <a:txBody>
                    <a:bodyPr/>
                    <a:lstStyle/>
                    <a:p>
                      <a:pPr algn="ctr" fontAlgn="base"/>
                      <a:endParaRPr lang="en-US" sz="1100" b="1" i="0" dirty="0">
                        <a:solidFill>
                          <a:srgbClr val="414042"/>
                        </a:solidFill>
                        <a:effectLst/>
                        <a:latin typeface="Montserrat SemiBold"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67746790"/>
                  </a:ext>
                </a:extLst>
              </a:tr>
            </a:tbl>
          </a:graphicData>
        </a:graphic>
      </p:graphicFrame>
      <p:sp>
        <p:nvSpPr>
          <p:cNvPr id="11" name="Rectangle 10">
            <a:extLst>
              <a:ext uri="{FF2B5EF4-FFF2-40B4-BE49-F238E27FC236}">
                <a16:creationId xmlns:a16="http://schemas.microsoft.com/office/drawing/2014/main" id="{FB503B26-B5E8-6F4A-9CAB-DD309CBB9F1A}"/>
              </a:ext>
            </a:extLst>
          </p:cNvPr>
          <p:cNvSpPr/>
          <p:nvPr/>
        </p:nvSpPr>
        <p:spPr>
          <a:xfrm>
            <a:off x="3047701"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13" name="Rectangle 12">
            <a:extLst>
              <a:ext uri="{FF2B5EF4-FFF2-40B4-BE49-F238E27FC236}">
                <a16:creationId xmlns:a16="http://schemas.microsoft.com/office/drawing/2014/main" id="{3C1C89B7-A469-4948-AE36-A99947ACB0A3}"/>
              </a:ext>
            </a:extLst>
          </p:cNvPr>
          <p:cNvSpPr/>
          <p:nvPr/>
        </p:nvSpPr>
        <p:spPr>
          <a:xfrm>
            <a:off x="5946493"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14" name="Rectangle 13">
            <a:extLst>
              <a:ext uri="{FF2B5EF4-FFF2-40B4-BE49-F238E27FC236}">
                <a16:creationId xmlns:a16="http://schemas.microsoft.com/office/drawing/2014/main" id="{EE5E0611-F854-164E-9310-A974B52B608A}"/>
              </a:ext>
            </a:extLst>
          </p:cNvPr>
          <p:cNvSpPr/>
          <p:nvPr/>
        </p:nvSpPr>
        <p:spPr>
          <a:xfrm>
            <a:off x="4563319" y="1649586"/>
            <a:ext cx="89705" cy="156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grpSp>
        <p:nvGrpSpPr>
          <p:cNvPr id="10" name="Group 9">
            <a:extLst>
              <a:ext uri="{FF2B5EF4-FFF2-40B4-BE49-F238E27FC236}">
                <a16:creationId xmlns:a16="http://schemas.microsoft.com/office/drawing/2014/main" id="{7EF81D66-0330-D040-8A78-E0990BF4131B}"/>
              </a:ext>
            </a:extLst>
          </p:cNvPr>
          <p:cNvGrpSpPr/>
          <p:nvPr/>
        </p:nvGrpSpPr>
        <p:grpSpPr>
          <a:xfrm>
            <a:off x="3349832" y="1941396"/>
            <a:ext cx="2496232" cy="1963907"/>
            <a:chOff x="4466442" y="2588528"/>
            <a:chExt cx="3328309" cy="2618543"/>
          </a:xfrm>
        </p:grpSpPr>
        <p:sp>
          <p:nvSpPr>
            <p:cNvPr id="12" name="TextBox 11">
              <a:extLst>
                <a:ext uri="{FF2B5EF4-FFF2-40B4-BE49-F238E27FC236}">
                  <a16:creationId xmlns:a16="http://schemas.microsoft.com/office/drawing/2014/main" id="{5DA676D7-9EAA-DD49-9650-0EF964ACAD85}"/>
                </a:ext>
              </a:extLst>
            </p:cNvPr>
            <p:cNvSpPr txBox="1"/>
            <p:nvPr/>
          </p:nvSpPr>
          <p:spPr>
            <a:xfrm>
              <a:off x="4466442" y="2588528"/>
              <a:ext cx="1456815" cy="1578125"/>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$2,000</a:t>
              </a:r>
            </a:p>
            <a:p>
              <a:pPr algn="ctr" defTabSz="685800" fontAlgn="base">
                <a:lnSpc>
                  <a:spcPts val="2985"/>
                </a:lnSpc>
                <a:buClrTx/>
              </a:pPr>
              <a:r>
                <a:rPr lang="en-US" sz="1050" kern="1200" dirty="0">
                  <a:solidFill>
                    <a:srgbClr val="414042"/>
                  </a:solidFill>
                  <a:latin typeface="Montserrat" pitchFamily="2" charset="77"/>
                  <a:ea typeface="+mn-ea"/>
                  <a:cs typeface="+mn-cs"/>
                </a:rPr>
                <a:t>$3,000</a:t>
              </a:r>
            </a:p>
            <a:p>
              <a:pPr algn="ctr" defTabSz="685800" fontAlgn="base">
                <a:lnSpc>
                  <a:spcPts val="2985"/>
                </a:lnSpc>
                <a:buClrTx/>
              </a:pPr>
              <a:r>
                <a:rPr lang="en-US" sz="1050" kern="1200" dirty="0">
                  <a:solidFill>
                    <a:srgbClr val="414042"/>
                  </a:solidFill>
                  <a:latin typeface="Montserrat" pitchFamily="2" charset="77"/>
                  <a:ea typeface="+mn-ea"/>
                  <a:cs typeface="+mn-cs"/>
                </a:rPr>
                <a:t>$2,000</a:t>
              </a:r>
            </a:p>
          </p:txBody>
        </p:sp>
        <p:sp>
          <p:nvSpPr>
            <p:cNvPr id="17" name="TextBox 16">
              <a:extLst>
                <a:ext uri="{FF2B5EF4-FFF2-40B4-BE49-F238E27FC236}">
                  <a16:creationId xmlns:a16="http://schemas.microsoft.com/office/drawing/2014/main" id="{3B4FC33B-FE22-E741-BA86-A28B52E211EA}"/>
                </a:ext>
              </a:extLst>
            </p:cNvPr>
            <p:cNvSpPr txBox="1"/>
            <p:nvPr/>
          </p:nvSpPr>
          <p:spPr>
            <a:xfrm>
              <a:off x="6337936" y="2588528"/>
              <a:ext cx="1456815" cy="1578125"/>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$1,000</a:t>
              </a:r>
            </a:p>
            <a:p>
              <a:pPr algn="ctr" defTabSz="685800" fontAlgn="base">
                <a:lnSpc>
                  <a:spcPts val="2985"/>
                </a:lnSpc>
                <a:buClrTx/>
              </a:pPr>
              <a:r>
                <a:rPr lang="en-US" sz="1050" kern="1200" dirty="0">
                  <a:solidFill>
                    <a:srgbClr val="414042"/>
                  </a:solidFill>
                  <a:latin typeface="Montserrat" pitchFamily="2" charset="77"/>
                  <a:ea typeface="+mn-ea"/>
                  <a:cs typeface="+mn-cs"/>
                </a:rPr>
                <a:t>0</a:t>
              </a:r>
            </a:p>
            <a:p>
              <a:pPr algn="ctr" defTabSz="685800" fontAlgn="base">
                <a:lnSpc>
                  <a:spcPts val="2985"/>
                </a:lnSpc>
                <a:buClrTx/>
              </a:pPr>
              <a:r>
                <a:rPr lang="en-US" sz="1050" kern="1200" dirty="0">
                  <a:solidFill>
                    <a:srgbClr val="414042"/>
                  </a:solidFill>
                  <a:latin typeface="Montserrat" pitchFamily="2" charset="77"/>
                  <a:ea typeface="+mn-ea"/>
                  <a:cs typeface="+mn-cs"/>
                </a:rPr>
                <a:t>0</a:t>
              </a:r>
            </a:p>
          </p:txBody>
        </p:sp>
        <p:sp>
          <p:nvSpPr>
            <p:cNvPr id="18" name="TextBox 17">
              <a:extLst>
                <a:ext uri="{FF2B5EF4-FFF2-40B4-BE49-F238E27FC236}">
                  <a16:creationId xmlns:a16="http://schemas.microsoft.com/office/drawing/2014/main" id="{1B502D7A-74D7-BD4F-A741-B33F28F1B5EB}"/>
                </a:ext>
              </a:extLst>
            </p:cNvPr>
            <p:cNvSpPr txBox="1"/>
            <p:nvPr/>
          </p:nvSpPr>
          <p:spPr>
            <a:xfrm>
              <a:off x="5388558" y="4141907"/>
              <a:ext cx="1456815" cy="1065164"/>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$96,000</a:t>
              </a:r>
            </a:p>
            <a:p>
              <a:pPr algn="ctr" defTabSz="685800" fontAlgn="base">
                <a:lnSpc>
                  <a:spcPts val="2985"/>
                </a:lnSpc>
                <a:buClrTx/>
              </a:pPr>
              <a:r>
                <a:rPr lang="en-US" sz="1050" kern="1200" dirty="0">
                  <a:solidFill>
                    <a:srgbClr val="414042"/>
                  </a:solidFill>
                  <a:latin typeface="Montserrat" pitchFamily="2" charset="77"/>
                  <a:ea typeface="+mn-ea"/>
                  <a:cs typeface="+mn-cs"/>
                </a:rPr>
                <a:t>$6,411</a:t>
              </a:r>
            </a:p>
          </p:txBody>
        </p:sp>
      </p:grpSp>
      <p:grpSp>
        <p:nvGrpSpPr>
          <p:cNvPr id="7" name="Group 6">
            <a:extLst>
              <a:ext uri="{FF2B5EF4-FFF2-40B4-BE49-F238E27FC236}">
                <a16:creationId xmlns:a16="http://schemas.microsoft.com/office/drawing/2014/main" id="{EE41F8F4-D532-5E4D-B132-F3FDC2CDED45}"/>
              </a:ext>
            </a:extLst>
          </p:cNvPr>
          <p:cNvGrpSpPr/>
          <p:nvPr/>
        </p:nvGrpSpPr>
        <p:grpSpPr>
          <a:xfrm>
            <a:off x="4340507" y="4036666"/>
            <a:ext cx="503498" cy="254491"/>
            <a:chOff x="5787342" y="5382228"/>
            <a:chExt cx="671331" cy="339321"/>
          </a:xfrm>
        </p:grpSpPr>
        <p:sp>
          <p:nvSpPr>
            <p:cNvPr id="5" name="Rectangle 4">
              <a:extLst>
                <a:ext uri="{FF2B5EF4-FFF2-40B4-BE49-F238E27FC236}">
                  <a16:creationId xmlns:a16="http://schemas.microsoft.com/office/drawing/2014/main" id="{3BFB5DEE-2212-CB46-8C5C-7152FE67CA38}"/>
                </a:ext>
              </a:extLst>
            </p:cNvPr>
            <p:cNvSpPr/>
            <p:nvPr/>
          </p:nvSpPr>
          <p:spPr>
            <a:xfrm>
              <a:off x="5787342" y="5382228"/>
              <a:ext cx="671331" cy="300942"/>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6" name="Rectangle 5">
              <a:extLst>
                <a:ext uri="{FF2B5EF4-FFF2-40B4-BE49-F238E27FC236}">
                  <a16:creationId xmlns:a16="http://schemas.microsoft.com/office/drawing/2014/main" id="{5D53857F-72BD-AB44-B52F-B28C006F5F8F}"/>
                </a:ext>
              </a:extLst>
            </p:cNvPr>
            <p:cNvSpPr/>
            <p:nvPr/>
          </p:nvSpPr>
          <p:spPr>
            <a:xfrm>
              <a:off x="5812066" y="5382995"/>
              <a:ext cx="620256" cy="338554"/>
            </a:xfrm>
            <a:prstGeom prst="rect">
              <a:avLst/>
            </a:prstGeom>
          </p:spPr>
          <p:txBody>
            <a:bodyPr wrap="none">
              <a:spAutoFit/>
            </a:bodyPr>
            <a:lstStyle/>
            <a:p>
              <a:pPr algn="ctr" defTabSz="685800" fontAlgn="base">
                <a:buClrTx/>
              </a:pPr>
              <a:r>
                <a:rPr lang="en-US" sz="1050" kern="1200" dirty="0">
                  <a:solidFill>
                    <a:srgbClr val="414042"/>
                  </a:solidFill>
                  <a:latin typeface="Montserrat SemiBold" pitchFamily="2" charset="77"/>
                  <a:ea typeface="+mn-ea"/>
                  <a:cs typeface="+mn-cs"/>
                </a:rPr>
                <a:t>7.1%</a:t>
              </a:r>
            </a:p>
          </p:txBody>
        </p:sp>
      </p:grpSp>
      <p:sp>
        <p:nvSpPr>
          <p:cNvPr id="23" name="TextBox 22">
            <a:extLst>
              <a:ext uri="{FF2B5EF4-FFF2-40B4-BE49-F238E27FC236}">
                <a16:creationId xmlns:a16="http://schemas.microsoft.com/office/drawing/2014/main" id="{C13FBA78-3BB8-4C46-9EC1-58948FDD3699}"/>
              </a:ext>
            </a:extLst>
          </p:cNvPr>
          <p:cNvSpPr txBox="1"/>
          <p:nvPr/>
        </p:nvSpPr>
        <p:spPr>
          <a:xfrm>
            <a:off x="340028" y="4811594"/>
            <a:ext cx="5702474" cy="219291"/>
          </a:xfrm>
          <a:prstGeom prst="rect">
            <a:avLst/>
          </a:prstGeom>
          <a:noFill/>
        </p:spPr>
        <p:txBody>
          <a:bodyPr wrap="square" rtlCol="0">
            <a:spAutoFit/>
          </a:bodyPr>
          <a:lstStyle/>
          <a:p>
            <a:pPr defTabSz="685800">
              <a:buClrTx/>
            </a:pPr>
            <a:r>
              <a:rPr lang="en-US" altLang="en-US" sz="825" kern="1200" dirty="0">
                <a:solidFill>
                  <a:prstClr val="black"/>
                </a:solidFill>
                <a:latin typeface="Montserrat Light" pitchFamily="2" charset="77"/>
                <a:ea typeface="+mn-ea"/>
                <a:cs typeface="+mn-cs"/>
              </a:rPr>
              <a:t>https://</a:t>
            </a:r>
            <a:r>
              <a:rPr lang="en-US" altLang="en-US" sz="825" kern="1200" dirty="0" err="1">
                <a:solidFill>
                  <a:prstClr val="black"/>
                </a:solidFill>
                <a:latin typeface="Montserrat Light" pitchFamily="2" charset="77"/>
                <a:ea typeface="+mn-ea"/>
                <a:cs typeface="+mn-cs"/>
              </a:rPr>
              <a:t>www.irs.gov</a:t>
            </a:r>
            <a:r>
              <a:rPr lang="en-US" altLang="en-US" sz="825" kern="1200" dirty="0">
                <a:solidFill>
                  <a:prstClr val="black"/>
                </a:solidFill>
                <a:latin typeface="Montserrat Light" pitchFamily="2" charset="77"/>
                <a:ea typeface="+mn-ea"/>
                <a:cs typeface="+mn-cs"/>
              </a:rPr>
              <a:t>/pub/</a:t>
            </a:r>
            <a:r>
              <a:rPr lang="en-US" altLang="en-US" sz="825" kern="1200" dirty="0" err="1">
                <a:solidFill>
                  <a:prstClr val="black"/>
                </a:solidFill>
                <a:latin typeface="Montserrat Light" pitchFamily="2" charset="77"/>
                <a:ea typeface="+mn-ea"/>
                <a:cs typeface="+mn-cs"/>
              </a:rPr>
              <a:t>irs</a:t>
            </a:r>
            <a:r>
              <a:rPr lang="en-US" altLang="en-US" sz="825" kern="1200" dirty="0">
                <a:solidFill>
                  <a:prstClr val="black"/>
                </a:solidFill>
                <a:latin typeface="Montserrat Light" pitchFamily="2" charset="77"/>
                <a:ea typeface="+mn-ea"/>
                <a:cs typeface="+mn-cs"/>
              </a:rPr>
              <a:t>-drop/rp-18-57.pdf </a:t>
            </a:r>
          </a:p>
        </p:txBody>
      </p:sp>
      <p:pic>
        <p:nvPicPr>
          <p:cNvPr id="4" name="Graphic 3">
            <a:extLst>
              <a:ext uri="{FF2B5EF4-FFF2-40B4-BE49-F238E27FC236}">
                <a16:creationId xmlns:a16="http://schemas.microsoft.com/office/drawing/2014/main" id="{48F21163-5979-F605-34F9-A49CAB780B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20" name="Google Shape;103;p14">
            <a:extLst>
              <a:ext uri="{FF2B5EF4-FFF2-40B4-BE49-F238E27FC236}">
                <a16:creationId xmlns:a16="http://schemas.microsoft.com/office/drawing/2014/main" id="{0BFD8DF0-80AC-7F0C-6F12-CA5552CCBA4E}"/>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Widow’s Tax</a:t>
            </a:r>
          </a:p>
        </p:txBody>
      </p:sp>
      <p:sp>
        <p:nvSpPr>
          <p:cNvPr id="2" name="Rectangle 1">
            <a:extLst>
              <a:ext uri="{FF2B5EF4-FFF2-40B4-BE49-F238E27FC236}">
                <a16:creationId xmlns:a16="http://schemas.microsoft.com/office/drawing/2014/main" id="{20C63FCC-7388-FCB5-10CA-40B437A48340}"/>
              </a:ext>
            </a:extLst>
          </p:cNvPr>
          <p:cNvSpPr/>
          <p:nvPr/>
        </p:nvSpPr>
        <p:spPr>
          <a:xfrm>
            <a:off x="8206740" y="4519420"/>
            <a:ext cx="937260" cy="662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305144-1240-3F31-FE25-E082A6E0B89A}"/>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33092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598926E5-1220-2042-AF33-25FBECB2632A}"/>
              </a:ext>
            </a:extLst>
          </p:cNvPr>
          <p:cNvGraphicFramePr>
            <a:graphicFrameLocks/>
          </p:cNvGraphicFramePr>
          <p:nvPr/>
        </p:nvGraphicFramePr>
        <p:xfrm>
          <a:off x="400692" y="1272403"/>
          <a:ext cx="8399124" cy="3066406"/>
        </p:xfrm>
        <a:graphic>
          <a:graphicData uri="http://schemas.openxmlformats.org/drawingml/2006/table">
            <a:tbl>
              <a:tblPr/>
              <a:tblGrid>
                <a:gridCol w="2799708">
                  <a:extLst>
                    <a:ext uri="{9D8B030D-6E8A-4147-A177-3AD203B41FA5}">
                      <a16:colId xmlns:a16="http://schemas.microsoft.com/office/drawing/2014/main" val="2374398912"/>
                    </a:ext>
                  </a:extLst>
                </a:gridCol>
                <a:gridCol w="1399854">
                  <a:extLst>
                    <a:ext uri="{9D8B030D-6E8A-4147-A177-3AD203B41FA5}">
                      <a16:colId xmlns:a16="http://schemas.microsoft.com/office/drawing/2014/main" val="3501205739"/>
                    </a:ext>
                  </a:extLst>
                </a:gridCol>
                <a:gridCol w="1399854">
                  <a:extLst>
                    <a:ext uri="{9D8B030D-6E8A-4147-A177-3AD203B41FA5}">
                      <a16:colId xmlns:a16="http://schemas.microsoft.com/office/drawing/2014/main" val="2070165837"/>
                    </a:ext>
                  </a:extLst>
                </a:gridCol>
                <a:gridCol w="2799708">
                  <a:extLst>
                    <a:ext uri="{9D8B030D-6E8A-4147-A177-3AD203B41FA5}">
                      <a16:colId xmlns:a16="http://schemas.microsoft.com/office/drawing/2014/main" val="4216062467"/>
                    </a:ext>
                  </a:extLst>
                </a:gridCol>
              </a:tblGrid>
              <a:tr h="367343">
                <a:tc>
                  <a:txBody>
                    <a:bodyPr/>
                    <a:lstStyle/>
                    <a:p>
                      <a:pPr algn="ctr" fontAlgn="base"/>
                      <a:endParaRPr lang="en-US" sz="1400" b="1" i="0" dirty="0">
                        <a:solidFill>
                          <a:srgbClr val="414042"/>
                        </a:solidFill>
                        <a:effectLst/>
                        <a:latin typeface="Montserrat SemiBold" pitchFamily="2" charset="77"/>
                      </a:endParaRP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ase"/>
                      <a:r>
                        <a:rPr lang="en-US" sz="1500" b="1" i="0" dirty="0">
                          <a:solidFill>
                            <a:srgbClr val="414042"/>
                          </a:solidFill>
                          <a:effectLst/>
                          <a:latin typeface="Montserrat SemiBold" pitchFamily="2" charset="77"/>
                        </a:rPr>
                        <a:t>Married Filing Jointly</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tc hMerge="1">
                  <a:txBody>
                    <a:bodyPr/>
                    <a:lstStyle/>
                    <a:p>
                      <a:endParaRPr lang="en-US"/>
                    </a:p>
                  </a:txBody>
                  <a:tcPr/>
                </a:tc>
                <a:tc>
                  <a:txBody>
                    <a:bodyPr/>
                    <a:lstStyle/>
                    <a:p>
                      <a:pPr algn="ctr" fontAlgn="base"/>
                      <a:r>
                        <a:rPr lang="en-US" sz="1500" b="1" i="0" dirty="0">
                          <a:solidFill>
                            <a:srgbClr val="414042"/>
                          </a:solidFill>
                          <a:effectLst/>
                          <a:latin typeface="Montserrat SemiBold" pitchFamily="2" charset="77"/>
                        </a:rPr>
                        <a:t>Filing Single</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extLst>
                  <a:ext uri="{0D108BD9-81ED-4DB2-BD59-A6C34878D82A}">
                    <a16:rowId xmlns:a16="http://schemas.microsoft.com/office/drawing/2014/main" val="1563222781"/>
                  </a:ext>
                </a:extLst>
              </a:tr>
              <a:tr h="367343">
                <a:tc>
                  <a:txBody>
                    <a:bodyPr/>
                    <a:lstStyle/>
                    <a:p>
                      <a:pPr algn="ctr" fontAlgn="base"/>
                      <a:r>
                        <a:rPr lang="en-US" sz="1200" b="1" i="0" dirty="0">
                          <a:solidFill>
                            <a:srgbClr val="414042"/>
                          </a:solidFill>
                          <a:effectLst/>
                          <a:latin typeface="Montserrat SemiBold" pitchFamily="2" charset="77"/>
                        </a:rPr>
                        <a:t>Source (Monthly)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dirty="0">
                          <a:solidFill>
                            <a:srgbClr val="414042"/>
                          </a:solidFill>
                          <a:effectLst/>
                          <a:latin typeface="Montserrat SemiBold" pitchFamily="2" charset="77"/>
                        </a:rPr>
                        <a:t>Spouse A</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dirty="0">
                          <a:solidFill>
                            <a:srgbClr val="414042"/>
                          </a:solidFill>
                          <a:effectLst/>
                          <a:latin typeface="Montserrat SemiBold" pitchFamily="2" charset="77"/>
                        </a:rPr>
                        <a:t>Spouse B</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dirty="0">
                          <a:solidFill>
                            <a:srgbClr val="414042"/>
                          </a:solidFill>
                          <a:effectLst/>
                          <a:latin typeface="Montserrat SemiBold" pitchFamily="2" charset="77"/>
                        </a:rPr>
                        <a:t>Widow(er)</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extLst>
                  <a:ext uri="{0D108BD9-81ED-4DB2-BD59-A6C34878D82A}">
                    <a16:rowId xmlns:a16="http://schemas.microsoft.com/office/drawing/2014/main" val="3619711344"/>
                  </a:ext>
                </a:extLst>
              </a:tr>
              <a:tr h="388620">
                <a:tc>
                  <a:txBody>
                    <a:bodyPr/>
                    <a:lstStyle/>
                    <a:p>
                      <a:pPr algn="ctr" fontAlgn="base"/>
                      <a:r>
                        <a:rPr lang="en-US" sz="1100" b="0" i="0" dirty="0">
                          <a:solidFill>
                            <a:srgbClr val="414042"/>
                          </a:solidFill>
                          <a:effectLst/>
                          <a:latin typeface="Montserrat" pitchFamily="2" charset="77"/>
                        </a:rPr>
                        <a:t>Social Security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lnSpc>
                          <a:spcPct val="150000"/>
                        </a:lnSpc>
                      </a:pPr>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2626928533"/>
                  </a:ext>
                </a:extLst>
              </a:tr>
              <a:tr h="388620">
                <a:tc>
                  <a:txBody>
                    <a:bodyPr/>
                    <a:lstStyle/>
                    <a:p>
                      <a:pPr algn="ctr" fontAlgn="base"/>
                      <a:r>
                        <a:rPr lang="en-US" sz="1100" b="0" i="0" dirty="0">
                          <a:solidFill>
                            <a:srgbClr val="414042"/>
                          </a:solidFill>
                          <a:effectLst/>
                          <a:latin typeface="Montserrat" pitchFamily="2" charset="77"/>
                        </a:rPr>
                        <a:t>Pension</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441598833"/>
                  </a:ext>
                </a:extLst>
              </a:tr>
              <a:tr h="388620">
                <a:tc>
                  <a:txBody>
                    <a:bodyPr/>
                    <a:lstStyle/>
                    <a:p>
                      <a:pPr algn="ctr" fontAlgn="base"/>
                      <a:r>
                        <a:rPr lang="en-US" sz="1100" b="0" i="0" dirty="0">
                          <a:solidFill>
                            <a:srgbClr val="414042"/>
                          </a:solidFill>
                          <a:effectLst/>
                          <a:latin typeface="Montserrat" pitchFamily="2" charset="77"/>
                        </a:rPr>
                        <a:t>IRA</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039202625"/>
                  </a:ext>
                </a:extLst>
              </a:tr>
              <a:tr h="388620">
                <a:tc>
                  <a:txBody>
                    <a:bodyPr/>
                    <a:lstStyle/>
                    <a:p>
                      <a:pPr algn="ctr" fontAlgn="base"/>
                      <a:r>
                        <a:rPr lang="en-US" sz="1100" b="0" i="0" dirty="0">
                          <a:solidFill>
                            <a:srgbClr val="414042"/>
                          </a:solidFill>
                          <a:effectLst/>
                          <a:latin typeface="Montserrat" pitchFamily="2" charset="77"/>
                        </a:rPr>
                        <a:t>Total Income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2437697588"/>
                  </a:ext>
                </a:extLst>
              </a:tr>
              <a:tr h="388620">
                <a:tc>
                  <a:txBody>
                    <a:bodyPr/>
                    <a:lstStyle/>
                    <a:p>
                      <a:pPr algn="ctr" fontAlgn="base"/>
                      <a:r>
                        <a:rPr lang="en-US" sz="1100" b="0" i="0" dirty="0">
                          <a:solidFill>
                            <a:srgbClr val="414042"/>
                          </a:solidFill>
                          <a:effectLst/>
                          <a:latin typeface="Montserrat" pitchFamily="2" charset="77"/>
                        </a:rPr>
                        <a:t>Total Tax</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gridSpan="2">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hMerge="1">
                  <a:txBody>
                    <a:bodyPr/>
                    <a:lstStyle/>
                    <a:p>
                      <a:endParaRPr lang="en-US"/>
                    </a:p>
                  </a:txBody>
                  <a:tcPr/>
                </a:tc>
                <a:tc>
                  <a:txBody>
                    <a:bodyPr/>
                    <a:lstStyle/>
                    <a:p>
                      <a:pPr algn="ctr" fontAlgn="base"/>
                      <a:endParaRPr lang="en-US" sz="1100" b="0" i="0" dirty="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188970988"/>
                  </a:ext>
                </a:extLst>
              </a:tr>
              <a:tr h="388620">
                <a:tc>
                  <a:txBody>
                    <a:bodyPr/>
                    <a:lstStyle/>
                    <a:p>
                      <a:pPr algn="ctr" fontAlgn="base"/>
                      <a:r>
                        <a:rPr lang="en-US" sz="1100" b="0" i="0" dirty="0">
                          <a:solidFill>
                            <a:srgbClr val="414042"/>
                          </a:solidFill>
                          <a:effectLst/>
                          <a:latin typeface="Montserrat" pitchFamily="2" charset="77"/>
                        </a:rPr>
                        <a:t>Tax Rate (Ave)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1" i="0" dirty="0">
                        <a:solidFill>
                          <a:srgbClr val="414042"/>
                        </a:solidFill>
                        <a:effectLst/>
                        <a:latin typeface="Montserrat SemiBold"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endParaRPr lang="en-US"/>
                    </a:p>
                  </a:txBody>
                  <a:tcPr/>
                </a:tc>
                <a:tc>
                  <a:txBody>
                    <a:bodyPr/>
                    <a:lstStyle/>
                    <a:p>
                      <a:pPr algn="ctr" fontAlgn="base"/>
                      <a:endParaRPr lang="en-US" sz="1100" b="1" i="0" dirty="0">
                        <a:solidFill>
                          <a:srgbClr val="414042"/>
                        </a:solidFill>
                        <a:effectLst/>
                        <a:latin typeface="Montserrat SemiBold"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67746790"/>
                  </a:ext>
                </a:extLst>
              </a:tr>
            </a:tbl>
          </a:graphicData>
        </a:graphic>
      </p:graphicFrame>
      <p:sp>
        <p:nvSpPr>
          <p:cNvPr id="11" name="Rectangle 10">
            <a:extLst>
              <a:ext uri="{FF2B5EF4-FFF2-40B4-BE49-F238E27FC236}">
                <a16:creationId xmlns:a16="http://schemas.microsoft.com/office/drawing/2014/main" id="{FB503B26-B5E8-6F4A-9CAB-DD309CBB9F1A}"/>
              </a:ext>
            </a:extLst>
          </p:cNvPr>
          <p:cNvSpPr/>
          <p:nvPr/>
        </p:nvSpPr>
        <p:spPr>
          <a:xfrm>
            <a:off x="3047701"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13" name="Rectangle 12">
            <a:extLst>
              <a:ext uri="{FF2B5EF4-FFF2-40B4-BE49-F238E27FC236}">
                <a16:creationId xmlns:a16="http://schemas.microsoft.com/office/drawing/2014/main" id="{3C1C89B7-A469-4948-AE36-A99947ACB0A3}"/>
              </a:ext>
            </a:extLst>
          </p:cNvPr>
          <p:cNvSpPr/>
          <p:nvPr/>
        </p:nvSpPr>
        <p:spPr>
          <a:xfrm>
            <a:off x="5946493"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14" name="Rectangle 13">
            <a:extLst>
              <a:ext uri="{FF2B5EF4-FFF2-40B4-BE49-F238E27FC236}">
                <a16:creationId xmlns:a16="http://schemas.microsoft.com/office/drawing/2014/main" id="{EE5E0611-F854-164E-9310-A974B52B608A}"/>
              </a:ext>
            </a:extLst>
          </p:cNvPr>
          <p:cNvSpPr/>
          <p:nvPr/>
        </p:nvSpPr>
        <p:spPr>
          <a:xfrm>
            <a:off x="4563319" y="1649586"/>
            <a:ext cx="89705" cy="156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15" name="Text Box 64">
            <a:extLst>
              <a:ext uri="{FF2B5EF4-FFF2-40B4-BE49-F238E27FC236}">
                <a16:creationId xmlns:a16="http://schemas.microsoft.com/office/drawing/2014/main" id="{1FC4CA3D-874A-0244-B96B-FD4435BCBA51}"/>
              </a:ext>
            </a:extLst>
          </p:cNvPr>
          <p:cNvSpPr txBox="1">
            <a:spLocks noChangeArrowheads="1"/>
          </p:cNvSpPr>
          <p:nvPr/>
        </p:nvSpPr>
        <p:spPr bwMode="auto">
          <a:xfrm>
            <a:off x="352597" y="4404207"/>
            <a:ext cx="306772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defRPr>
            </a:lvl5pPr>
            <a:lvl6pPr marL="25146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6pPr>
            <a:lvl7pPr marL="29718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7pPr>
            <a:lvl8pPr marL="34290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8pPr>
            <a:lvl9pPr marL="38862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9pPr>
          </a:lstStyle>
          <a:p>
            <a:pPr defTabSz="685800">
              <a:lnSpc>
                <a:spcPct val="100000"/>
              </a:lnSpc>
              <a:spcBef>
                <a:spcPct val="50000"/>
              </a:spcBef>
              <a:buClrTx/>
              <a:buNone/>
              <a:defRPr/>
            </a:pPr>
            <a:r>
              <a:rPr lang="en-US" altLang="en-US" sz="1500" kern="1200" dirty="0">
                <a:solidFill>
                  <a:prstClr val="black">
                    <a:lumMod val="75000"/>
                    <a:lumOff val="25000"/>
                  </a:prstClr>
                </a:solidFill>
                <a:latin typeface="Montserrat" pitchFamily="2" charset="77"/>
                <a:ea typeface="+mn-ea"/>
                <a:cs typeface="+mn-cs"/>
              </a:rPr>
              <a:t>Increase in Tax Rate =</a:t>
            </a:r>
          </a:p>
        </p:txBody>
      </p:sp>
      <p:grpSp>
        <p:nvGrpSpPr>
          <p:cNvPr id="10" name="Group 9">
            <a:extLst>
              <a:ext uri="{FF2B5EF4-FFF2-40B4-BE49-F238E27FC236}">
                <a16:creationId xmlns:a16="http://schemas.microsoft.com/office/drawing/2014/main" id="{7EF81D66-0330-D040-8A78-E0990BF4131B}"/>
              </a:ext>
            </a:extLst>
          </p:cNvPr>
          <p:cNvGrpSpPr/>
          <p:nvPr/>
        </p:nvGrpSpPr>
        <p:grpSpPr>
          <a:xfrm>
            <a:off x="3349832" y="1941396"/>
            <a:ext cx="2496232" cy="1963907"/>
            <a:chOff x="4466442" y="2588528"/>
            <a:chExt cx="3328309" cy="2618543"/>
          </a:xfrm>
        </p:grpSpPr>
        <p:sp>
          <p:nvSpPr>
            <p:cNvPr id="12" name="TextBox 11">
              <a:extLst>
                <a:ext uri="{FF2B5EF4-FFF2-40B4-BE49-F238E27FC236}">
                  <a16:creationId xmlns:a16="http://schemas.microsoft.com/office/drawing/2014/main" id="{5DA676D7-9EAA-DD49-9650-0EF964ACAD85}"/>
                </a:ext>
              </a:extLst>
            </p:cNvPr>
            <p:cNvSpPr txBox="1"/>
            <p:nvPr/>
          </p:nvSpPr>
          <p:spPr>
            <a:xfrm>
              <a:off x="4466442" y="2588528"/>
              <a:ext cx="1456815" cy="1578125"/>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$2,000</a:t>
              </a:r>
            </a:p>
            <a:p>
              <a:pPr algn="ctr" defTabSz="685800" fontAlgn="base">
                <a:lnSpc>
                  <a:spcPts val="2985"/>
                </a:lnSpc>
                <a:buClrTx/>
              </a:pPr>
              <a:r>
                <a:rPr lang="en-US" sz="1050" kern="1200" dirty="0">
                  <a:solidFill>
                    <a:srgbClr val="414042"/>
                  </a:solidFill>
                  <a:latin typeface="Montserrat" pitchFamily="2" charset="77"/>
                  <a:ea typeface="+mn-ea"/>
                  <a:cs typeface="+mn-cs"/>
                </a:rPr>
                <a:t>$3,000</a:t>
              </a:r>
            </a:p>
            <a:p>
              <a:pPr algn="ctr" defTabSz="685800" fontAlgn="base">
                <a:lnSpc>
                  <a:spcPts val="2985"/>
                </a:lnSpc>
                <a:buClrTx/>
              </a:pPr>
              <a:r>
                <a:rPr lang="en-US" sz="1050" kern="1200" dirty="0">
                  <a:solidFill>
                    <a:srgbClr val="414042"/>
                  </a:solidFill>
                  <a:latin typeface="Montserrat" pitchFamily="2" charset="77"/>
                  <a:ea typeface="+mn-ea"/>
                  <a:cs typeface="+mn-cs"/>
                </a:rPr>
                <a:t>$2,000</a:t>
              </a:r>
            </a:p>
          </p:txBody>
        </p:sp>
        <p:sp>
          <p:nvSpPr>
            <p:cNvPr id="17" name="TextBox 16">
              <a:extLst>
                <a:ext uri="{FF2B5EF4-FFF2-40B4-BE49-F238E27FC236}">
                  <a16:creationId xmlns:a16="http://schemas.microsoft.com/office/drawing/2014/main" id="{3B4FC33B-FE22-E741-BA86-A28B52E211EA}"/>
                </a:ext>
              </a:extLst>
            </p:cNvPr>
            <p:cNvSpPr txBox="1"/>
            <p:nvPr/>
          </p:nvSpPr>
          <p:spPr>
            <a:xfrm>
              <a:off x="6337936" y="2588528"/>
              <a:ext cx="1456815" cy="1578125"/>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$1,000</a:t>
              </a:r>
            </a:p>
            <a:p>
              <a:pPr algn="ctr" defTabSz="685800" fontAlgn="base">
                <a:lnSpc>
                  <a:spcPts val="2985"/>
                </a:lnSpc>
                <a:buClrTx/>
              </a:pPr>
              <a:r>
                <a:rPr lang="en-US" sz="1050" kern="1200" dirty="0">
                  <a:solidFill>
                    <a:srgbClr val="414042"/>
                  </a:solidFill>
                  <a:latin typeface="Montserrat" pitchFamily="2" charset="77"/>
                  <a:ea typeface="+mn-ea"/>
                  <a:cs typeface="+mn-cs"/>
                </a:rPr>
                <a:t>0</a:t>
              </a:r>
            </a:p>
            <a:p>
              <a:pPr algn="ctr" defTabSz="685800" fontAlgn="base">
                <a:lnSpc>
                  <a:spcPts val="2985"/>
                </a:lnSpc>
                <a:buClrTx/>
              </a:pPr>
              <a:r>
                <a:rPr lang="en-US" sz="1050" kern="1200" dirty="0">
                  <a:solidFill>
                    <a:srgbClr val="414042"/>
                  </a:solidFill>
                  <a:latin typeface="Montserrat" pitchFamily="2" charset="77"/>
                  <a:ea typeface="+mn-ea"/>
                  <a:cs typeface="+mn-cs"/>
                </a:rPr>
                <a:t>0</a:t>
              </a:r>
            </a:p>
          </p:txBody>
        </p:sp>
        <p:sp>
          <p:nvSpPr>
            <p:cNvPr id="18" name="TextBox 17">
              <a:extLst>
                <a:ext uri="{FF2B5EF4-FFF2-40B4-BE49-F238E27FC236}">
                  <a16:creationId xmlns:a16="http://schemas.microsoft.com/office/drawing/2014/main" id="{1B502D7A-74D7-BD4F-A741-B33F28F1B5EB}"/>
                </a:ext>
              </a:extLst>
            </p:cNvPr>
            <p:cNvSpPr txBox="1"/>
            <p:nvPr/>
          </p:nvSpPr>
          <p:spPr>
            <a:xfrm>
              <a:off x="5388558" y="4141907"/>
              <a:ext cx="1456815" cy="1065164"/>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$96,000</a:t>
              </a:r>
            </a:p>
            <a:p>
              <a:pPr algn="ctr" defTabSz="685800" fontAlgn="base">
                <a:lnSpc>
                  <a:spcPts val="2985"/>
                </a:lnSpc>
                <a:buClrTx/>
              </a:pPr>
              <a:r>
                <a:rPr lang="en-US" sz="1050" kern="1200" dirty="0">
                  <a:solidFill>
                    <a:srgbClr val="414042"/>
                  </a:solidFill>
                  <a:latin typeface="Montserrat" pitchFamily="2" charset="77"/>
                  <a:ea typeface="+mn-ea"/>
                  <a:cs typeface="+mn-cs"/>
                </a:rPr>
                <a:t>$6,411</a:t>
              </a:r>
            </a:p>
          </p:txBody>
        </p:sp>
      </p:grpSp>
      <p:sp>
        <p:nvSpPr>
          <p:cNvPr id="19" name="TextBox 18">
            <a:extLst>
              <a:ext uri="{FF2B5EF4-FFF2-40B4-BE49-F238E27FC236}">
                <a16:creationId xmlns:a16="http://schemas.microsoft.com/office/drawing/2014/main" id="{3BAF7123-569F-854C-A22F-3253069E1DC4}"/>
              </a:ext>
            </a:extLst>
          </p:cNvPr>
          <p:cNvSpPr txBox="1"/>
          <p:nvPr/>
        </p:nvSpPr>
        <p:spPr>
          <a:xfrm>
            <a:off x="6579949" y="1949659"/>
            <a:ext cx="1632548" cy="1953035"/>
          </a:xfrm>
          <a:prstGeom prst="rect">
            <a:avLst/>
          </a:prstGeom>
          <a:noFill/>
        </p:spPr>
        <p:txBody>
          <a:bodyPr wrap="square" rtlCol="0">
            <a:spAutoFit/>
          </a:bodyPr>
          <a:lstStyle/>
          <a:p>
            <a:pPr algn="ctr" defTabSz="685800" fontAlgn="base">
              <a:lnSpc>
                <a:spcPts val="2985"/>
              </a:lnSpc>
              <a:buClrTx/>
            </a:pPr>
            <a:r>
              <a:rPr lang="en-US" sz="1050" kern="1200" dirty="0">
                <a:solidFill>
                  <a:srgbClr val="414042"/>
                </a:solidFill>
                <a:latin typeface="Montserrat" pitchFamily="2" charset="77"/>
                <a:ea typeface="+mn-ea"/>
                <a:cs typeface="+mn-cs"/>
              </a:rPr>
              <a:t>$2,000</a:t>
            </a:r>
          </a:p>
          <a:p>
            <a:pPr algn="ctr" defTabSz="685800" fontAlgn="base">
              <a:lnSpc>
                <a:spcPts val="2985"/>
              </a:lnSpc>
              <a:buClrTx/>
            </a:pPr>
            <a:r>
              <a:rPr lang="en-US" sz="1050" kern="1200" dirty="0">
                <a:solidFill>
                  <a:srgbClr val="414042"/>
                </a:solidFill>
                <a:latin typeface="Montserrat" pitchFamily="2" charset="77"/>
                <a:ea typeface="+mn-ea"/>
                <a:cs typeface="+mn-cs"/>
              </a:rPr>
              <a:t>$1,500 (50% survivor)</a:t>
            </a:r>
          </a:p>
          <a:p>
            <a:pPr algn="ctr" defTabSz="685800" fontAlgn="base">
              <a:lnSpc>
                <a:spcPts val="2985"/>
              </a:lnSpc>
              <a:buClrTx/>
            </a:pPr>
            <a:r>
              <a:rPr lang="en-US" sz="1050" kern="1200" dirty="0">
                <a:solidFill>
                  <a:srgbClr val="414042"/>
                </a:solidFill>
                <a:latin typeface="Montserrat" pitchFamily="2" charset="77"/>
                <a:ea typeface="+mn-ea"/>
                <a:cs typeface="+mn-cs"/>
              </a:rPr>
              <a:t>$4,500</a:t>
            </a:r>
          </a:p>
          <a:p>
            <a:pPr algn="ctr" defTabSz="685800" fontAlgn="base">
              <a:lnSpc>
                <a:spcPts val="2985"/>
              </a:lnSpc>
              <a:buClrTx/>
            </a:pPr>
            <a:r>
              <a:rPr lang="en-US" sz="1050" kern="1200" dirty="0">
                <a:solidFill>
                  <a:srgbClr val="414042"/>
                </a:solidFill>
                <a:latin typeface="Montserrat" pitchFamily="2" charset="77"/>
                <a:ea typeface="+mn-ea"/>
                <a:cs typeface="+mn-cs"/>
              </a:rPr>
              <a:t>$96,000</a:t>
            </a:r>
          </a:p>
          <a:p>
            <a:pPr algn="ctr" defTabSz="685800" fontAlgn="base">
              <a:lnSpc>
                <a:spcPts val="2985"/>
              </a:lnSpc>
              <a:buClrTx/>
            </a:pPr>
            <a:r>
              <a:rPr lang="en-US" sz="1050" kern="1200" dirty="0">
                <a:solidFill>
                  <a:srgbClr val="414042"/>
                </a:solidFill>
                <a:latin typeface="Montserrat" pitchFamily="2" charset="77"/>
                <a:ea typeface="+mn-ea"/>
                <a:cs typeface="+mn-cs"/>
              </a:rPr>
              <a:t>$11,502</a:t>
            </a:r>
          </a:p>
        </p:txBody>
      </p:sp>
      <p:grpSp>
        <p:nvGrpSpPr>
          <p:cNvPr id="7" name="Group 6">
            <a:extLst>
              <a:ext uri="{FF2B5EF4-FFF2-40B4-BE49-F238E27FC236}">
                <a16:creationId xmlns:a16="http://schemas.microsoft.com/office/drawing/2014/main" id="{EE41F8F4-D532-5E4D-B132-F3FDC2CDED45}"/>
              </a:ext>
            </a:extLst>
          </p:cNvPr>
          <p:cNvGrpSpPr/>
          <p:nvPr/>
        </p:nvGrpSpPr>
        <p:grpSpPr>
          <a:xfrm>
            <a:off x="4340507" y="4036666"/>
            <a:ext cx="503498" cy="254491"/>
            <a:chOff x="5787342" y="5382228"/>
            <a:chExt cx="671331" cy="339321"/>
          </a:xfrm>
        </p:grpSpPr>
        <p:sp>
          <p:nvSpPr>
            <p:cNvPr id="5" name="Rectangle 4">
              <a:extLst>
                <a:ext uri="{FF2B5EF4-FFF2-40B4-BE49-F238E27FC236}">
                  <a16:creationId xmlns:a16="http://schemas.microsoft.com/office/drawing/2014/main" id="{3BFB5DEE-2212-CB46-8C5C-7152FE67CA38}"/>
                </a:ext>
              </a:extLst>
            </p:cNvPr>
            <p:cNvSpPr/>
            <p:nvPr/>
          </p:nvSpPr>
          <p:spPr>
            <a:xfrm>
              <a:off x="5787342" y="5382228"/>
              <a:ext cx="671331" cy="300942"/>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6" name="Rectangle 5">
              <a:extLst>
                <a:ext uri="{FF2B5EF4-FFF2-40B4-BE49-F238E27FC236}">
                  <a16:creationId xmlns:a16="http://schemas.microsoft.com/office/drawing/2014/main" id="{5D53857F-72BD-AB44-B52F-B28C006F5F8F}"/>
                </a:ext>
              </a:extLst>
            </p:cNvPr>
            <p:cNvSpPr/>
            <p:nvPr/>
          </p:nvSpPr>
          <p:spPr>
            <a:xfrm>
              <a:off x="5812066" y="5382995"/>
              <a:ext cx="620256" cy="338554"/>
            </a:xfrm>
            <a:prstGeom prst="rect">
              <a:avLst/>
            </a:prstGeom>
          </p:spPr>
          <p:txBody>
            <a:bodyPr wrap="none">
              <a:spAutoFit/>
            </a:bodyPr>
            <a:lstStyle/>
            <a:p>
              <a:pPr algn="ctr" defTabSz="685800" fontAlgn="base">
                <a:buClrTx/>
              </a:pPr>
              <a:r>
                <a:rPr lang="en-US" sz="1050" kern="1200" dirty="0">
                  <a:solidFill>
                    <a:srgbClr val="414042"/>
                  </a:solidFill>
                  <a:latin typeface="Montserrat SemiBold" pitchFamily="2" charset="77"/>
                  <a:ea typeface="+mn-ea"/>
                  <a:cs typeface="+mn-cs"/>
                </a:rPr>
                <a:t>7.1%</a:t>
              </a:r>
            </a:p>
          </p:txBody>
        </p:sp>
      </p:grpSp>
      <p:grpSp>
        <p:nvGrpSpPr>
          <p:cNvPr id="8" name="Group 7">
            <a:extLst>
              <a:ext uri="{FF2B5EF4-FFF2-40B4-BE49-F238E27FC236}">
                <a16:creationId xmlns:a16="http://schemas.microsoft.com/office/drawing/2014/main" id="{F0FBD25F-9013-2C43-AC18-2DA8BC9303E0}"/>
              </a:ext>
            </a:extLst>
          </p:cNvPr>
          <p:cNvGrpSpPr/>
          <p:nvPr/>
        </p:nvGrpSpPr>
        <p:grpSpPr>
          <a:xfrm>
            <a:off x="7109750" y="4036666"/>
            <a:ext cx="572946" cy="254491"/>
            <a:chOff x="9479666" y="5382228"/>
            <a:chExt cx="763928" cy="339321"/>
          </a:xfrm>
        </p:grpSpPr>
        <p:sp>
          <p:nvSpPr>
            <p:cNvPr id="16" name="Rectangle 15">
              <a:extLst>
                <a:ext uri="{FF2B5EF4-FFF2-40B4-BE49-F238E27FC236}">
                  <a16:creationId xmlns:a16="http://schemas.microsoft.com/office/drawing/2014/main" id="{6D7374B5-4250-544F-804E-C48A9BD762BF}"/>
                </a:ext>
              </a:extLst>
            </p:cNvPr>
            <p:cNvSpPr/>
            <p:nvPr/>
          </p:nvSpPr>
          <p:spPr>
            <a:xfrm>
              <a:off x="9479666" y="5382228"/>
              <a:ext cx="763928" cy="300942"/>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20" name="Rectangle 19">
              <a:extLst>
                <a:ext uri="{FF2B5EF4-FFF2-40B4-BE49-F238E27FC236}">
                  <a16:creationId xmlns:a16="http://schemas.microsoft.com/office/drawing/2014/main" id="{20EB7351-02E5-104C-B810-019396F6F097}"/>
                </a:ext>
              </a:extLst>
            </p:cNvPr>
            <p:cNvSpPr/>
            <p:nvPr/>
          </p:nvSpPr>
          <p:spPr>
            <a:xfrm>
              <a:off x="9489303" y="5382995"/>
              <a:ext cx="739947" cy="338554"/>
            </a:xfrm>
            <a:prstGeom prst="rect">
              <a:avLst/>
            </a:prstGeom>
          </p:spPr>
          <p:txBody>
            <a:bodyPr wrap="none">
              <a:spAutoFit/>
            </a:bodyPr>
            <a:lstStyle/>
            <a:p>
              <a:pPr algn="ctr" defTabSz="685800" fontAlgn="base">
                <a:buClrTx/>
              </a:pPr>
              <a:r>
                <a:rPr lang="en-US" sz="1050" kern="1200" dirty="0">
                  <a:solidFill>
                    <a:srgbClr val="414042"/>
                  </a:solidFill>
                  <a:latin typeface="Montserrat SemiBold" pitchFamily="2" charset="77"/>
                  <a:ea typeface="+mn-ea"/>
                  <a:cs typeface="+mn-cs"/>
                </a:rPr>
                <a:t>12.4%</a:t>
              </a:r>
            </a:p>
          </p:txBody>
        </p:sp>
      </p:grpSp>
      <p:sp>
        <p:nvSpPr>
          <p:cNvPr id="4" name="Rectangle 3">
            <a:extLst>
              <a:ext uri="{FF2B5EF4-FFF2-40B4-BE49-F238E27FC236}">
                <a16:creationId xmlns:a16="http://schemas.microsoft.com/office/drawing/2014/main" id="{0633545C-A842-F94D-9690-C0634CE1720F}"/>
              </a:ext>
            </a:extLst>
          </p:cNvPr>
          <p:cNvSpPr/>
          <p:nvPr/>
        </p:nvSpPr>
        <p:spPr>
          <a:xfrm>
            <a:off x="2552431" y="4420207"/>
            <a:ext cx="1322798" cy="300082"/>
          </a:xfrm>
          <a:prstGeom prst="rect">
            <a:avLst/>
          </a:prstGeom>
        </p:spPr>
        <p:txBody>
          <a:bodyPr wrap="none">
            <a:spAutoFit/>
          </a:bodyPr>
          <a:lstStyle/>
          <a:p>
            <a:pPr defTabSz="685800">
              <a:buClrTx/>
            </a:pPr>
            <a:r>
              <a:rPr lang="en-US" altLang="en-US" sz="1350" kern="1200" dirty="0">
                <a:solidFill>
                  <a:prstClr val="black">
                    <a:lumMod val="75000"/>
                    <a:lumOff val="25000"/>
                  </a:prstClr>
                </a:solidFill>
                <a:latin typeface="Montserrat" pitchFamily="2" charset="77"/>
                <a:ea typeface="+mn-ea"/>
                <a:cs typeface="+mn-cs"/>
              </a:rPr>
              <a:t>74% Increase</a:t>
            </a:r>
            <a:endParaRPr lang="en-US" sz="1350" kern="1200" dirty="0">
              <a:solidFill>
                <a:prstClr val="black">
                  <a:lumMod val="75000"/>
                  <a:lumOff val="25000"/>
                </a:prstClr>
              </a:solidFill>
              <a:latin typeface="Lato" panose="020F0502020204030203" pitchFamily="34" charset="77"/>
              <a:ea typeface="+mn-ea"/>
              <a:cs typeface="+mn-cs"/>
            </a:endParaRPr>
          </a:p>
        </p:txBody>
      </p:sp>
      <p:sp>
        <p:nvSpPr>
          <p:cNvPr id="23" name="TextBox 22">
            <a:extLst>
              <a:ext uri="{FF2B5EF4-FFF2-40B4-BE49-F238E27FC236}">
                <a16:creationId xmlns:a16="http://schemas.microsoft.com/office/drawing/2014/main" id="{C13FBA78-3BB8-4C46-9EC1-58948FDD3699}"/>
              </a:ext>
            </a:extLst>
          </p:cNvPr>
          <p:cNvSpPr txBox="1"/>
          <p:nvPr/>
        </p:nvSpPr>
        <p:spPr>
          <a:xfrm>
            <a:off x="340028" y="4811594"/>
            <a:ext cx="5702474" cy="219291"/>
          </a:xfrm>
          <a:prstGeom prst="rect">
            <a:avLst/>
          </a:prstGeom>
          <a:noFill/>
        </p:spPr>
        <p:txBody>
          <a:bodyPr wrap="square" rtlCol="0">
            <a:spAutoFit/>
          </a:bodyPr>
          <a:lstStyle/>
          <a:p>
            <a:pPr defTabSz="685800">
              <a:buClrTx/>
            </a:pPr>
            <a:r>
              <a:rPr lang="en-US" altLang="en-US" sz="825" kern="1200" dirty="0">
                <a:solidFill>
                  <a:prstClr val="black"/>
                </a:solidFill>
                <a:latin typeface="Montserrat Light" pitchFamily="2" charset="77"/>
                <a:ea typeface="+mn-ea"/>
                <a:cs typeface="+mn-cs"/>
              </a:rPr>
              <a:t>https://</a:t>
            </a:r>
            <a:r>
              <a:rPr lang="en-US" altLang="en-US" sz="825" kern="1200" dirty="0" err="1">
                <a:solidFill>
                  <a:prstClr val="black"/>
                </a:solidFill>
                <a:latin typeface="Montserrat Light" pitchFamily="2" charset="77"/>
                <a:ea typeface="+mn-ea"/>
                <a:cs typeface="+mn-cs"/>
              </a:rPr>
              <a:t>www.irs.gov</a:t>
            </a:r>
            <a:r>
              <a:rPr lang="en-US" altLang="en-US" sz="825" kern="1200" dirty="0">
                <a:solidFill>
                  <a:prstClr val="black"/>
                </a:solidFill>
                <a:latin typeface="Montserrat Light" pitchFamily="2" charset="77"/>
                <a:ea typeface="+mn-ea"/>
                <a:cs typeface="+mn-cs"/>
              </a:rPr>
              <a:t>/pub/</a:t>
            </a:r>
            <a:r>
              <a:rPr lang="en-US" altLang="en-US" sz="825" kern="1200" dirty="0" err="1">
                <a:solidFill>
                  <a:prstClr val="black"/>
                </a:solidFill>
                <a:latin typeface="Montserrat Light" pitchFamily="2" charset="77"/>
                <a:ea typeface="+mn-ea"/>
                <a:cs typeface="+mn-cs"/>
              </a:rPr>
              <a:t>irs</a:t>
            </a:r>
            <a:r>
              <a:rPr lang="en-US" altLang="en-US" sz="825" kern="1200" dirty="0">
                <a:solidFill>
                  <a:prstClr val="black"/>
                </a:solidFill>
                <a:latin typeface="Montserrat Light" pitchFamily="2" charset="77"/>
                <a:ea typeface="+mn-ea"/>
                <a:cs typeface="+mn-cs"/>
              </a:rPr>
              <a:t>-drop/rp-18-57.pdf </a:t>
            </a:r>
          </a:p>
        </p:txBody>
      </p:sp>
      <p:pic>
        <p:nvPicPr>
          <p:cNvPr id="21" name="Graphic 20">
            <a:extLst>
              <a:ext uri="{FF2B5EF4-FFF2-40B4-BE49-F238E27FC236}">
                <a16:creationId xmlns:a16="http://schemas.microsoft.com/office/drawing/2014/main" id="{C0A6AA94-D45E-90C1-0381-EB97DB17F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22" name="Google Shape;103;p14">
            <a:extLst>
              <a:ext uri="{FF2B5EF4-FFF2-40B4-BE49-F238E27FC236}">
                <a16:creationId xmlns:a16="http://schemas.microsoft.com/office/drawing/2014/main" id="{939F453A-7DB6-EF6B-7B0C-8664BDC8AB79}"/>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dirty="0">
                <a:solidFill>
                  <a:schemeClr val="tx1"/>
                </a:solidFill>
                <a:latin typeface="Montserrat" pitchFamily="2" charset="77"/>
              </a:rPr>
              <a:t>Widow’s Tax</a:t>
            </a:r>
          </a:p>
        </p:txBody>
      </p:sp>
      <p:sp>
        <p:nvSpPr>
          <p:cNvPr id="2" name="Rectangle 1">
            <a:extLst>
              <a:ext uri="{FF2B5EF4-FFF2-40B4-BE49-F238E27FC236}">
                <a16:creationId xmlns:a16="http://schemas.microsoft.com/office/drawing/2014/main" id="{278402BE-F5D6-F55C-C179-09C684364BCE}"/>
              </a:ext>
            </a:extLst>
          </p:cNvPr>
          <p:cNvSpPr/>
          <p:nvPr/>
        </p:nvSpPr>
        <p:spPr>
          <a:xfrm>
            <a:off x="8084820" y="4565789"/>
            <a:ext cx="803785" cy="6920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161458-46FD-7F34-712A-552B55B6A386}"/>
              </a:ext>
            </a:extLst>
          </p:cNvPr>
          <p:cNvSpPr/>
          <p:nvPr/>
        </p:nvSpPr>
        <p:spPr>
          <a:xfrm>
            <a:off x="-8681" y="4853712"/>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230041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2615D8BD-19D5-6F9F-6510-253B86C6DF7B}"/>
              </a:ext>
            </a:extLst>
          </p:cNvPr>
          <p:cNvSpPr>
            <a:spLocks noGrp="1"/>
          </p:cNvSpPr>
          <p:nvPr>
            <p:ph type="body" sz="half" idx="21"/>
          </p:nvPr>
        </p:nvSpPr>
        <p:spPr>
          <a:xfrm>
            <a:off x="4572000" y="476250"/>
            <a:ext cx="4095750" cy="4191000"/>
          </a:xfrm>
        </p:spPr>
        <p:txBody>
          <a:bodyPr/>
          <a:lstStyle/>
          <a:p>
            <a:endParaRPr lang="en-US"/>
          </a:p>
        </p:txBody>
      </p:sp>
      <p:pic>
        <p:nvPicPr>
          <p:cNvPr id="5" name="Picture 4">
            <a:extLst>
              <a:ext uri="{FF2B5EF4-FFF2-40B4-BE49-F238E27FC236}">
                <a16:creationId xmlns:a16="http://schemas.microsoft.com/office/drawing/2014/main" id="{F7C1EB27-2C32-89C9-42A0-4C507D0D2CB3}"/>
              </a:ext>
            </a:extLst>
          </p:cNvPr>
          <p:cNvPicPr>
            <a:picLocks noChangeAspect="1"/>
          </p:cNvPicPr>
          <p:nvPr/>
        </p:nvPicPr>
        <p:blipFill>
          <a:blip r:embed="rId2"/>
          <a:stretch>
            <a:fillRect/>
          </a:stretch>
        </p:blipFill>
        <p:spPr>
          <a:xfrm>
            <a:off x="1403177" y="535782"/>
            <a:ext cx="6337646" cy="4071938"/>
          </a:xfrm>
          <a:prstGeom prst="rect">
            <a:avLst/>
          </a:prstGeom>
          <a:noFill/>
        </p:spPr>
      </p:pic>
      <p:sp>
        <p:nvSpPr>
          <p:cNvPr id="3" name="Slide Number Placeholder 2">
            <a:extLst>
              <a:ext uri="{FF2B5EF4-FFF2-40B4-BE49-F238E27FC236}">
                <a16:creationId xmlns:a16="http://schemas.microsoft.com/office/drawing/2014/main" id="{84D587FF-7B20-38EC-F70A-894B4FE92A19}"/>
              </a:ext>
            </a:extLst>
          </p:cNvPr>
          <p:cNvSpPr>
            <a:spLocks noGrp="1"/>
          </p:cNvSpPr>
          <p:nvPr>
            <p:ph type="sldNum" sz="quarter" idx="2"/>
          </p:nvPr>
        </p:nvSpPr>
        <p:spPr>
          <a:xfrm>
            <a:off x="8266179" y="4470450"/>
            <a:ext cx="548700" cy="393600"/>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 sz="900" smtClean="0"/>
              <a:pPr marL="0" lvl="0" indent="0" rtl="0">
                <a:lnSpc>
                  <a:spcPct val="90000"/>
                </a:lnSpc>
                <a:spcBef>
                  <a:spcPts val="0"/>
                </a:spcBef>
                <a:spcAft>
                  <a:spcPts val="600"/>
                </a:spcAft>
                <a:buNone/>
              </a:pPr>
              <a:t>37</a:t>
            </a:fld>
            <a:endParaRPr lang="en" sz="900" dirty="0"/>
          </a:p>
        </p:txBody>
      </p:sp>
    </p:spTree>
    <p:extLst>
      <p:ext uri="{BB962C8B-B14F-4D97-AF65-F5344CB8AC3E}">
        <p14:creationId xmlns:p14="http://schemas.microsoft.com/office/powerpoint/2010/main" val="328016176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117023-ADBD-9309-6E75-CC1418124BA6}"/>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pic>
        <p:nvPicPr>
          <p:cNvPr id="1028" name="Picture 4">
            <a:extLst>
              <a:ext uri="{FF2B5EF4-FFF2-40B4-BE49-F238E27FC236}">
                <a16:creationId xmlns:a16="http://schemas.microsoft.com/office/drawing/2014/main" id="{608BA505-E398-78ED-4DE7-854982694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940" y="665244"/>
            <a:ext cx="5229860" cy="41198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5ABD62-ADBA-E0CC-4636-F75A844093A0}"/>
              </a:ext>
            </a:extLst>
          </p:cNvPr>
          <p:cNvSpPr txBox="1"/>
          <p:nvPr/>
        </p:nvSpPr>
        <p:spPr>
          <a:xfrm>
            <a:off x="182880" y="100554"/>
            <a:ext cx="5875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800" b="0" i="0" u="none" strike="noStrike" kern="0" cap="none" spc="0" normalizeH="0" baseline="0" noProof="0" dirty="0">
                <a:ln>
                  <a:noFill/>
                </a:ln>
                <a:solidFill>
                  <a:srgbClr val="08243A"/>
                </a:solidFill>
                <a:effectLst/>
                <a:uLnTx/>
                <a:uFillTx/>
                <a:latin typeface="Montserrat" pitchFamily="2" charset="77"/>
                <a:cs typeface="Arial"/>
                <a:sym typeface="Arial"/>
              </a:rPr>
              <a:t>To Convert or Not to Convert…..</a:t>
            </a:r>
          </a:p>
        </p:txBody>
      </p:sp>
    </p:spTree>
    <p:extLst>
      <p:ext uri="{BB962C8B-B14F-4D97-AF65-F5344CB8AC3E}">
        <p14:creationId xmlns:p14="http://schemas.microsoft.com/office/powerpoint/2010/main" val="3846775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3B3DA8-1FEC-4FEF-4499-5E608609E801}"/>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pic>
        <p:nvPicPr>
          <p:cNvPr id="2050" name="Picture 2">
            <a:extLst>
              <a:ext uri="{FF2B5EF4-FFF2-40B4-BE49-F238E27FC236}">
                <a16:creationId xmlns:a16="http://schemas.microsoft.com/office/drawing/2014/main" id="{CA1F54BF-6548-E309-AD18-03945A87C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167" y="923166"/>
            <a:ext cx="4921704" cy="38116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32B49C-345B-5327-B4A7-F24B6D5CCC21}"/>
              </a:ext>
            </a:extLst>
          </p:cNvPr>
          <p:cNvSpPr txBox="1"/>
          <p:nvPr/>
        </p:nvSpPr>
        <p:spPr>
          <a:xfrm>
            <a:off x="160020" y="88059"/>
            <a:ext cx="5875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800" b="0" i="0" u="none" strike="noStrike" kern="0" cap="none" spc="0" normalizeH="0" baseline="0" noProof="0" dirty="0">
                <a:ln>
                  <a:noFill/>
                </a:ln>
                <a:solidFill>
                  <a:srgbClr val="08243A"/>
                </a:solidFill>
                <a:effectLst/>
                <a:uLnTx/>
                <a:uFillTx/>
                <a:latin typeface="Montserrat" pitchFamily="2" charset="77"/>
                <a:cs typeface="Arial"/>
                <a:sym typeface="Arial"/>
              </a:rPr>
              <a:t>To Convert or Not to Convert…..</a:t>
            </a:r>
          </a:p>
        </p:txBody>
      </p:sp>
    </p:spTree>
    <p:extLst>
      <p:ext uri="{BB962C8B-B14F-4D97-AF65-F5344CB8AC3E}">
        <p14:creationId xmlns:p14="http://schemas.microsoft.com/office/powerpoint/2010/main" val="3173449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3;p14">
            <a:extLst>
              <a:ext uri="{FF2B5EF4-FFF2-40B4-BE49-F238E27FC236}">
                <a16:creationId xmlns:a16="http://schemas.microsoft.com/office/drawing/2014/main" id="{3FA400CD-439B-0785-5D9E-0BB296185E16}"/>
              </a:ext>
            </a:extLst>
          </p:cNvPr>
          <p:cNvSpPr txBox="1">
            <a:spLocks/>
          </p:cNvSpPr>
          <p:nvPr/>
        </p:nvSpPr>
        <p:spPr>
          <a:xfrm>
            <a:off x="4394479" y="411481"/>
            <a:ext cx="3905606" cy="7498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b="0" dirty="0">
                <a:solidFill>
                  <a:schemeClr val="tx1"/>
                </a:solidFill>
                <a:latin typeface="Montserrat" pitchFamily="2" charset="77"/>
              </a:rPr>
              <a:t>Intestacy</a:t>
            </a:r>
          </a:p>
        </p:txBody>
      </p:sp>
      <p:sp>
        <p:nvSpPr>
          <p:cNvPr id="9" name="Google Shape;103;p14">
            <a:extLst>
              <a:ext uri="{FF2B5EF4-FFF2-40B4-BE49-F238E27FC236}">
                <a16:creationId xmlns:a16="http://schemas.microsoft.com/office/drawing/2014/main" id="{729390EF-0FB9-5DCD-4A1E-9FA65C10A43B}"/>
              </a:ext>
            </a:extLst>
          </p:cNvPr>
          <p:cNvSpPr txBox="1">
            <a:spLocks/>
          </p:cNvSpPr>
          <p:nvPr/>
        </p:nvSpPr>
        <p:spPr>
          <a:xfrm>
            <a:off x="4621344" y="1301439"/>
            <a:ext cx="3451876" cy="3741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lnSpc>
                <a:spcPct val="150000"/>
              </a:lnSpc>
            </a:pPr>
            <a:r>
              <a:rPr lang="en-US" sz="1600" b="0" i="0" u="none" strike="noStrike" dirty="0">
                <a:solidFill>
                  <a:schemeClr val="bg2"/>
                </a:solidFill>
                <a:effectLst/>
                <a:latin typeface="Lato" panose="020F0502020204030203" pitchFamily="34" charset="77"/>
              </a:rPr>
              <a:t>“The condition of the estate of a person who dies without having made a valid will or other binding declaration. Alternatively, this may also apply where </a:t>
            </a:r>
            <a:r>
              <a:rPr lang="en-US" sz="1600" b="0" i="0" u="none" strike="noStrike" dirty="0">
                <a:solidFill>
                  <a:schemeClr val="accent6"/>
                </a:solidFill>
                <a:effectLst/>
                <a:latin typeface="Lato" panose="020F0502020204030203" pitchFamily="34" charset="77"/>
              </a:rPr>
              <a:t>a will has been made, but only applies to part of the estate. </a:t>
            </a:r>
            <a:r>
              <a:rPr lang="en-US" sz="1600" b="0" i="0" u="none" strike="noStrike" dirty="0">
                <a:solidFill>
                  <a:schemeClr val="bg2"/>
                </a:solidFill>
                <a:effectLst/>
                <a:latin typeface="Lato" panose="020F0502020204030203" pitchFamily="34" charset="77"/>
              </a:rPr>
              <a:t>The remaining estate forms the “intestate estate.”</a:t>
            </a:r>
            <a:endParaRPr lang="en-US" sz="1600" b="0" dirty="0">
              <a:solidFill>
                <a:schemeClr val="bg2"/>
              </a:solidFill>
              <a:effectLst/>
              <a:latin typeface="Lato" panose="020F0502020204030203" pitchFamily="34" charset="77"/>
            </a:endParaRPr>
          </a:p>
          <a:p>
            <a:pPr algn="ctr">
              <a:lnSpc>
                <a:spcPct val="150000"/>
              </a:lnSpc>
            </a:pPr>
            <a:endParaRPr lang="en-US" sz="3200" dirty="0">
              <a:solidFill>
                <a:schemeClr val="bg2"/>
              </a:solidFill>
              <a:latin typeface="Lato" panose="020F0502020204030203" pitchFamily="34" charset="77"/>
            </a:endParaRPr>
          </a:p>
        </p:txBody>
      </p:sp>
      <p:pic>
        <p:nvPicPr>
          <p:cNvPr id="13" name="Picture 12" descr="A person singing into a microphone&#10;&#10;Description automatically generated with medium confidence">
            <a:extLst>
              <a:ext uri="{FF2B5EF4-FFF2-40B4-BE49-F238E27FC236}">
                <a16:creationId xmlns:a16="http://schemas.microsoft.com/office/drawing/2014/main" id="{8EC6AC41-862E-6DC4-F6B3-96973D82A7F0}"/>
              </a:ext>
            </a:extLst>
          </p:cNvPr>
          <p:cNvPicPr>
            <a:picLocks noChangeAspect="1"/>
          </p:cNvPicPr>
          <p:nvPr/>
        </p:nvPicPr>
        <p:blipFill rotWithShape="1">
          <a:blip r:embed="rId3"/>
          <a:srcRect t="20297" b="9347"/>
          <a:stretch/>
        </p:blipFill>
        <p:spPr>
          <a:xfrm>
            <a:off x="1" y="1"/>
            <a:ext cx="3638282" cy="5143500"/>
          </a:xfrm>
          <a:prstGeom prst="rect">
            <a:avLst/>
          </a:prstGeom>
        </p:spPr>
      </p:pic>
      <p:sp>
        <p:nvSpPr>
          <p:cNvPr id="2" name="Rectangle 1">
            <a:extLst>
              <a:ext uri="{FF2B5EF4-FFF2-40B4-BE49-F238E27FC236}">
                <a16:creationId xmlns:a16="http://schemas.microsoft.com/office/drawing/2014/main" id="{91332FD5-2340-C130-8AF9-87D124D5C5CC}"/>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2688424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174E6B6-CBC2-1513-FE87-ED9B4356D924}"/>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Lato" panose="020F0502020204030203" pitchFamily="34" charset="77"/>
              <a:ea typeface="+mn-ea"/>
              <a:cs typeface="+mn-cs"/>
            </a:endParaRPr>
          </a:p>
        </p:txBody>
      </p:sp>
      <p:sp>
        <p:nvSpPr>
          <p:cNvPr id="2" name="Rectangle 1">
            <a:extLst>
              <a:ext uri="{FF2B5EF4-FFF2-40B4-BE49-F238E27FC236}">
                <a16:creationId xmlns:a16="http://schemas.microsoft.com/office/drawing/2014/main" id="{98C19BF2-DACD-D420-5B89-F835A32ED601}"/>
              </a:ext>
            </a:extLst>
          </p:cNvPr>
          <p:cNvSpPr/>
          <p:nvPr/>
        </p:nvSpPr>
        <p:spPr>
          <a:xfrm>
            <a:off x="304801" y="457200"/>
            <a:ext cx="8588828" cy="406037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sp>
        <p:nvSpPr>
          <p:cNvPr id="5" name="Rectangle 4">
            <a:extLst>
              <a:ext uri="{FF2B5EF4-FFF2-40B4-BE49-F238E27FC236}">
                <a16:creationId xmlns:a16="http://schemas.microsoft.com/office/drawing/2014/main" id="{6EEF9CA7-C425-AD8A-1B28-488351057A3F}"/>
              </a:ext>
            </a:extLst>
          </p:cNvPr>
          <p:cNvSpPr/>
          <p:nvPr/>
        </p:nvSpPr>
        <p:spPr>
          <a:xfrm>
            <a:off x="304801" y="457200"/>
            <a:ext cx="8588828" cy="607480"/>
          </a:xfrm>
          <a:prstGeom prst="rect">
            <a:avLst/>
          </a:prstGeom>
          <a:solidFill>
            <a:srgbClr val="F0CE4D">
              <a:alpha val="14118"/>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77"/>
            </a:endParaRPr>
          </a:p>
        </p:txBody>
      </p:sp>
      <p:pic>
        <p:nvPicPr>
          <p:cNvPr id="9" name="Picture 8" descr="A yellow triangle with a white exclamation mark&#10;&#10;Description automatically generated">
            <a:extLst>
              <a:ext uri="{FF2B5EF4-FFF2-40B4-BE49-F238E27FC236}">
                <a16:creationId xmlns:a16="http://schemas.microsoft.com/office/drawing/2014/main" id="{8FF9947F-78FB-BBA7-0F74-56C53A9F13C8}"/>
              </a:ext>
            </a:extLst>
          </p:cNvPr>
          <p:cNvPicPr>
            <a:picLocks noChangeAspect="1"/>
          </p:cNvPicPr>
          <p:nvPr/>
        </p:nvPicPr>
        <p:blipFill>
          <a:blip r:embed="rId2"/>
          <a:stretch>
            <a:fillRect/>
          </a:stretch>
        </p:blipFill>
        <p:spPr>
          <a:xfrm>
            <a:off x="13854" y="97849"/>
            <a:ext cx="749012" cy="749012"/>
          </a:xfrm>
          <a:prstGeom prst="rect">
            <a:avLst/>
          </a:prstGeom>
        </p:spPr>
      </p:pic>
      <p:sp>
        <p:nvSpPr>
          <p:cNvPr id="10" name="TextBox 9">
            <a:extLst>
              <a:ext uri="{FF2B5EF4-FFF2-40B4-BE49-F238E27FC236}">
                <a16:creationId xmlns:a16="http://schemas.microsoft.com/office/drawing/2014/main" id="{F60B721F-9AC9-BDA5-63A9-3EA28ED7661B}"/>
              </a:ext>
            </a:extLst>
          </p:cNvPr>
          <p:cNvSpPr txBox="1"/>
          <p:nvPr/>
        </p:nvSpPr>
        <p:spPr>
          <a:xfrm>
            <a:off x="3113314" y="486197"/>
            <a:ext cx="2971800" cy="553998"/>
          </a:xfrm>
          <a:prstGeom prst="rect">
            <a:avLst/>
          </a:prstGeom>
          <a:noFill/>
        </p:spPr>
        <p:txBody>
          <a:bodyPr wrap="square" rtlCol="0">
            <a:spAutoFit/>
          </a:bodyPr>
          <a:lstStyle/>
          <a:p>
            <a:pPr algn="ctr" defTabSz="685800">
              <a:buClrTx/>
            </a:pPr>
            <a:r>
              <a:rPr lang="en-US" sz="3000" kern="1200" dirty="0">
                <a:solidFill>
                  <a:schemeClr val="tx1">
                    <a:lumMod val="75000"/>
                    <a:lumOff val="25000"/>
                  </a:schemeClr>
                </a:solidFill>
                <a:latin typeface="Lato" panose="020F0502020204030203" pitchFamily="34" charset="77"/>
                <a:ea typeface="+mn-ea"/>
                <a:cs typeface="+mn-cs"/>
              </a:rPr>
              <a:t>Checklist</a:t>
            </a:r>
          </a:p>
        </p:txBody>
      </p:sp>
      <p:sp>
        <p:nvSpPr>
          <p:cNvPr id="13" name="TextBox 12">
            <a:extLst>
              <a:ext uri="{FF2B5EF4-FFF2-40B4-BE49-F238E27FC236}">
                <a16:creationId xmlns:a16="http://schemas.microsoft.com/office/drawing/2014/main" id="{99D9D5D6-3109-F383-5C36-59022DF67DB2}"/>
              </a:ext>
            </a:extLst>
          </p:cNvPr>
          <p:cNvSpPr txBox="1"/>
          <p:nvPr/>
        </p:nvSpPr>
        <p:spPr>
          <a:xfrm>
            <a:off x="1007855" y="1594680"/>
            <a:ext cx="7885774" cy="300082"/>
          </a:xfrm>
          <a:prstGeom prst="rect">
            <a:avLst/>
          </a:prstGeom>
          <a:noFill/>
        </p:spPr>
        <p:txBody>
          <a:bodyPr wrap="square" rtlCol="0">
            <a:spAutoFit/>
          </a:bodyPr>
          <a:lstStyle/>
          <a:p>
            <a:pPr defTabSz="685800">
              <a:buClrTx/>
            </a:pPr>
            <a:r>
              <a:rPr lang="en-US" sz="1350" kern="1200" dirty="0">
                <a:solidFill>
                  <a:prstClr val="black"/>
                </a:solidFill>
                <a:latin typeface="Montserrat" pitchFamily="2" charset="77"/>
                <a:ea typeface="+mn-ea"/>
                <a:cs typeface="+mn-cs"/>
              </a:rPr>
              <a:t>   Are your assets set up to pass efficiently from you to your spouse? The next generation? </a:t>
            </a:r>
          </a:p>
        </p:txBody>
      </p:sp>
      <p:sp>
        <p:nvSpPr>
          <p:cNvPr id="19" name="TextBox 18">
            <a:extLst>
              <a:ext uri="{FF2B5EF4-FFF2-40B4-BE49-F238E27FC236}">
                <a16:creationId xmlns:a16="http://schemas.microsoft.com/office/drawing/2014/main" id="{BD965343-239F-5D5D-3C23-3185FF1AA362}"/>
              </a:ext>
            </a:extLst>
          </p:cNvPr>
          <p:cNvSpPr txBox="1"/>
          <p:nvPr/>
        </p:nvSpPr>
        <p:spPr>
          <a:xfrm>
            <a:off x="1000664" y="1996548"/>
            <a:ext cx="3958473" cy="300082"/>
          </a:xfrm>
          <a:prstGeom prst="rect">
            <a:avLst/>
          </a:prstGeom>
          <a:noFill/>
        </p:spPr>
        <p:txBody>
          <a:bodyPr wrap="square" rtlCol="0">
            <a:spAutoFit/>
          </a:bodyPr>
          <a:lstStyle/>
          <a:p>
            <a:pPr defTabSz="685800">
              <a:buClrTx/>
            </a:pPr>
            <a:r>
              <a:rPr lang="en-US" sz="1350" kern="1200" dirty="0">
                <a:solidFill>
                  <a:prstClr val="black"/>
                </a:solidFill>
                <a:latin typeface="Montserrat" pitchFamily="2" charset="77"/>
                <a:ea typeface="+mn-ea"/>
                <a:cs typeface="+mn-cs"/>
              </a:rPr>
              <a:t>   Do you have an IRA exit strategy?</a:t>
            </a:r>
          </a:p>
        </p:txBody>
      </p:sp>
      <p:sp>
        <p:nvSpPr>
          <p:cNvPr id="20" name="TextBox 19">
            <a:extLst>
              <a:ext uri="{FF2B5EF4-FFF2-40B4-BE49-F238E27FC236}">
                <a16:creationId xmlns:a16="http://schemas.microsoft.com/office/drawing/2014/main" id="{B1BEAEC8-AC4F-F529-0EE7-4C6C68E35255}"/>
              </a:ext>
            </a:extLst>
          </p:cNvPr>
          <p:cNvSpPr txBox="1"/>
          <p:nvPr/>
        </p:nvSpPr>
        <p:spPr>
          <a:xfrm>
            <a:off x="1000664" y="2426458"/>
            <a:ext cx="6406551" cy="300082"/>
          </a:xfrm>
          <a:prstGeom prst="rect">
            <a:avLst/>
          </a:prstGeom>
          <a:noFill/>
        </p:spPr>
        <p:txBody>
          <a:bodyPr wrap="square" rtlCol="0">
            <a:spAutoFit/>
          </a:bodyPr>
          <a:lstStyle/>
          <a:p>
            <a:pPr defTabSz="685800">
              <a:buClrTx/>
            </a:pPr>
            <a:r>
              <a:rPr lang="en-US" sz="1350" kern="1200" dirty="0">
                <a:solidFill>
                  <a:prstClr val="black"/>
                </a:solidFill>
                <a:latin typeface="Montserrat" pitchFamily="2" charset="77"/>
                <a:ea typeface="+mn-ea"/>
                <a:cs typeface="+mn-cs"/>
              </a:rPr>
              <a:t>   Is your plan currently set up for an unexpected death of a spouse?</a:t>
            </a:r>
          </a:p>
        </p:txBody>
      </p:sp>
      <p:sp>
        <p:nvSpPr>
          <p:cNvPr id="3" name="TextBox 2">
            <a:extLst>
              <a:ext uri="{FF2B5EF4-FFF2-40B4-BE49-F238E27FC236}">
                <a16:creationId xmlns:a16="http://schemas.microsoft.com/office/drawing/2014/main" id="{63A97F22-8C80-20E2-7679-3B7528BA8973}"/>
              </a:ext>
            </a:extLst>
          </p:cNvPr>
          <p:cNvSpPr txBox="1"/>
          <p:nvPr/>
        </p:nvSpPr>
        <p:spPr>
          <a:xfrm>
            <a:off x="1000663" y="2865916"/>
            <a:ext cx="7021903" cy="300082"/>
          </a:xfrm>
          <a:prstGeom prst="rect">
            <a:avLst/>
          </a:prstGeom>
          <a:noFill/>
        </p:spPr>
        <p:txBody>
          <a:bodyPr wrap="square" rtlCol="0">
            <a:spAutoFit/>
          </a:bodyPr>
          <a:lstStyle/>
          <a:p>
            <a:pPr defTabSz="685800">
              <a:buClrTx/>
            </a:pPr>
            <a:r>
              <a:rPr lang="en-US" sz="1350" kern="1200" dirty="0">
                <a:solidFill>
                  <a:prstClr val="black"/>
                </a:solidFill>
                <a:latin typeface="Montserrat" pitchFamily="2" charset="77"/>
                <a:ea typeface="+mn-ea"/>
                <a:cs typeface="+mn-cs"/>
              </a:rPr>
              <a:t>   Is your Financial plan currently taking advantage of TCJA (sunsets in 2026)?</a:t>
            </a:r>
          </a:p>
        </p:txBody>
      </p:sp>
      <p:sp>
        <p:nvSpPr>
          <p:cNvPr id="6" name="TextBox 5">
            <a:extLst>
              <a:ext uri="{FF2B5EF4-FFF2-40B4-BE49-F238E27FC236}">
                <a16:creationId xmlns:a16="http://schemas.microsoft.com/office/drawing/2014/main" id="{F823C1CB-6811-7415-4B3B-57EAB2A716D1}"/>
              </a:ext>
            </a:extLst>
          </p:cNvPr>
          <p:cNvSpPr txBox="1"/>
          <p:nvPr/>
        </p:nvSpPr>
        <p:spPr>
          <a:xfrm>
            <a:off x="1000664" y="3351382"/>
            <a:ext cx="6406551" cy="300082"/>
          </a:xfrm>
          <a:prstGeom prst="rect">
            <a:avLst/>
          </a:prstGeom>
          <a:noFill/>
        </p:spPr>
        <p:txBody>
          <a:bodyPr wrap="square" rtlCol="0">
            <a:spAutoFit/>
          </a:bodyPr>
          <a:lstStyle/>
          <a:p>
            <a:pPr defTabSz="685800">
              <a:buClrTx/>
            </a:pPr>
            <a:r>
              <a:rPr lang="en-US" sz="1350" kern="1200" dirty="0">
                <a:solidFill>
                  <a:prstClr val="black"/>
                </a:solidFill>
                <a:latin typeface="Montserrat" pitchFamily="2" charset="77"/>
                <a:ea typeface="+mn-ea"/>
                <a:cs typeface="+mn-cs"/>
              </a:rPr>
              <a:t>   Have you preformed any tax planning to avoid excess death taxes?</a:t>
            </a:r>
          </a:p>
        </p:txBody>
      </p:sp>
      <p:sp>
        <p:nvSpPr>
          <p:cNvPr id="7" name="Rectangle 6">
            <a:extLst>
              <a:ext uri="{FF2B5EF4-FFF2-40B4-BE49-F238E27FC236}">
                <a16:creationId xmlns:a16="http://schemas.microsoft.com/office/drawing/2014/main" id="{3A81252A-C38C-EEB8-7EA8-40FB52A79E34}"/>
              </a:ext>
            </a:extLst>
          </p:cNvPr>
          <p:cNvSpPr/>
          <p:nvPr/>
        </p:nvSpPr>
        <p:spPr>
          <a:xfrm>
            <a:off x="873405" y="165343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8" name="Rectangle 7">
            <a:extLst>
              <a:ext uri="{FF2B5EF4-FFF2-40B4-BE49-F238E27FC236}">
                <a16:creationId xmlns:a16="http://schemas.microsoft.com/office/drawing/2014/main" id="{F2CBA43E-FBF2-D143-482F-42369FCFFB77}"/>
              </a:ext>
            </a:extLst>
          </p:cNvPr>
          <p:cNvSpPr/>
          <p:nvPr/>
        </p:nvSpPr>
        <p:spPr>
          <a:xfrm>
            <a:off x="873405" y="2063779"/>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11" name="Rectangle 10">
            <a:extLst>
              <a:ext uri="{FF2B5EF4-FFF2-40B4-BE49-F238E27FC236}">
                <a16:creationId xmlns:a16="http://schemas.microsoft.com/office/drawing/2014/main" id="{C5476C57-7D2F-71C2-6941-9ADA203B9509}"/>
              </a:ext>
            </a:extLst>
          </p:cNvPr>
          <p:cNvSpPr/>
          <p:nvPr/>
        </p:nvSpPr>
        <p:spPr>
          <a:xfrm>
            <a:off x="873405" y="249258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12" name="Rectangle 11">
            <a:extLst>
              <a:ext uri="{FF2B5EF4-FFF2-40B4-BE49-F238E27FC236}">
                <a16:creationId xmlns:a16="http://schemas.microsoft.com/office/drawing/2014/main" id="{3763A0B5-2D1B-A569-7F98-4207055E8053}"/>
              </a:ext>
            </a:extLst>
          </p:cNvPr>
          <p:cNvSpPr/>
          <p:nvPr/>
        </p:nvSpPr>
        <p:spPr>
          <a:xfrm>
            <a:off x="874143" y="2932043"/>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
        <p:nvSpPr>
          <p:cNvPr id="14" name="Rectangle 13">
            <a:extLst>
              <a:ext uri="{FF2B5EF4-FFF2-40B4-BE49-F238E27FC236}">
                <a16:creationId xmlns:a16="http://schemas.microsoft.com/office/drawing/2014/main" id="{2274997F-F2C4-4D46-E9B2-ABA15917DA57}"/>
              </a:ext>
            </a:extLst>
          </p:cNvPr>
          <p:cNvSpPr/>
          <p:nvPr/>
        </p:nvSpPr>
        <p:spPr>
          <a:xfrm>
            <a:off x="873405" y="342153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panose="020F0502020204030203" pitchFamily="34" charset="77"/>
            </a:endParaRPr>
          </a:p>
        </p:txBody>
      </p:sp>
    </p:spTree>
    <p:extLst>
      <p:ext uri="{BB962C8B-B14F-4D97-AF65-F5344CB8AC3E}">
        <p14:creationId xmlns:p14="http://schemas.microsoft.com/office/powerpoint/2010/main" val="4256782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descr="A person and person standing on a rock&#10;&#10;Description automatically generated with medium confidence">
            <a:extLst>
              <a:ext uri="{FF2B5EF4-FFF2-40B4-BE49-F238E27FC236}">
                <a16:creationId xmlns:a16="http://schemas.microsoft.com/office/drawing/2014/main" id="{8A8A7A1E-25A0-55F8-7C02-E4EF741B3AF9}"/>
              </a:ext>
            </a:extLst>
          </p:cNvPr>
          <p:cNvPicPr>
            <a:picLocks noChangeAspect="1"/>
          </p:cNvPicPr>
          <p:nvPr/>
        </p:nvPicPr>
        <p:blipFill rotWithShape="1">
          <a:blip r:embed="rId3"/>
          <a:srcRect t="16629" b="9912"/>
          <a:stretch/>
        </p:blipFill>
        <p:spPr>
          <a:xfrm>
            <a:off x="0" y="1"/>
            <a:ext cx="9144000" cy="5143500"/>
          </a:xfrm>
          <a:prstGeom prst="rect">
            <a:avLst/>
          </a:prstGeom>
        </p:spPr>
      </p:pic>
      <p:sp>
        <p:nvSpPr>
          <p:cNvPr id="6" name="Rectangle 5">
            <a:extLst>
              <a:ext uri="{FF2B5EF4-FFF2-40B4-BE49-F238E27FC236}">
                <a16:creationId xmlns:a16="http://schemas.microsoft.com/office/drawing/2014/main" id="{B198C706-B2CC-F543-AABD-6EDB62DC2982}"/>
              </a:ext>
            </a:extLst>
          </p:cNvPr>
          <p:cNvSpPr/>
          <p:nvPr/>
        </p:nvSpPr>
        <p:spPr>
          <a:xfrm>
            <a:off x="710914" y="2571750"/>
            <a:ext cx="5724176" cy="1354602"/>
          </a:xfrm>
          <a:prstGeom prst="rect">
            <a:avLst/>
          </a:prstGeom>
        </p:spPr>
        <p:txBody>
          <a:bodyPr wrap="square">
            <a:spAutoFit/>
          </a:bodyPr>
          <a:lstStyle/>
          <a:p>
            <a:pPr defTabSz="342900" fontAlgn="base">
              <a:lnSpc>
                <a:spcPct val="85000"/>
              </a:lnSpc>
              <a:spcBef>
                <a:spcPct val="0"/>
              </a:spcBef>
              <a:spcAft>
                <a:spcPct val="0"/>
              </a:spcAft>
              <a:buClr>
                <a:srgbClr val="5D5D5D"/>
              </a:buClr>
            </a:pPr>
            <a:r>
              <a:rPr lang="en-US" altLang="en-US" sz="4050" kern="1200" dirty="0">
                <a:solidFill>
                  <a:schemeClr val="bg1">
                    <a:lumMod val="75000"/>
                  </a:schemeClr>
                </a:solidFill>
                <a:latin typeface="Montserrat" pitchFamily="2" charset="77"/>
                <a:ea typeface="+mn-ea"/>
                <a:cs typeface="Arial" panose="020B0604020202020204" pitchFamily="34" charset="0"/>
              </a:rPr>
              <a:t>Next Steps: </a:t>
            </a:r>
          </a:p>
          <a:p>
            <a:pPr defTabSz="342900" fontAlgn="base">
              <a:lnSpc>
                <a:spcPct val="85000"/>
              </a:lnSpc>
              <a:spcBef>
                <a:spcPct val="0"/>
              </a:spcBef>
              <a:spcAft>
                <a:spcPct val="0"/>
              </a:spcAft>
              <a:buClr>
                <a:srgbClr val="5D5D5D"/>
              </a:buClr>
            </a:pPr>
            <a:r>
              <a:rPr lang="en-US" altLang="en-US" sz="2800" kern="1200" dirty="0">
                <a:solidFill>
                  <a:schemeClr val="bg1"/>
                </a:solidFill>
                <a:latin typeface="Montserrat" pitchFamily="2" charset="77"/>
                <a:ea typeface="+mn-ea"/>
                <a:cs typeface="Arial" panose="020B0604020202020204" pitchFamily="34" charset="0"/>
              </a:rPr>
              <a:t>Power Play: Complimentary Meeting	</a:t>
            </a:r>
          </a:p>
        </p:txBody>
      </p:sp>
      <p:sp>
        <p:nvSpPr>
          <p:cNvPr id="3" name="Rectangle 2">
            <a:extLst>
              <a:ext uri="{FF2B5EF4-FFF2-40B4-BE49-F238E27FC236}">
                <a16:creationId xmlns:a16="http://schemas.microsoft.com/office/drawing/2014/main" id="{B819629D-6F6F-C90B-1DC6-BD967C5A4222}"/>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3242072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0" name="Let’s get in touch with us"/>
          <p:cNvSpPr txBox="1"/>
          <p:nvPr/>
        </p:nvSpPr>
        <p:spPr>
          <a:xfrm>
            <a:off x="841492" y="1756279"/>
            <a:ext cx="3866816" cy="505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a:lnSpc>
                <a:spcPct val="90000"/>
              </a:lnSpc>
              <a:defRPr sz="9000" spc="0">
                <a:latin typeface="+mn-lt"/>
                <a:ea typeface="+mn-ea"/>
                <a:cs typeface="+mn-cs"/>
                <a:sym typeface="Montserrat Bold"/>
              </a:defRPr>
            </a:pPr>
            <a:r>
              <a:rPr lang="en-US" sz="3375" dirty="0"/>
              <a:t>Get </a:t>
            </a:r>
            <a:r>
              <a:rPr sz="3375" dirty="0"/>
              <a:t>in touch </a:t>
            </a:r>
            <a:r>
              <a:rPr sz="3375" dirty="0">
                <a:solidFill>
                  <a:srgbClr val="D5D5D5"/>
                </a:solidFill>
              </a:rPr>
              <a:t>with us</a:t>
            </a:r>
          </a:p>
        </p:txBody>
      </p:sp>
      <p:grpSp>
        <p:nvGrpSpPr>
          <p:cNvPr id="13007" name="Group"/>
          <p:cNvGrpSpPr/>
          <p:nvPr/>
        </p:nvGrpSpPr>
        <p:grpSpPr>
          <a:xfrm>
            <a:off x="534310" y="3104950"/>
            <a:ext cx="3638816" cy="241613"/>
            <a:chOff x="-1" y="-1"/>
            <a:chExt cx="9703506" cy="644298"/>
          </a:xfrm>
        </p:grpSpPr>
        <p:sp>
          <p:nvSpPr>
            <p:cNvPr id="13005" name="Shape"/>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14288" tIns="14288" rIns="14288" bIns="14288"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13006" name="Input Your email"/>
            <p:cNvSpPr/>
            <p:nvPr/>
          </p:nvSpPr>
          <p:spPr>
            <a:xfrm>
              <a:off x="1330884" y="80849"/>
              <a:ext cx="8372621" cy="52202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lvl1pPr>
                <a:lnSpc>
                  <a:spcPct val="120000"/>
                </a:lnSpc>
                <a:defRPr sz="2500" cap="all" spc="125">
                  <a:latin typeface="+mn-lt"/>
                  <a:ea typeface="+mn-ea"/>
                  <a:cs typeface="+mn-cs"/>
                  <a:sym typeface="Montserrat Bold"/>
                </a:defRPr>
              </a:lvl1pPr>
            </a:lstStyle>
            <a:p>
              <a:r>
                <a:rPr lang="en-US" sz="938" dirty="0"/>
                <a:t>*Insert email</a:t>
              </a:r>
              <a:endParaRPr sz="938" dirty="0"/>
            </a:p>
          </p:txBody>
        </p:sp>
      </p:grpSp>
      <p:grpSp>
        <p:nvGrpSpPr>
          <p:cNvPr id="13010" name="Group"/>
          <p:cNvGrpSpPr/>
          <p:nvPr/>
        </p:nvGrpSpPr>
        <p:grpSpPr>
          <a:xfrm>
            <a:off x="445385" y="2678800"/>
            <a:ext cx="2527834" cy="284051"/>
            <a:chOff x="0" y="0"/>
            <a:chExt cx="6740888" cy="757468"/>
          </a:xfrm>
        </p:grpSpPr>
        <p:sp>
          <p:nvSpPr>
            <p:cNvPr id="13008" name="Shape"/>
            <p:cNvSpPr/>
            <p:nvPr/>
          </p:nvSpPr>
          <p:spPr>
            <a:xfrm>
              <a:off x="0" y="0"/>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14288" tIns="14288" rIns="14288" bIns="14288"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13009" name="Input Your phone"/>
            <p:cNvSpPr/>
            <p:nvPr/>
          </p:nvSpPr>
          <p:spPr>
            <a:xfrm>
              <a:off x="1330882" y="137432"/>
              <a:ext cx="5410006" cy="5220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lvl1pPr>
                <a:lnSpc>
                  <a:spcPct val="120000"/>
                </a:lnSpc>
                <a:defRPr sz="2500" cap="all" spc="125">
                  <a:latin typeface="+mn-lt"/>
                  <a:ea typeface="+mn-ea"/>
                  <a:cs typeface="+mn-cs"/>
                  <a:sym typeface="Montserrat Bold"/>
                </a:defRPr>
              </a:lvl1pPr>
            </a:lstStyle>
            <a:p>
              <a:r>
                <a:rPr lang="en-US" sz="938" dirty="0"/>
                <a:t>*Insert phone number</a:t>
              </a:r>
              <a:endParaRPr sz="938" dirty="0"/>
            </a:p>
          </p:txBody>
        </p:sp>
      </p:grpSp>
      <p:grpSp>
        <p:nvGrpSpPr>
          <p:cNvPr id="13013" name="Group"/>
          <p:cNvGrpSpPr/>
          <p:nvPr/>
        </p:nvGrpSpPr>
        <p:grpSpPr>
          <a:xfrm>
            <a:off x="5203207" y="2830560"/>
            <a:ext cx="3184154" cy="228338"/>
            <a:chOff x="0" y="0"/>
            <a:chExt cx="8491076" cy="608900"/>
          </a:xfrm>
        </p:grpSpPr>
        <p:sp>
          <p:nvSpPr>
            <p:cNvPr id="13011" name="Input Your COMPLETE ADDRESS HERE"/>
            <p:cNvSpPr/>
            <p:nvPr/>
          </p:nvSpPr>
          <p:spPr>
            <a:xfrm>
              <a:off x="1331189" y="86877"/>
              <a:ext cx="7159887" cy="5220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lvl1pPr>
                <a:lnSpc>
                  <a:spcPct val="120000"/>
                </a:lnSpc>
                <a:defRPr sz="2500" cap="all" spc="125">
                  <a:latin typeface="+mn-lt"/>
                  <a:ea typeface="+mn-ea"/>
                  <a:cs typeface="+mn-cs"/>
                  <a:sym typeface="Montserrat Bold"/>
                </a:defRPr>
              </a:lvl1pPr>
            </a:lstStyle>
            <a:p>
              <a:r>
                <a:rPr lang="en-US" sz="938" dirty="0"/>
                <a:t>*Insert address</a:t>
              </a:r>
              <a:endParaRPr sz="938" dirty="0"/>
            </a:p>
          </p:txBody>
        </p:sp>
        <p:sp>
          <p:nvSpPr>
            <p:cNvPr id="13012" name="Shape"/>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chemeClr val="accent1"/>
            </a:solidFill>
            <a:ln w="12700" cap="flat">
              <a:noFill/>
              <a:miter lim="400000"/>
            </a:ln>
            <a:effectLst/>
          </p:spPr>
          <p:txBody>
            <a:bodyPr wrap="square" lIns="19050" tIns="19050" rIns="19050" bIns="1905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grpSp>
      <p:sp>
        <p:nvSpPr>
          <p:cNvPr id="2" name="TextBox 1">
            <a:extLst>
              <a:ext uri="{FF2B5EF4-FFF2-40B4-BE49-F238E27FC236}">
                <a16:creationId xmlns:a16="http://schemas.microsoft.com/office/drawing/2014/main" id="{D86E8B21-A6A4-59B5-7E06-0D7A4CED77AB}"/>
              </a:ext>
            </a:extLst>
          </p:cNvPr>
          <p:cNvSpPr txBox="1"/>
          <p:nvPr/>
        </p:nvSpPr>
        <p:spPr>
          <a:xfrm>
            <a:off x="4848968" y="415383"/>
            <a:ext cx="3869473" cy="307777"/>
          </a:xfrm>
          <a:prstGeom prst="rect">
            <a:avLst/>
          </a:prstGeom>
          <a:noFill/>
        </p:spPr>
        <p:txBody>
          <a:bodyPr wrap="square" rtlCol="0">
            <a:spAutoFit/>
          </a:bodyPr>
          <a:lstStyle/>
          <a:p>
            <a:r>
              <a:rPr lang="en-US" dirty="0"/>
              <a:t>*Insert picture of building</a:t>
            </a:r>
          </a:p>
        </p:txBody>
      </p:sp>
      <p:sp>
        <p:nvSpPr>
          <p:cNvPr id="5" name="TextBox 4">
            <a:extLst>
              <a:ext uri="{FF2B5EF4-FFF2-40B4-BE49-F238E27FC236}">
                <a16:creationId xmlns:a16="http://schemas.microsoft.com/office/drawing/2014/main" id="{6BA68C94-FBF5-C502-BA3F-3802A8BC52EA}"/>
              </a:ext>
            </a:extLst>
          </p:cNvPr>
          <p:cNvSpPr txBox="1"/>
          <p:nvPr/>
        </p:nvSpPr>
        <p:spPr>
          <a:xfrm>
            <a:off x="3376032" y="4359387"/>
            <a:ext cx="6364559" cy="307777"/>
          </a:xfrm>
          <a:prstGeom prst="rect">
            <a:avLst/>
          </a:prstGeom>
          <a:noFill/>
        </p:spPr>
        <p:txBody>
          <a:bodyPr wrap="square" rtlCol="0">
            <a:spAutoFit/>
          </a:bodyPr>
          <a:lstStyle/>
          <a:p>
            <a:r>
              <a:rPr lang="en-US" dirty="0"/>
              <a:t>*Insert picture of team</a:t>
            </a:r>
          </a:p>
        </p:txBody>
      </p:sp>
      <p:sp>
        <p:nvSpPr>
          <p:cNvPr id="6" name="TextBox 5">
            <a:extLst>
              <a:ext uri="{FF2B5EF4-FFF2-40B4-BE49-F238E27FC236}">
                <a16:creationId xmlns:a16="http://schemas.microsoft.com/office/drawing/2014/main" id="{09F0822C-E62A-233B-F732-5BB9D972B6D4}"/>
              </a:ext>
            </a:extLst>
          </p:cNvPr>
          <p:cNvSpPr txBox="1"/>
          <p:nvPr/>
        </p:nvSpPr>
        <p:spPr>
          <a:xfrm>
            <a:off x="423123" y="363488"/>
            <a:ext cx="3866816" cy="307777"/>
          </a:xfrm>
          <a:prstGeom prst="rect">
            <a:avLst/>
          </a:prstGeom>
          <a:noFill/>
        </p:spPr>
        <p:txBody>
          <a:bodyPr wrap="square" rtlCol="0">
            <a:spAutoFit/>
          </a:bodyPr>
          <a:lstStyle/>
          <a:p>
            <a:r>
              <a:rPr lang="en-US" dirty="0"/>
              <a:t>*Insert logo</a:t>
            </a:r>
          </a:p>
        </p:txBody>
      </p:sp>
    </p:spTree>
    <p:extLst>
      <p:ext uri="{BB962C8B-B14F-4D97-AF65-F5344CB8AC3E}">
        <p14:creationId xmlns:p14="http://schemas.microsoft.com/office/powerpoint/2010/main" val="316655795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C081BC-C37A-F7CA-D729-FCBD0822909F}"/>
              </a:ext>
            </a:extLst>
          </p:cNvPr>
          <p:cNvSpPr/>
          <p:nvPr/>
        </p:nvSpPr>
        <p:spPr>
          <a:xfrm>
            <a:off x="7107011" y="1569396"/>
            <a:ext cx="1483019" cy="199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pic>
        <p:nvPicPr>
          <p:cNvPr id="21" name="Picture 20" descr="A paper with a red seal&#10;&#10;Description automatically generated with low confidence">
            <a:extLst>
              <a:ext uri="{FF2B5EF4-FFF2-40B4-BE49-F238E27FC236}">
                <a16:creationId xmlns:a16="http://schemas.microsoft.com/office/drawing/2014/main" id="{8AC1D664-FE9B-1701-69BF-32BE935B9E32}"/>
              </a:ext>
            </a:extLst>
          </p:cNvPr>
          <p:cNvPicPr>
            <a:picLocks noChangeAspect="1"/>
          </p:cNvPicPr>
          <p:nvPr/>
        </p:nvPicPr>
        <p:blipFill>
          <a:blip r:embed="rId3"/>
          <a:stretch>
            <a:fillRect/>
          </a:stretch>
        </p:blipFill>
        <p:spPr>
          <a:xfrm>
            <a:off x="6741849" y="1464952"/>
            <a:ext cx="2213344" cy="2213344"/>
          </a:xfrm>
          <a:prstGeom prst="rect">
            <a:avLst/>
          </a:prstGeom>
        </p:spPr>
      </p:pic>
      <p:sp>
        <p:nvSpPr>
          <p:cNvPr id="11" name="Google Shape;103;p14">
            <a:extLst>
              <a:ext uri="{FF2B5EF4-FFF2-40B4-BE49-F238E27FC236}">
                <a16:creationId xmlns:a16="http://schemas.microsoft.com/office/drawing/2014/main" id="{8EA547E2-5947-5387-866C-B55C795D54F2}"/>
              </a:ext>
            </a:extLst>
          </p:cNvPr>
          <p:cNvSpPr txBox="1">
            <a:spLocks/>
          </p:cNvSpPr>
          <p:nvPr/>
        </p:nvSpPr>
        <p:spPr>
          <a:xfrm>
            <a:off x="638412" y="433633"/>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bg2">
                    <a:lumMod val="60000"/>
                    <a:lumOff val="40000"/>
                  </a:schemeClr>
                </a:solidFill>
                <a:latin typeface="Montserrat" pitchFamily="2" charset="77"/>
              </a:rPr>
              <a:t>Death With </a:t>
            </a:r>
            <a:br>
              <a:rPr lang="en-US" sz="2800" b="0" dirty="0">
                <a:solidFill>
                  <a:schemeClr val="bg1">
                    <a:lumMod val="50000"/>
                  </a:schemeClr>
                </a:solidFill>
                <a:latin typeface="Montserrat" pitchFamily="2" charset="77"/>
              </a:rPr>
            </a:br>
            <a:r>
              <a:rPr lang="en-US" sz="2800" b="0" dirty="0">
                <a:solidFill>
                  <a:schemeClr val="tx1"/>
                </a:solidFill>
                <a:latin typeface="Montserrat" pitchFamily="2" charset="77"/>
              </a:rPr>
              <a:t>No Will or Trust</a:t>
            </a:r>
          </a:p>
        </p:txBody>
      </p:sp>
      <p:sp>
        <p:nvSpPr>
          <p:cNvPr id="3" name="TextBox 2">
            <a:extLst>
              <a:ext uri="{FF2B5EF4-FFF2-40B4-BE49-F238E27FC236}">
                <a16:creationId xmlns:a16="http://schemas.microsoft.com/office/drawing/2014/main" id="{36C51A9E-A41C-7054-A266-58C664EA33B1}"/>
              </a:ext>
            </a:extLst>
          </p:cNvPr>
          <p:cNvSpPr txBox="1"/>
          <p:nvPr/>
        </p:nvSpPr>
        <p:spPr>
          <a:xfrm>
            <a:off x="441425" y="3693716"/>
            <a:ext cx="1914410" cy="518155"/>
          </a:xfrm>
          <a:prstGeom prst="rect">
            <a:avLst/>
          </a:prstGeom>
          <a:noFill/>
        </p:spPr>
        <p:txBody>
          <a:bodyPr wrap="square">
            <a:spAutoFit/>
          </a:bodyPr>
          <a:lstStyle/>
          <a:p>
            <a:pPr algn="ctr" rtl="0" fontAlgn="base">
              <a:lnSpc>
                <a:spcPct val="120000"/>
              </a:lnSpc>
              <a:spcBef>
                <a:spcPts val="0"/>
              </a:spcBef>
              <a:spcAft>
                <a:spcPts val="0"/>
              </a:spcAft>
            </a:pPr>
            <a:r>
              <a:rPr lang="en-US" sz="1200" b="1" u="none" strike="noStrike" dirty="0">
                <a:solidFill>
                  <a:schemeClr val="tx1">
                    <a:lumMod val="90000"/>
                    <a:lumOff val="10000"/>
                  </a:schemeClr>
                </a:solidFill>
                <a:effectLst/>
                <a:latin typeface="Montserrat SemiBold" pitchFamily="2" charset="77"/>
              </a:rPr>
              <a:t>NO OFFICIAL DIRECTION </a:t>
            </a:r>
          </a:p>
        </p:txBody>
      </p:sp>
      <p:sp>
        <p:nvSpPr>
          <p:cNvPr id="5" name="TextBox 4">
            <a:extLst>
              <a:ext uri="{FF2B5EF4-FFF2-40B4-BE49-F238E27FC236}">
                <a16:creationId xmlns:a16="http://schemas.microsoft.com/office/drawing/2014/main" id="{D89C6000-BD8C-7B66-EBAD-ADD78F24AD00}"/>
              </a:ext>
            </a:extLst>
          </p:cNvPr>
          <p:cNvSpPr txBox="1"/>
          <p:nvPr/>
        </p:nvSpPr>
        <p:spPr>
          <a:xfrm>
            <a:off x="2602968" y="3543188"/>
            <a:ext cx="2483863" cy="739754"/>
          </a:xfrm>
          <a:prstGeom prst="rect">
            <a:avLst/>
          </a:prstGeom>
          <a:noFill/>
        </p:spPr>
        <p:txBody>
          <a:bodyPr wrap="square">
            <a:spAutoFit/>
          </a:bodyPr>
          <a:lstStyle/>
          <a:p>
            <a:pPr algn="ctr" rtl="0" fontAlgn="base">
              <a:lnSpc>
                <a:spcPct val="120000"/>
              </a:lnSpc>
              <a:spcBef>
                <a:spcPts val="1000"/>
              </a:spcBef>
              <a:spcAft>
                <a:spcPts val="0"/>
              </a:spcAft>
            </a:pPr>
            <a:r>
              <a:rPr lang="en-US" sz="1200" b="1" u="none" strike="noStrike" dirty="0">
                <a:solidFill>
                  <a:schemeClr val="tx1">
                    <a:lumMod val="90000"/>
                    <a:lumOff val="10000"/>
                  </a:schemeClr>
                </a:solidFill>
                <a:effectLst/>
                <a:latin typeface="Montserrat SemiBold" pitchFamily="2" charset="77"/>
              </a:rPr>
              <a:t>FAMILY MEMBERS MAY DISAGREE ABOUT YOUR WISHES</a:t>
            </a:r>
          </a:p>
        </p:txBody>
      </p:sp>
      <p:sp>
        <p:nvSpPr>
          <p:cNvPr id="8" name="TextBox 7">
            <a:extLst>
              <a:ext uri="{FF2B5EF4-FFF2-40B4-BE49-F238E27FC236}">
                <a16:creationId xmlns:a16="http://schemas.microsoft.com/office/drawing/2014/main" id="{AF4FA1F3-715E-E34F-4B67-45CC3C3AE350}"/>
              </a:ext>
            </a:extLst>
          </p:cNvPr>
          <p:cNvSpPr txBox="1"/>
          <p:nvPr/>
        </p:nvSpPr>
        <p:spPr>
          <a:xfrm>
            <a:off x="5214408" y="3568245"/>
            <a:ext cx="1655018" cy="739754"/>
          </a:xfrm>
          <a:prstGeom prst="rect">
            <a:avLst/>
          </a:prstGeom>
          <a:noFill/>
        </p:spPr>
        <p:txBody>
          <a:bodyPr wrap="square">
            <a:spAutoFit/>
          </a:bodyPr>
          <a:lstStyle/>
          <a:p>
            <a:pPr algn="ctr" rtl="0" fontAlgn="base">
              <a:lnSpc>
                <a:spcPct val="120000"/>
              </a:lnSpc>
              <a:spcBef>
                <a:spcPts val="1000"/>
              </a:spcBef>
              <a:spcAft>
                <a:spcPts val="0"/>
              </a:spcAft>
            </a:pPr>
            <a:r>
              <a:rPr lang="en-US" sz="1200" b="1" dirty="0">
                <a:solidFill>
                  <a:schemeClr val="tx1">
                    <a:lumMod val="90000"/>
                    <a:lumOff val="10000"/>
                  </a:schemeClr>
                </a:solidFill>
                <a:latin typeface="Montserrat SemiBold" pitchFamily="2" charset="77"/>
              </a:rPr>
              <a:t>ESTATE </a:t>
            </a:r>
            <a:r>
              <a:rPr lang="en-US" sz="1200" b="1" u="none" strike="noStrike" dirty="0">
                <a:solidFill>
                  <a:schemeClr val="tx1">
                    <a:lumMod val="90000"/>
                    <a:lumOff val="10000"/>
                  </a:schemeClr>
                </a:solidFill>
                <a:effectLst/>
                <a:latin typeface="Montserrat SemiBold" pitchFamily="2" charset="77"/>
              </a:rPr>
              <a:t>DIVIDED ACCORDING TO STATE LAW</a:t>
            </a:r>
          </a:p>
        </p:txBody>
      </p:sp>
      <p:sp>
        <p:nvSpPr>
          <p:cNvPr id="10" name="TextBox 9">
            <a:extLst>
              <a:ext uri="{FF2B5EF4-FFF2-40B4-BE49-F238E27FC236}">
                <a16:creationId xmlns:a16="http://schemas.microsoft.com/office/drawing/2014/main" id="{441F0775-7E1C-D104-A2C5-16CC0281D6B8}"/>
              </a:ext>
            </a:extLst>
          </p:cNvPr>
          <p:cNvSpPr txBox="1"/>
          <p:nvPr/>
        </p:nvSpPr>
        <p:spPr>
          <a:xfrm>
            <a:off x="6836871" y="3709848"/>
            <a:ext cx="2213344" cy="296556"/>
          </a:xfrm>
          <a:prstGeom prst="rect">
            <a:avLst/>
          </a:prstGeom>
          <a:noFill/>
        </p:spPr>
        <p:txBody>
          <a:bodyPr wrap="square">
            <a:spAutoFit/>
          </a:bodyPr>
          <a:lstStyle/>
          <a:p>
            <a:pPr algn="ctr" rtl="0" fontAlgn="base">
              <a:lnSpc>
                <a:spcPct val="120000"/>
              </a:lnSpc>
              <a:spcBef>
                <a:spcPts val="1000"/>
              </a:spcBef>
              <a:spcAft>
                <a:spcPts val="0"/>
              </a:spcAft>
            </a:pPr>
            <a:r>
              <a:rPr lang="en-US" sz="1200" b="1" u="none" strike="noStrike" dirty="0">
                <a:solidFill>
                  <a:schemeClr val="tx1">
                    <a:lumMod val="90000"/>
                    <a:lumOff val="10000"/>
                  </a:schemeClr>
                </a:solidFill>
                <a:effectLst/>
                <a:latin typeface="Montserrat SemiBold" pitchFamily="2" charset="77"/>
              </a:rPr>
              <a:t>NO FINAL MESSAGE</a:t>
            </a:r>
          </a:p>
        </p:txBody>
      </p:sp>
      <p:pic>
        <p:nvPicPr>
          <p:cNvPr id="15" name="Picture 14" descr="A picture containing symbol, screenshot, traffic sign, line&#10;&#10;Description automatically generated">
            <a:extLst>
              <a:ext uri="{FF2B5EF4-FFF2-40B4-BE49-F238E27FC236}">
                <a16:creationId xmlns:a16="http://schemas.microsoft.com/office/drawing/2014/main" id="{FCF45D87-0CA5-A78F-DF6A-B4A14F58CB2F}"/>
              </a:ext>
            </a:extLst>
          </p:cNvPr>
          <p:cNvPicPr>
            <a:picLocks noChangeAspect="1"/>
          </p:cNvPicPr>
          <p:nvPr/>
        </p:nvPicPr>
        <p:blipFill>
          <a:blip r:embed="rId4"/>
          <a:stretch>
            <a:fillRect/>
          </a:stretch>
        </p:blipFill>
        <p:spPr>
          <a:xfrm>
            <a:off x="518668" y="1775177"/>
            <a:ext cx="1768011" cy="1768011"/>
          </a:xfrm>
          <a:prstGeom prst="rect">
            <a:avLst/>
          </a:prstGeom>
        </p:spPr>
      </p:pic>
      <p:pic>
        <p:nvPicPr>
          <p:cNvPr id="17" name="Picture 16" descr="A picture containing design, cartoon, illustration&#10;&#10;Description automatically generated with medium confidence">
            <a:extLst>
              <a:ext uri="{FF2B5EF4-FFF2-40B4-BE49-F238E27FC236}">
                <a16:creationId xmlns:a16="http://schemas.microsoft.com/office/drawing/2014/main" id="{EA77AF68-6647-70E9-C413-02E1A35E88A0}"/>
              </a:ext>
            </a:extLst>
          </p:cNvPr>
          <p:cNvPicPr>
            <a:picLocks noChangeAspect="1"/>
          </p:cNvPicPr>
          <p:nvPr/>
        </p:nvPicPr>
        <p:blipFill>
          <a:blip r:embed="rId5"/>
          <a:stretch>
            <a:fillRect/>
          </a:stretch>
        </p:blipFill>
        <p:spPr>
          <a:xfrm>
            <a:off x="2680060" y="1449563"/>
            <a:ext cx="2287579" cy="2287579"/>
          </a:xfrm>
          <a:prstGeom prst="rect">
            <a:avLst/>
          </a:prstGeom>
        </p:spPr>
      </p:pic>
      <p:pic>
        <p:nvPicPr>
          <p:cNvPr id="19" name="Picture 18" descr="A picture containing symbol, graphics, font, design&#10;&#10;Description automatically generated">
            <a:extLst>
              <a:ext uri="{FF2B5EF4-FFF2-40B4-BE49-F238E27FC236}">
                <a16:creationId xmlns:a16="http://schemas.microsoft.com/office/drawing/2014/main" id="{0A3D08A6-2BC5-2372-06CD-3DCA33C2CE60}"/>
              </a:ext>
            </a:extLst>
          </p:cNvPr>
          <p:cNvPicPr>
            <a:picLocks noChangeAspect="1"/>
          </p:cNvPicPr>
          <p:nvPr/>
        </p:nvPicPr>
        <p:blipFill>
          <a:blip r:embed="rId6"/>
          <a:stretch>
            <a:fillRect/>
          </a:stretch>
        </p:blipFill>
        <p:spPr>
          <a:xfrm>
            <a:off x="5214408" y="1937828"/>
            <a:ext cx="1555153" cy="1555153"/>
          </a:xfrm>
          <a:prstGeom prst="rect">
            <a:avLst/>
          </a:prstGeom>
        </p:spPr>
      </p:pic>
      <p:sp>
        <p:nvSpPr>
          <p:cNvPr id="24" name="Rectangle 23">
            <a:extLst>
              <a:ext uri="{FF2B5EF4-FFF2-40B4-BE49-F238E27FC236}">
                <a16:creationId xmlns:a16="http://schemas.microsoft.com/office/drawing/2014/main" id="{92749239-BFC8-3A37-B096-E64616291A85}"/>
              </a:ext>
            </a:extLst>
          </p:cNvPr>
          <p:cNvSpPr/>
          <p:nvPr/>
        </p:nvSpPr>
        <p:spPr>
          <a:xfrm>
            <a:off x="7253021" y="1634947"/>
            <a:ext cx="1159459" cy="234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Work Sans Black" pitchFamily="2" charset="77"/>
              </a:rPr>
              <a:t>Last Will</a:t>
            </a:r>
          </a:p>
        </p:txBody>
      </p:sp>
      <p:sp>
        <p:nvSpPr>
          <p:cNvPr id="4" name="Rectangle 3">
            <a:extLst>
              <a:ext uri="{FF2B5EF4-FFF2-40B4-BE49-F238E27FC236}">
                <a16:creationId xmlns:a16="http://schemas.microsoft.com/office/drawing/2014/main" id="{4E33FB16-384C-0393-E1D0-B2047C0FD8E5}"/>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Tree>
    <p:extLst>
      <p:ext uri="{BB962C8B-B14F-4D97-AF65-F5344CB8AC3E}">
        <p14:creationId xmlns:p14="http://schemas.microsoft.com/office/powerpoint/2010/main" val="14973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dventure, outdoor, climbing, rock climbing&#10;&#10;Description automatically generated">
            <a:extLst>
              <a:ext uri="{FF2B5EF4-FFF2-40B4-BE49-F238E27FC236}">
                <a16:creationId xmlns:a16="http://schemas.microsoft.com/office/drawing/2014/main" id="{79B2528C-3E16-CBE7-EE40-3C8DDBB4329B}"/>
              </a:ext>
            </a:extLst>
          </p:cNvPr>
          <p:cNvPicPr>
            <a:picLocks noChangeAspect="1"/>
          </p:cNvPicPr>
          <p:nvPr/>
        </p:nvPicPr>
        <p:blipFill rotWithShape="1">
          <a:blip r:embed="rId2"/>
          <a:srcRect l="430" r="55123" b="430"/>
          <a:stretch/>
        </p:blipFill>
        <p:spPr>
          <a:xfrm flipH="1">
            <a:off x="5062194" y="1"/>
            <a:ext cx="4081805" cy="5143500"/>
          </a:xfrm>
          <a:prstGeom prst="rect">
            <a:avLst/>
          </a:prstGeom>
        </p:spPr>
      </p:pic>
      <p:sp>
        <p:nvSpPr>
          <p:cNvPr id="9" name="Google Shape;114;p14">
            <a:extLst>
              <a:ext uri="{FF2B5EF4-FFF2-40B4-BE49-F238E27FC236}">
                <a16:creationId xmlns:a16="http://schemas.microsoft.com/office/drawing/2014/main" id="{C892A816-6ABF-EB70-5A1A-40F2D642C062}"/>
              </a:ext>
            </a:extLst>
          </p:cNvPr>
          <p:cNvSpPr txBox="1"/>
          <p:nvPr/>
        </p:nvSpPr>
        <p:spPr>
          <a:xfrm>
            <a:off x="638413" y="1795517"/>
            <a:ext cx="4423782" cy="336605"/>
          </a:xfrm>
          <a:prstGeom prst="rect">
            <a:avLst/>
          </a:prstGeom>
          <a:noFill/>
          <a:ln>
            <a:noFill/>
          </a:ln>
        </p:spPr>
        <p:txBody>
          <a:bodyPr spcFirstLastPara="1" wrap="square" lIns="52375" tIns="52375" rIns="52375" bIns="52375" anchor="t" anchorCtr="0">
            <a:spAutoFit/>
          </a:bodyPr>
          <a:lstStyle/>
          <a:p>
            <a:pPr marL="285750" marR="0" lvl="0" indent="-285750" algn="l" rtl="0">
              <a:lnSpc>
                <a:spcPct val="100000"/>
              </a:lnSpc>
              <a:spcBef>
                <a:spcPts val="0"/>
              </a:spcBef>
              <a:spcAft>
                <a:spcPts val="0"/>
              </a:spcAft>
              <a:buClr>
                <a:schemeClr val="accent6"/>
              </a:buClr>
              <a:buSzPct val="100000"/>
              <a:buFont typeface="Wingdings" pitchFamily="2" charset="2"/>
              <a:buChar char="§"/>
            </a:pPr>
            <a:r>
              <a:rPr lang="en" sz="1500" b="1" dirty="0">
                <a:solidFill>
                  <a:schemeClr val="tx1"/>
                </a:solidFill>
                <a:latin typeface="Montserrat" pitchFamily="2" charset="77"/>
                <a:ea typeface="Work Sans Black"/>
                <a:cs typeface="Work Sans Black"/>
                <a:sym typeface="Work Sans"/>
              </a:rPr>
              <a:t>Introduction</a:t>
            </a:r>
            <a:endParaRPr sz="1500" b="1" dirty="0">
              <a:solidFill>
                <a:schemeClr val="tx1"/>
              </a:solidFill>
              <a:latin typeface="Montserrat" pitchFamily="2" charset="77"/>
              <a:ea typeface="Work Sans Black"/>
              <a:cs typeface="Work Sans Black"/>
              <a:sym typeface="Work Sans"/>
            </a:endParaRPr>
          </a:p>
        </p:txBody>
      </p:sp>
      <p:sp>
        <p:nvSpPr>
          <p:cNvPr id="11" name="Google Shape;114;p14">
            <a:extLst>
              <a:ext uri="{FF2B5EF4-FFF2-40B4-BE49-F238E27FC236}">
                <a16:creationId xmlns:a16="http://schemas.microsoft.com/office/drawing/2014/main" id="{00A027DF-30E0-70D6-28EB-A8759CC15ED6}"/>
              </a:ext>
            </a:extLst>
          </p:cNvPr>
          <p:cNvSpPr txBox="1"/>
          <p:nvPr/>
        </p:nvSpPr>
        <p:spPr>
          <a:xfrm>
            <a:off x="638413" y="2235145"/>
            <a:ext cx="4423782" cy="336605"/>
          </a:xfrm>
          <a:prstGeom prst="rect">
            <a:avLst/>
          </a:prstGeom>
          <a:noFill/>
          <a:ln>
            <a:noFill/>
          </a:ln>
        </p:spPr>
        <p:txBody>
          <a:bodyPr spcFirstLastPara="1" wrap="square" lIns="52375" tIns="52375" rIns="52375" bIns="52375" anchor="t" anchorCtr="0">
            <a:spAutoFit/>
          </a:bodyPr>
          <a:lstStyle/>
          <a:p>
            <a:pPr marL="285750" marR="0" lvl="0" indent="-285750" algn="l" rtl="0">
              <a:lnSpc>
                <a:spcPct val="100000"/>
              </a:lnSpc>
              <a:spcBef>
                <a:spcPts val="0"/>
              </a:spcBef>
              <a:spcAft>
                <a:spcPts val="0"/>
              </a:spcAft>
              <a:buClr>
                <a:schemeClr val="accent6"/>
              </a:buClr>
              <a:buFont typeface="Wingdings" pitchFamily="2" charset="2"/>
              <a:buChar char="§"/>
            </a:pPr>
            <a:r>
              <a:rPr lang="en" sz="1500" b="1" dirty="0">
                <a:solidFill>
                  <a:schemeClr val="tx1"/>
                </a:solidFill>
                <a:latin typeface="Montserrat" pitchFamily="2" charset="77"/>
                <a:ea typeface="Work Sans Black"/>
                <a:cs typeface="Work Sans Black"/>
                <a:sym typeface="Work Sans"/>
              </a:rPr>
              <a:t>What is Estate Planning?</a:t>
            </a:r>
            <a:r>
              <a:rPr lang="en" sz="1500" dirty="0">
                <a:solidFill>
                  <a:schemeClr val="tx1"/>
                </a:solidFill>
                <a:latin typeface="Montserrat" pitchFamily="2" charset="77"/>
                <a:ea typeface="Work Sans Medium"/>
                <a:cs typeface="Work Sans Medium"/>
                <a:sym typeface="Work Sans"/>
              </a:rPr>
              <a:t> – Legal vs Life</a:t>
            </a:r>
            <a:r>
              <a:rPr lang="en" sz="1500" b="1" dirty="0">
                <a:solidFill>
                  <a:schemeClr val="tx1"/>
                </a:solidFill>
                <a:latin typeface="Montserrat" pitchFamily="2" charset="77"/>
                <a:ea typeface="Work Sans Black"/>
                <a:cs typeface="Work Sans Black"/>
                <a:sym typeface="Work Sans"/>
              </a:rPr>
              <a:t> </a:t>
            </a:r>
            <a:endParaRPr sz="1500" b="1" dirty="0">
              <a:solidFill>
                <a:schemeClr val="tx1"/>
              </a:solidFill>
              <a:latin typeface="Montserrat" pitchFamily="2" charset="77"/>
              <a:ea typeface="Work Sans Black"/>
              <a:cs typeface="Work Sans Black"/>
              <a:sym typeface="Work Sans"/>
            </a:endParaRPr>
          </a:p>
        </p:txBody>
      </p:sp>
      <p:sp>
        <p:nvSpPr>
          <p:cNvPr id="12" name="Google Shape;114;p14">
            <a:extLst>
              <a:ext uri="{FF2B5EF4-FFF2-40B4-BE49-F238E27FC236}">
                <a16:creationId xmlns:a16="http://schemas.microsoft.com/office/drawing/2014/main" id="{70FD1F84-6DC9-60DA-F514-374D7614C43A}"/>
              </a:ext>
            </a:extLst>
          </p:cNvPr>
          <p:cNvSpPr txBox="1"/>
          <p:nvPr/>
        </p:nvSpPr>
        <p:spPr>
          <a:xfrm>
            <a:off x="638413" y="2655508"/>
            <a:ext cx="4423782" cy="336605"/>
          </a:xfrm>
          <a:prstGeom prst="rect">
            <a:avLst/>
          </a:prstGeom>
          <a:noFill/>
          <a:ln>
            <a:noFill/>
          </a:ln>
        </p:spPr>
        <p:txBody>
          <a:bodyPr spcFirstLastPara="1" wrap="square" lIns="52375" tIns="52375" rIns="52375" bIns="52375" anchor="t" anchorCtr="0">
            <a:spAutoFit/>
          </a:bodyPr>
          <a:lstStyle/>
          <a:p>
            <a:pPr marL="285750" marR="0" lvl="0" indent="-285750" algn="l" rtl="0">
              <a:lnSpc>
                <a:spcPct val="100000"/>
              </a:lnSpc>
              <a:spcBef>
                <a:spcPts val="0"/>
              </a:spcBef>
              <a:spcAft>
                <a:spcPts val="0"/>
              </a:spcAft>
              <a:buClr>
                <a:schemeClr val="accent6"/>
              </a:buClr>
              <a:buFont typeface="Wingdings" pitchFamily="2" charset="2"/>
              <a:buChar char="§"/>
            </a:pPr>
            <a:r>
              <a:rPr lang="en" sz="1500" b="1" dirty="0">
                <a:solidFill>
                  <a:schemeClr val="tx1"/>
                </a:solidFill>
                <a:latin typeface="Montserrat" pitchFamily="2" charset="77"/>
                <a:ea typeface="Work Sans Black"/>
                <a:cs typeface="Work Sans Black"/>
                <a:sym typeface="Work Sans"/>
              </a:rPr>
              <a:t>Estate Planning 101</a:t>
            </a:r>
            <a:r>
              <a:rPr lang="en" sz="1500" dirty="0">
                <a:solidFill>
                  <a:schemeClr val="tx1"/>
                </a:solidFill>
                <a:latin typeface="Montserrat" pitchFamily="2" charset="77"/>
                <a:ea typeface="Work Sans Medium"/>
                <a:cs typeface="Work Sans Medium"/>
                <a:sym typeface="Work Sans"/>
              </a:rPr>
              <a:t> - Legal</a:t>
            </a:r>
            <a:endParaRPr sz="1500" b="1" dirty="0">
              <a:solidFill>
                <a:schemeClr val="tx1"/>
              </a:solidFill>
              <a:latin typeface="Montserrat" pitchFamily="2" charset="77"/>
              <a:ea typeface="Work Sans Black"/>
              <a:cs typeface="Work Sans Black"/>
              <a:sym typeface="Work Sans"/>
            </a:endParaRPr>
          </a:p>
        </p:txBody>
      </p:sp>
      <p:sp>
        <p:nvSpPr>
          <p:cNvPr id="13" name="Google Shape;114;p14">
            <a:extLst>
              <a:ext uri="{FF2B5EF4-FFF2-40B4-BE49-F238E27FC236}">
                <a16:creationId xmlns:a16="http://schemas.microsoft.com/office/drawing/2014/main" id="{DCA1E0C5-DC7A-6C0B-DB27-612180A939A8}"/>
              </a:ext>
            </a:extLst>
          </p:cNvPr>
          <p:cNvSpPr txBox="1"/>
          <p:nvPr/>
        </p:nvSpPr>
        <p:spPr>
          <a:xfrm>
            <a:off x="638413" y="3115341"/>
            <a:ext cx="4423782" cy="336605"/>
          </a:xfrm>
          <a:prstGeom prst="rect">
            <a:avLst/>
          </a:prstGeom>
          <a:noFill/>
          <a:ln>
            <a:noFill/>
          </a:ln>
        </p:spPr>
        <p:txBody>
          <a:bodyPr spcFirstLastPara="1" wrap="square" lIns="52375" tIns="52375" rIns="52375" bIns="52375" anchor="t" anchorCtr="0">
            <a:spAutoFit/>
          </a:bodyPr>
          <a:lstStyle/>
          <a:p>
            <a:pPr marL="285750" marR="0" lvl="0" indent="-285750" algn="l" rtl="0">
              <a:lnSpc>
                <a:spcPct val="100000"/>
              </a:lnSpc>
              <a:spcBef>
                <a:spcPts val="0"/>
              </a:spcBef>
              <a:spcAft>
                <a:spcPts val="0"/>
              </a:spcAft>
              <a:buClr>
                <a:schemeClr val="accent6"/>
              </a:buClr>
              <a:buFont typeface="Wingdings" pitchFamily="2" charset="2"/>
              <a:buChar char="§"/>
            </a:pPr>
            <a:r>
              <a:rPr lang="en" sz="1500" b="1" dirty="0">
                <a:solidFill>
                  <a:schemeClr val="tx1"/>
                </a:solidFill>
                <a:latin typeface="Montserrat" pitchFamily="2" charset="77"/>
                <a:ea typeface="Work Sans Black"/>
                <a:cs typeface="Work Sans Black"/>
                <a:sym typeface="Work Sans"/>
              </a:rPr>
              <a:t>Estate P</a:t>
            </a:r>
            <a:r>
              <a:rPr lang="en-US" sz="1500" b="1" dirty="0">
                <a:solidFill>
                  <a:schemeClr val="tx1"/>
                </a:solidFill>
                <a:latin typeface="Montserrat" pitchFamily="2" charset="77"/>
                <a:ea typeface="Work Sans Black"/>
                <a:cs typeface="Work Sans Black"/>
                <a:sym typeface="Work Sans"/>
              </a:rPr>
              <a:t>l</a:t>
            </a:r>
            <a:r>
              <a:rPr lang="en" sz="1500" b="1" dirty="0">
                <a:solidFill>
                  <a:schemeClr val="tx1"/>
                </a:solidFill>
                <a:latin typeface="Montserrat" pitchFamily="2" charset="77"/>
                <a:ea typeface="Work Sans Black"/>
                <a:cs typeface="Work Sans Black"/>
                <a:sym typeface="Work Sans"/>
              </a:rPr>
              <a:t>anning 201</a:t>
            </a:r>
            <a:r>
              <a:rPr lang="en" sz="1500" dirty="0">
                <a:solidFill>
                  <a:schemeClr val="tx1"/>
                </a:solidFill>
                <a:latin typeface="Montserrat" pitchFamily="2" charset="77"/>
                <a:ea typeface="Work Sans Medium"/>
                <a:cs typeface="Work Sans Medium"/>
                <a:sym typeface="Work Sans"/>
              </a:rPr>
              <a:t> - Life</a:t>
            </a:r>
            <a:endParaRPr sz="1500" b="1" dirty="0">
              <a:solidFill>
                <a:schemeClr val="tx1"/>
              </a:solidFill>
              <a:latin typeface="Montserrat" pitchFamily="2" charset="77"/>
              <a:ea typeface="Work Sans Black"/>
              <a:cs typeface="Work Sans Black"/>
              <a:sym typeface="Work Sans"/>
            </a:endParaRPr>
          </a:p>
        </p:txBody>
      </p:sp>
      <p:sp>
        <p:nvSpPr>
          <p:cNvPr id="2" name="Rectangle 1">
            <a:extLst>
              <a:ext uri="{FF2B5EF4-FFF2-40B4-BE49-F238E27FC236}">
                <a16:creationId xmlns:a16="http://schemas.microsoft.com/office/drawing/2014/main" id="{1AD46565-BC38-629A-A3A8-B467DEF2AA4B}"/>
              </a:ext>
            </a:extLst>
          </p:cNvPr>
          <p:cNvSpPr/>
          <p:nvPr/>
        </p:nvSpPr>
        <p:spPr>
          <a:xfrm>
            <a:off x="0" y="485421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8" name="Google Shape;103;p14">
            <a:extLst>
              <a:ext uri="{FF2B5EF4-FFF2-40B4-BE49-F238E27FC236}">
                <a16:creationId xmlns:a16="http://schemas.microsoft.com/office/drawing/2014/main" id="{ECBA66B2-6BA6-B907-F374-652CAD96F3AF}"/>
              </a:ext>
            </a:extLst>
          </p:cNvPr>
          <p:cNvSpPr txBox="1">
            <a:spLocks/>
          </p:cNvSpPr>
          <p:nvPr/>
        </p:nvSpPr>
        <p:spPr>
          <a:xfrm>
            <a:off x="638412" y="433633"/>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3600" b="0" dirty="0">
                <a:solidFill>
                  <a:schemeClr val="tx1"/>
                </a:solidFill>
                <a:latin typeface="Montserrat" pitchFamily="2" charset="77"/>
              </a:rPr>
              <a:t>Agenda</a:t>
            </a:r>
          </a:p>
        </p:txBody>
      </p:sp>
    </p:spTree>
    <p:extLst>
      <p:ext uri="{BB962C8B-B14F-4D97-AF65-F5344CB8AC3E}">
        <p14:creationId xmlns:p14="http://schemas.microsoft.com/office/powerpoint/2010/main" val="324079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9BD4E78-6372-A246-B774-93EBE73C8462}"/>
              </a:ext>
            </a:extLst>
          </p:cNvPr>
          <p:cNvSpPr txBox="1"/>
          <p:nvPr/>
        </p:nvSpPr>
        <p:spPr>
          <a:xfrm>
            <a:off x="0" y="1323708"/>
            <a:ext cx="6368143" cy="1600438"/>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dirty="0">
                <a:solidFill>
                  <a:schemeClr val="tx1"/>
                </a:solidFill>
                <a:latin typeface="Montserrat" pitchFamily="2" charset="77"/>
                <a:cs typeface="Arial" panose="020B0604020202020204" pitchFamily="34" charset="0"/>
              </a:rPr>
              <a:t>Principal &amp; Senior Wealth Advisor at *Firm Name</a:t>
            </a:r>
          </a:p>
          <a:p>
            <a:pPr marL="285750" indent="-285750" defTabSz="342900" eaLnBrk="0" fontAlgn="base" hangingPunct="0">
              <a:spcBef>
                <a:spcPct val="0"/>
              </a:spcBef>
              <a:spcAft>
                <a:spcPct val="0"/>
              </a:spcAft>
              <a:buClr>
                <a:schemeClr val="accent6"/>
              </a:buClr>
              <a:buFont typeface="Wingdings" pitchFamily="2" charset="2"/>
              <a:buChar char="§"/>
            </a:pPr>
            <a:endParaRPr lang="en-US"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dirty="0">
                <a:solidFill>
                  <a:schemeClr val="tx1"/>
                </a:solidFill>
                <a:latin typeface="Montserrat" pitchFamily="2" charset="77"/>
                <a:cs typeface="Arial" panose="020B0604020202020204" pitchFamily="34" charset="0"/>
              </a:rPr>
              <a:t>Alma Mater:</a:t>
            </a:r>
          </a:p>
          <a:p>
            <a:pPr marL="285750" indent="-285750" defTabSz="342900" eaLnBrk="0" fontAlgn="base" hangingPunct="0">
              <a:spcBef>
                <a:spcPct val="0"/>
              </a:spcBef>
              <a:spcAft>
                <a:spcPct val="0"/>
              </a:spcAft>
              <a:buClr>
                <a:schemeClr val="accent6"/>
              </a:buClr>
              <a:buFont typeface="Wingdings" pitchFamily="2" charset="2"/>
              <a:buChar char="§"/>
            </a:pPr>
            <a:endParaRPr lang="en-US"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dirty="0">
                <a:solidFill>
                  <a:schemeClr val="tx1"/>
                </a:solidFill>
                <a:latin typeface="Montserrat" pitchFamily="2" charset="77"/>
                <a:cs typeface="Arial" panose="020B0604020202020204" pitchFamily="34" charset="0"/>
              </a:rPr>
              <a:t>Spouse:</a:t>
            </a:r>
          </a:p>
          <a:p>
            <a:pPr marL="285750" indent="-285750" defTabSz="342900" eaLnBrk="0" fontAlgn="base" hangingPunct="0">
              <a:spcBef>
                <a:spcPct val="0"/>
              </a:spcBef>
              <a:spcAft>
                <a:spcPct val="0"/>
              </a:spcAft>
              <a:buClr>
                <a:schemeClr val="accent6"/>
              </a:buClr>
              <a:buFont typeface="Wingdings" pitchFamily="2" charset="2"/>
              <a:buChar char="§"/>
            </a:pPr>
            <a:endParaRPr lang="en-US"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dirty="0">
                <a:solidFill>
                  <a:schemeClr val="tx1"/>
                </a:solidFill>
                <a:latin typeface="Montserrat" pitchFamily="2" charset="77"/>
                <a:cs typeface="Arial" panose="020B0604020202020204" pitchFamily="34" charset="0"/>
              </a:rPr>
              <a:t>Hobbies:</a:t>
            </a:r>
            <a:endParaRPr lang="en-US" b="1" dirty="0">
              <a:solidFill>
                <a:schemeClr val="tx1"/>
              </a:solidFill>
              <a:latin typeface="Montserrat" pitchFamily="2" charset="77"/>
              <a:cs typeface="Arial" panose="020B0604020202020204" pitchFamily="34" charset="0"/>
            </a:endParaRPr>
          </a:p>
        </p:txBody>
      </p:sp>
      <p:sp>
        <p:nvSpPr>
          <p:cNvPr id="5" name="Rectangle 4">
            <a:extLst>
              <a:ext uri="{FF2B5EF4-FFF2-40B4-BE49-F238E27FC236}">
                <a16:creationId xmlns:a16="http://schemas.microsoft.com/office/drawing/2014/main" id="{31061D5B-0D3D-3386-F060-CEB43A0196E2}"/>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6" name="Google Shape;103;p14">
            <a:extLst>
              <a:ext uri="{FF2B5EF4-FFF2-40B4-BE49-F238E27FC236}">
                <a16:creationId xmlns:a16="http://schemas.microsoft.com/office/drawing/2014/main" id="{52FA1B9E-F1CC-123E-5030-F20917CFD584}"/>
              </a:ext>
            </a:extLst>
          </p:cNvPr>
          <p:cNvSpPr txBox="1">
            <a:spLocks/>
          </p:cNvSpPr>
          <p:nvPr/>
        </p:nvSpPr>
        <p:spPr>
          <a:xfrm>
            <a:off x="255395" y="425882"/>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dirty="0">
                <a:solidFill>
                  <a:schemeClr val="tx1"/>
                </a:solidFill>
                <a:latin typeface="Montserrat" pitchFamily="2" charset="77"/>
              </a:rPr>
              <a:t>Presenter, *Insert Name </a:t>
            </a:r>
            <a:r>
              <a:rPr lang="en-US" sz="2000" b="0" dirty="0">
                <a:solidFill>
                  <a:schemeClr val="tx1"/>
                </a:solidFill>
                <a:latin typeface="Montserrat" pitchFamily="2" charset="77"/>
              </a:rPr>
              <a:t>CFP</a:t>
            </a:r>
            <a:r>
              <a:rPr lang="en-US" sz="2000" b="0" baseline="30000" dirty="0">
                <a:solidFill>
                  <a:schemeClr val="tx1"/>
                </a:solidFill>
                <a:latin typeface="Montserrat" pitchFamily="2" charset="77"/>
              </a:rPr>
              <a:t>®</a:t>
            </a:r>
          </a:p>
        </p:txBody>
      </p:sp>
      <p:sp>
        <p:nvSpPr>
          <p:cNvPr id="2" name="TextBox 1">
            <a:extLst>
              <a:ext uri="{FF2B5EF4-FFF2-40B4-BE49-F238E27FC236}">
                <a16:creationId xmlns:a16="http://schemas.microsoft.com/office/drawing/2014/main" id="{445D3D6D-93E3-7645-A5E3-9630229977FF}"/>
              </a:ext>
            </a:extLst>
          </p:cNvPr>
          <p:cNvSpPr txBox="1"/>
          <p:nvPr/>
        </p:nvSpPr>
        <p:spPr>
          <a:xfrm>
            <a:off x="6014434" y="2571750"/>
            <a:ext cx="3068392" cy="307777"/>
          </a:xfrm>
          <a:prstGeom prst="rect">
            <a:avLst/>
          </a:prstGeom>
          <a:noFill/>
        </p:spPr>
        <p:txBody>
          <a:bodyPr wrap="square" rtlCol="0">
            <a:spAutoFit/>
          </a:bodyPr>
          <a:lstStyle/>
          <a:p>
            <a:r>
              <a:rPr lang="en-US" dirty="0"/>
              <a:t>*Insert Photo of Yourself</a:t>
            </a:r>
          </a:p>
        </p:txBody>
      </p:sp>
    </p:spTree>
    <p:extLst>
      <p:ext uri="{BB962C8B-B14F-4D97-AF65-F5344CB8AC3E}">
        <p14:creationId xmlns:p14="http://schemas.microsoft.com/office/powerpoint/2010/main" val="3267397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10" name="Rectangle 9">
            <a:extLst>
              <a:ext uri="{FF2B5EF4-FFF2-40B4-BE49-F238E27FC236}">
                <a16:creationId xmlns:a16="http://schemas.microsoft.com/office/drawing/2014/main" id="{2F922817-8224-346D-51BD-8EF0F4479C7E}"/>
              </a:ext>
            </a:extLst>
          </p:cNvPr>
          <p:cNvSpPr/>
          <p:nvPr/>
        </p:nvSpPr>
        <p:spPr>
          <a:xfrm>
            <a:off x="1" y="4848711"/>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16" name="TextBox 15">
            <a:extLst>
              <a:ext uri="{FF2B5EF4-FFF2-40B4-BE49-F238E27FC236}">
                <a16:creationId xmlns:a16="http://schemas.microsoft.com/office/drawing/2014/main" id="{BCB52E39-F8B6-6D10-D3B8-C8C93180D569}"/>
              </a:ext>
            </a:extLst>
          </p:cNvPr>
          <p:cNvSpPr txBox="1"/>
          <p:nvPr/>
        </p:nvSpPr>
        <p:spPr>
          <a:xfrm>
            <a:off x="221008" y="1878056"/>
            <a:ext cx="5173952" cy="2308324"/>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sz="1600" dirty="0">
                <a:solidFill>
                  <a:schemeClr val="tx1"/>
                </a:solidFill>
                <a:latin typeface="Montserrat" pitchFamily="2" charset="77"/>
                <a:cs typeface="Arial" panose="020B0604020202020204" pitchFamily="34" charset="0"/>
              </a:rPr>
              <a:t>Fiduciary advisors.</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dirty="0">
                <a:solidFill>
                  <a:schemeClr val="tx1"/>
                </a:solidFill>
                <a:latin typeface="Montserrat" pitchFamily="2" charset="77"/>
                <a:cs typeface="Arial" panose="020B0604020202020204" pitchFamily="34" charset="0"/>
              </a:rPr>
              <a:t>A comprehensive suite of services.</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dirty="0">
                <a:solidFill>
                  <a:schemeClr val="tx1"/>
                </a:solidFill>
                <a:latin typeface="Montserrat" pitchFamily="2" charset="77"/>
                <a:cs typeface="Arial" panose="020B0604020202020204" pitchFamily="34" charset="0"/>
              </a:rPr>
              <a:t>A team-based approach.</a:t>
            </a:r>
          </a:p>
          <a:p>
            <a:pPr defTabSz="342900" eaLnBrk="0" fontAlgn="base" hangingPunct="0">
              <a:spcBef>
                <a:spcPct val="0"/>
              </a:spcBef>
              <a:spcAft>
                <a:spcPct val="0"/>
              </a:spcAft>
              <a:buClr>
                <a:schemeClr val="accent6"/>
              </a:buClr>
            </a:pPr>
            <a:endParaRPr lang="en-US" sz="1600"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dirty="0">
                <a:solidFill>
                  <a:schemeClr val="tx1"/>
                </a:solidFill>
                <a:latin typeface="Montserrat" pitchFamily="2" charset="77"/>
                <a:cs typeface="Arial" panose="020B0604020202020204" pitchFamily="34" charset="0"/>
              </a:rPr>
              <a:t>Tailored solutions.</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dirty="0">
                <a:solidFill>
                  <a:schemeClr val="tx1"/>
                </a:solidFill>
                <a:latin typeface="Montserrat" pitchFamily="2" charset="77"/>
                <a:cs typeface="Arial" panose="020B0604020202020204" pitchFamily="34" charset="0"/>
              </a:rPr>
              <a:t>Education and collaboration is our passion!</a:t>
            </a:r>
          </a:p>
        </p:txBody>
      </p:sp>
      <p:sp>
        <p:nvSpPr>
          <p:cNvPr id="17" name="Google Shape;103;p14">
            <a:extLst>
              <a:ext uri="{FF2B5EF4-FFF2-40B4-BE49-F238E27FC236}">
                <a16:creationId xmlns:a16="http://schemas.microsoft.com/office/drawing/2014/main" id="{23C28A71-EB90-FE49-C058-EF60D579899C}"/>
              </a:ext>
            </a:extLst>
          </p:cNvPr>
          <p:cNvSpPr txBox="1">
            <a:spLocks/>
          </p:cNvSpPr>
          <p:nvPr/>
        </p:nvSpPr>
        <p:spPr>
          <a:xfrm>
            <a:off x="255395" y="303884"/>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bg2">
                    <a:lumMod val="60000"/>
                    <a:lumOff val="40000"/>
                  </a:schemeClr>
                </a:solidFill>
                <a:latin typeface="Montserrat" pitchFamily="2" charset="77"/>
              </a:rPr>
              <a:t>Who is </a:t>
            </a:r>
            <a:br>
              <a:rPr lang="en-US" sz="2800" b="0" dirty="0">
                <a:solidFill>
                  <a:schemeClr val="bg2">
                    <a:lumMod val="60000"/>
                    <a:lumOff val="40000"/>
                  </a:schemeClr>
                </a:solidFill>
                <a:latin typeface="Montserrat" pitchFamily="2" charset="77"/>
              </a:rPr>
            </a:br>
            <a:r>
              <a:rPr lang="en-US" sz="2800" dirty="0">
                <a:solidFill>
                  <a:schemeClr val="tx1"/>
                </a:solidFill>
                <a:latin typeface="Montserrat" pitchFamily="2" charset="77"/>
              </a:rPr>
              <a:t>*Firm Name</a:t>
            </a:r>
            <a:endParaRPr lang="en-US" sz="2800" baseline="30000" dirty="0">
              <a:solidFill>
                <a:schemeClr val="tx1"/>
              </a:solidFill>
              <a:latin typeface="Montserrat" pitchFamily="2" charset="77"/>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hot of a report&#10;&#10;Description automatically generated">
            <a:extLst>
              <a:ext uri="{FF2B5EF4-FFF2-40B4-BE49-F238E27FC236}">
                <a16:creationId xmlns:a16="http://schemas.microsoft.com/office/drawing/2014/main" id="{3CE8811B-9E3B-CEC8-2907-93DA1682241D}"/>
              </a:ext>
            </a:extLst>
          </p:cNvPr>
          <p:cNvPicPr>
            <a:picLocks noChangeAspect="1"/>
          </p:cNvPicPr>
          <p:nvPr/>
        </p:nvPicPr>
        <p:blipFill>
          <a:blip r:embed="rId3"/>
          <a:stretch>
            <a:fillRect/>
          </a:stretch>
        </p:blipFill>
        <p:spPr>
          <a:xfrm>
            <a:off x="8544088" y="5392396"/>
            <a:ext cx="2503036" cy="1875976"/>
          </a:xfrm>
          <a:prstGeom prst="rect">
            <a:avLst/>
          </a:prstGeom>
        </p:spPr>
      </p:pic>
      <p:pic>
        <p:nvPicPr>
          <p:cNvPr id="26" name="Picture 25">
            <a:extLst>
              <a:ext uri="{FF2B5EF4-FFF2-40B4-BE49-F238E27FC236}">
                <a16:creationId xmlns:a16="http://schemas.microsoft.com/office/drawing/2014/main" id="{BF960674-A36E-4468-1065-7CE4D4603EFE}"/>
              </a:ext>
            </a:extLst>
          </p:cNvPr>
          <p:cNvPicPr>
            <a:picLocks noChangeAspect="1"/>
          </p:cNvPicPr>
          <p:nvPr/>
        </p:nvPicPr>
        <p:blipFill>
          <a:blip r:embed="rId4"/>
          <a:stretch>
            <a:fillRect/>
          </a:stretch>
        </p:blipFill>
        <p:spPr>
          <a:xfrm>
            <a:off x="11047124" y="5402071"/>
            <a:ext cx="2431435" cy="1838154"/>
          </a:xfrm>
          <a:prstGeom prst="rect">
            <a:avLst/>
          </a:prstGeom>
        </p:spPr>
      </p:pic>
      <p:pic>
        <p:nvPicPr>
          <p:cNvPr id="28" name="Picture 27" descr="A screenshot of a computer&#10;&#10;Description automatically generated">
            <a:extLst>
              <a:ext uri="{FF2B5EF4-FFF2-40B4-BE49-F238E27FC236}">
                <a16:creationId xmlns:a16="http://schemas.microsoft.com/office/drawing/2014/main" id="{1610EDCD-3FF9-2BB1-E9EF-1E78044C7F7B}"/>
              </a:ext>
            </a:extLst>
          </p:cNvPr>
          <p:cNvPicPr>
            <a:picLocks noChangeAspect="1"/>
          </p:cNvPicPr>
          <p:nvPr/>
        </p:nvPicPr>
        <p:blipFill>
          <a:blip r:embed="rId5"/>
          <a:stretch>
            <a:fillRect/>
          </a:stretch>
        </p:blipFill>
        <p:spPr>
          <a:xfrm>
            <a:off x="5062451" y="728099"/>
            <a:ext cx="4081549" cy="1234680"/>
          </a:xfrm>
          <a:prstGeom prst="rect">
            <a:avLst/>
          </a:prstGeom>
        </p:spPr>
      </p:pic>
      <p:sp>
        <p:nvSpPr>
          <p:cNvPr id="2" name="Rectangle 1">
            <a:extLst>
              <a:ext uri="{FF2B5EF4-FFF2-40B4-BE49-F238E27FC236}">
                <a16:creationId xmlns:a16="http://schemas.microsoft.com/office/drawing/2014/main" id="{9C4F8658-C22B-7B16-2A31-2DB8FBEF1A82}"/>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4" name="TextBox 3">
            <a:extLst>
              <a:ext uri="{FF2B5EF4-FFF2-40B4-BE49-F238E27FC236}">
                <a16:creationId xmlns:a16="http://schemas.microsoft.com/office/drawing/2014/main" id="{948479EB-1A7A-6EF9-9D59-97F9B0D0F2B4}"/>
              </a:ext>
            </a:extLst>
          </p:cNvPr>
          <p:cNvSpPr txBox="1"/>
          <p:nvPr/>
        </p:nvSpPr>
        <p:spPr>
          <a:xfrm>
            <a:off x="638412" y="1771531"/>
            <a:ext cx="4200993" cy="738664"/>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endParaRPr lang="en-US" dirty="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dirty="0">
                <a:solidFill>
                  <a:schemeClr val="tx1"/>
                </a:solidFill>
                <a:latin typeface="Montserrat" pitchFamily="2" charset="77"/>
                <a:cs typeface="Arial" panose="020B0604020202020204" pitchFamily="34" charset="0"/>
              </a:rPr>
              <a:t>What you offer in this </a:t>
            </a:r>
          </a:p>
          <a:p>
            <a:pPr defTabSz="342900" eaLnBrk="0" fontAlgn="base" hangingPunct="0">
              <a:spcBef>
                <a:spcPct val="0"/>
              </a:spcBef>
              <a:spcAft>
                <a:spcPct val="0"/>
              </a:spcAft>
              <a:buClr>
                <a:schemeClr val="accent6"/>
              </a:buClr>
            </a:pPr>
            <a:r>
              <a:rPr lang="en-US" dirty="0">
                <a:solidFill>
                  <a:schemeClr val="tx1"/>
                </a:solidFill>
                <a:latin typeface="Montserrat" pitchFamily="2" charset="77"/>
                <a:cs typeface="Arial" panose="020B0604020202020204" pitchFamily="34" charset="0"/>
              </a:rPr>
              <a:t>	meeting </a:t>
            </a:r>
          </a:p>
        </p:txBody>
      </p:sp>
      <p:sp>
        <p:nvSpPr>
          <p:cNvPr id="5" name="Google Shape;103;p14">
            <a:extLst>
              <a:ext uri="{FF2B5EF4-FFF2-40B4-BE49-F238E27FC236}">
                <a16:creationId xmlns:a16="http://schemas.microsoft.com/office/drawing/2014/main" id="{9E26FD75-4307-C8B5-3598-E1A6D2ECC09B}"/>
              </a:ext>
            </a:extLst>
          </p:cNvPr>
          <p:cNvSpPr txBox="1">
            <a:spLocks/>
          </p:cNvSpPr>
          <p:nvPr/>
        </p:nvSpPr>
        <p:spPr>
          <a:xfrm>
            <a:off x="638412" y="433633"/>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dirty="0">
                <a:solidFill>
                  <a:schemeClr val="bg2">
                    <a:lumMod val="60000"/>
                    <a:lumOff val="40000"/>
                  </a:schemeClr>
                </a:solidFill>
                <a:latin typeface="Montserrat" pitchFamily="2" charset="77"/>
              </a:rPr>
              <a:t>Complimentary Meeting:</a:t>
            </a:r>
            <a:endParaRPr lang="en-US" sz="2800" b="0" baseline="30000" dirty="0">
              <a:solidFill>
                <a:schemeClr val="tx1"/>
              </a:solidFill>
              <a:latin typeface="Montserrat" pitchFamily="2" charset="77"/>
            </a:endParaRPr>
          </a:p>
        </p:txBody>
      </p:sp>
      <p:pic>
        <p:nvPicPr>
          <p:cNvPr id="16" name="Picture 15">
            <a:extLst>
              <a:ext uri="{FF2B5EF4-FFF2-40B4-BE49-F238E27FC236}">
                <a16:creationId xmlns:a16="http://schemas.microsoft.com/office/drawing/2014/main" id="{99DC7A1E-C52D-EB14-3D64-8146AC571571}"/>
              </a:ext>
            </a:extLst>
          </p:cNvPr>
          <p:cNvPicPr>
            <a:picLocks noChangeAspect="1"/>
          </p:cNvPicPr>
          <p:nvPr/>
        </p:nvPicPr>
        <p:blipFill>
          <a:blip r:embed="rId6"/>
          <a:stretch>
            <a:fillRect/>
          </a:stretch>
        </p:blipFill>
        <p:spPr>
          <a:xfrm>
            <a:off x="3424951" y="2071778"/>
            <a:ext cx="3776024" cy="1268771"/>
          </a:xfrm>
          <a:prstGeom prst="rect">
            <a:avLst/>
          </a:prstGeom>
        </p:spPr>
      </p:pic>
      <p:pic>
        <p:nvPicPr>
          <p:cNvPr id="17" name="Picture 16">
            <a:extLst>
              <a:ext uri="{FF2B5EF4-FFF2-40B4-BE49-F238E27FC236}">
                <a16:creationId xmlns:a16="http://schemas.microsoft.com/office/drawing/2014/main" id="{B94E7E48-E43F-3CA9-385F-C7DB079DD8F2}"/>
              </a:ext>
            </a:extLst>
          </p:cNvPr>
          <p:cNvPicPr>
            <a:picLocks noChangeAspect="1"/>
          </p:cNvPicPr>
          <p:nvPr/>
        </p:nvPicPr>
        <p:blipFill>
          <a:blip r:embed="rId7"/>
          <a:stretch>
            <a:fillRect/>
          </a:stretch>
        </p:blipFill>
        <p:spPr>
          <a:xfrm>
            <a:off x="5915319" y="2764139"/>
            <a:ext cx="2684270" cy="1925533"/>
          </a:xfrm>
          <a:prstGeom prst="rect">
            <a:avLst/>
          </a:prstGeom>
        </p:spPr>
      </p:pic>
      <p:sp>
        <p:nvSpPr>
          <p:cNvPr id="18" name="Rectangle 17">
            <a:extLst>
              <a:ext uri="{FF2B5EF4-FFF2-40B4-BE49-F238E27FC236}">
                <a16:creationId xmlns:a16="http://schemas.microsoft.com/office/drawing/2014/main" id="{4179B1E0-C5D7-E5C0-986A-760C2788D287}"/>
              </a:ext>
            </a:extLst>
          </p:cNvPr>
          <p:cNvSpPr/>
          <p:nvPr/>
        </p:nvSpPr>
        <p:spPr>
          <a:xfrm>
            <a:off x="6836871" y="618409"/>
            <a:ext cx="467758" cy="364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569574"/>
      </p:ext>
    </p:extLst>
  </p:cSld>
  <p:clrMapOvr>
    <a:masterClrMapping/>
  </p:clrMapOvr>
</p:sld>
</file>

<file path=ppt/theme/theme1.xml><?xml version="1.0" encoding="utf-8"?>
<a:theme xmlns:a="http://schemas.openxmlformats.org/drawingml/2006/main" name="Jacquenetta template">
  <a:themeElements>
    <a:clrScheme name="Power Wealth Management">
      <a:dk1>
        <a:srgbClr val="08243A"/>
      </a:dk1>
      <a:lt1>
        <a:srgbClr val="FFFFFF"/>
      </a:lt1>
      <a:dk2>
        <a:srgbClr val="666666"/>
      </a:dk2>
      <a:lt2>
        <a:srgbClr val="FAFAF8"/>
      </a:lt2>
      <a:accent1>
        <a:srgbClr val="22201C"/>
      </a:accent1>
      <a:accent2>
        <a:srgbClr val="08243B"/>
      </a:accent2>
      <a:accent3>
        <a:srgbClr val="516473"/>
      </a:accent3>
      <a:accent4>
        <a:srgbClr val="CBC3AB"/>
      </a:accent4>
      <a:accent5>
        <a:srgbClr val="F3EFE3"/>
      </a:accent5>
      <a:accent6>
        <a:srgbClr val="CD9601"/>
      </a:accent6>
      <a:hlink>
        <a:srgbClr val="CD9601"/>
      </a:hlink>
      <a:folHlink>
        <a:srgbClr val="CD96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95514</TotalTime>
  <Words>2722</Words>
  <Application>Microsoft Office PowerPoint</Application>
  <PresentationFormat>On-screen Show (16:9)</PresentationFormat>
  <Paragraphs>430</Paragraphs>
  <Slides>42</Slides>
  <Notes>36</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Work Sans</vt:lpstr>
      <vt:lpstr>Work Sans Black</vt:lpstr>
      <vt:lpstr>Arial</vt:lpstr>
      <vt:lpstr>Montserrat SemiBold</vt:lpstr>
      <vt:lpstr>Wingdings</vt:lpstr>
      <vt:lpstr>Aptos</vt:lpstr>
      <vt:lpstr>Norwester</vt:lpstr>
      <vt:lpstr>Lato Light</vt:lpstr>
      <vt:lpstr>Lato</vt:lpstr>
      <vt:lpstr>Montserrat</vt:lpstr>
      <vt:lpstr>Montserrat Light</vt:lpstr>
      <vt:lpstr>Work Sans Light</vt:lpstr>
      <vt:lpstr>Jacquenetta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vt:lpstr>
      <vt:lpstr>PowerPoint Presentation</vt:lpstr>
      <vt:lpstr>PowerPoint Presentation</vt:lpstr>
      <vt:lpstr>PowerPoint Presentation</vt:lpstr>
      <vt:lpstr>PowerPoint Presentation</vt:lpstr>
      <vt:lpstr>PowerPoint Presentation</vt:lpstr>
      <vt:lpstr>Estate Planning 101: Legal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Video*</dc:title>
  <dc:creator>Ian</dc:creator>
  <cp:lastModifiedBy>Louis  Rocco</cp:lastModifiedBy>
  <cp:revision>52</cp:revision>
  <cp:lastPrinted>2023-07-13T15:10:08Z</cp:lastPrinted>
  <dcterms:modified xsi:type="dcterms:W3CDTF">2025-12-01T17:36:06Z</dcterms:modified>
</cp:coreProperties>
</file>