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9"/>
  </p:notesMasterIdLst>
  <p:sldIdLst>
    <p:sldId id="788" r:id="rId2"/>
    <p:sldId id="822" r:id="rId3"/>
    <p:sldId id="806" r:id="rId4"/>
    <p:sldId id="807" r:id="rId5"/>
    <p:sldId id="808" r:id="rId6"/>
    <p:sldId id="809" r:id="rId7"/>
    <p:sldId id="810" r:id="rId8"/>
    <p:sldId id="811" r:id="rId9"/>
    <p:sldId id="812" r:id="rId10"/>
    <p:sldId id="813" r:id="rId11"/>
    <p:sldId id="814" r:id="rId12"/>
    <p:sldId id="762" r:id="rId13"/>
    <p:sldId id="759" r:id="rId14"/>
    <p:sldId id="499" r:id="rId15"/>
    <p:sldId id="498" r:id="rId16"/>
    <p:sldId id="258" r:id="rId17"/>
    <p:sldId id="259" r:id="rId18"/>
  </p:sldIdLst>
  <p:sldSz cx="9144000" cy="5143500" type="screen16x9"/>
  <p:notesSz cx="6858000" cy="9144000"/>
  <p:embeddedFontLst>
    <p:embeddedFont>
      <p:font typeface="Instrument Sans Medium" panose="020B0604020202020204" charset="0"/>
      <p:regular r:id="rId20"/>
    </p:embeddedFont>
    <p:embeddedFont>
      <p:font typeface="Instrument Sans Semi Bold" panose="020B0604020202020204" charset="0"/>
      <p:regular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Light" panose="00000400000000000000" pitchFamily="2" charset="0"/>
      <p:regular r:id="rId30"/>
      <p:italic r:id="rId31"/>
    </p:embeddedFont>
    <p:embeddedFont>
      <p:font typeface="Norwester" panose="020B0604020202020204" charset="0"/>
      <p:regular r:id="rId32"/>
      <p:bold r:id="rId33"/>
      <p:italic r:id="rId34"/>
      <p:boldItalic r:id="rId35"/>
    </p:embeddedFont>
    <p:embeddedFont>
      <p:font typeface="Work Sans" pitchFamily="2" charset="0"/>
      <p:regular r:id="rId36"/>
      <p:bold r:id="rId37"/>
      <p:italic r:id="rId38"/>
      <p:boldItalic r:id="rId39"/>
    </p:embeddedFont>
    <p:embeddedFont>
      <p:font typeface="Work Sans Black" pitchFamily="2" charset="0"/>
      <p:bold r:id="rId40"/>
      <p:italic r:id="rId41"/>
      <p:boldItalic r:id="rId42"/>
    </p:embeddedFont>
    <p:embeddedFont>
      <p:font typeface="Work Sans Light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E4D"/>
    <a:srgbClr val="008FFC"/>
    <a:srgbClr val="FC6E7C"/>
    <a:srgbClr val="5598F1"/>
    <a:srgbClr val="EE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65FADA-D74E-4877-A985-DF8BDF861984}">
  <a:tblStyle styleId="{6C65FADA-D74E-4877-A985-DF8BDF8619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57935AD-D1DE-41F2-AE6B-DE92482BF03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6"/>
    <p:restoredTop sz="86050"/>
  </p:normalViewPr>
  <p:slideViewPr>
    <p:cSldViewPr snapToGrid="0">
      <p:cViewPr varScale="1">
        <p:scale>
          <a:sx n="108" d="100"/>
          <a:sy n="108" d="100"/>
        </p:scale>
        <p:origin x="126" y="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Lato" panose="020F0502020204030203" pitchFamily="34" charset="77"/>
        <a:ea typeface="Lato" panose="020F0502020204030203" pitchFamily="34" charset="77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4C9D6-0FD6-8715-A85A-2F388DAA1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8F4EAC-3339-DAB8-EEA2-30409611D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FDFCB-F951-B062-5C70-0232E52FB8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B79E2-EAFE-F51A-3614-ECA7CE70B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C917E-11E0-4438-A3A4-245F40BAB238}" type="slidenum">
              <a:rPr lang="en-US" smtClean="0">
                <a:latin typeface="Lato" panose="020F0502020204030203" pitchFamily="34" charset="77"/>
              </a:rPr>
              <a:t>1</a:t>
            </a:fld>
            <a:endParaRPr lang="en-US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649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one expense. Control what we can control to max what you have worked so hard to save. </a:t>
            </a:r>
          </a:p>
        </p:txBody>
      </p:sp>
    </p:spTree>
    <p:extLst>
      <p:ext uri="{BB962C8B-B14F-4D97-AF65-F5344CB8AC3E}">
        <p14:creationId xmlns:p14="http://schemas.microsoft.com/office/powerpoint/2010/main" val="108135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1810643" y="509243"/>
            <a:ext cx="7333358" cy="41250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dirty="0"/>
          </a:p>
        </p:txBody>
      </p:sp>
      <p:sp>
        <p:nvSpPr>
          <p:cNvPr id="8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75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 sz="875"/>
          </a:p>
        </p:txBody>
      </p:sp>
    </p:spTree>
    <p:extLst>
      <p:ext uri="{BB962C8B-B14F-4D97-AF65-F5344CB8AC3E}">
        <p14:creationId xmlns:p14="http://schemas.microsoft.com/office/powerpoint/2010/main" val="3937543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 sz="875"/>
          </a:p>
        </p:txBody>
      </p:sp>
    </p:spTree>
    <p:extLst>
      <p:ext uri="{BB962C8B-B14F-4D97-AF65-F5344CB8AC3E}">
        <p14:creationId xmlns:p14="http://schemas.microsoft.com/office/powerpoint/2010/main" val="98480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ECCED-6FCB-864E-8B4F-544260B90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2287F850-8263-D149-8347-FD9378C42812}" type="datetime1">
              <a:rPr lang="en-US" smtClean="0"/>
              <a:pPr/>
              <a:t>1/14/2026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2586DB-179B-FD4E-9AC0-CCCA265D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004A9-E2E0-964F-8FFF-0A9FBB29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5C2229AF-7A3A-1042-899B-5B8296DA47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404E-5EDD-2243-9C42-2757FE6C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D1F96-2684-1043-B71F-5BDDAF6E9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1F945-62C3-D34B-95F8-2E154FFF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00B0BAE6-A1A9-DF45-946C-640CB22F7D2F}" type="datetime1">
              <a:rPr lang="en-US" smtClean="0"/>
              <a:pPr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43B76-6AF6-4A46-8729-EAC9C4A8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F2A93B-5140-4748-96C5-57646AC5A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35090" y="4767263"/>
            <a:ext cx="17716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rgbClr val="414042"/>
                </a:solidFill>
                <a:latin typeface="Lato" panose="020F0502020204030203" pitchFamily="34" charset="77"/>
              </a:defRPr>
            </a:lvl1pPr>
          </a:lstStyle>
          <a:p>
            <a:fld id="{5C2229AF-7A3A-1042-899B-5B8296DA47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8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81" y="397765"/>
            <a:ext cx="7987601" cy="52627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6222" y="1275589"/>
            <a:ext cx="7986712" cy="37420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908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404E-5EDD-2243-9C42-2757FE6C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D1F96-2684-1043-B71F-5BDDAF6E9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1F945-62C3-D34B-95F8-2E154FFF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00B0BAE6-A1A9-DF45-946C-640CB22F7D2F}" type="datetime1">
              <a:rPr lang="en-US" smtClean="0"/>
              <a:pPr/>
              <a:t>1/14/2026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43B76-6AF6-4A46-8729-EAC9C4A8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F2A93B-5140-4748-96C5-57646AC5A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35090" y="4767263"/>
            <a:ext cx="17716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rgbClr val="414042"/>
                </a:solidFill>
                <a:latin typeface="Lato" panose="020F0502020204030203" pitchFamily="34" charset="77"/>
              </a:defRPr>
            </a:lvl1pPr>
          </a:lstStyle>
          <a:p>
            <a:fld id="{5C2229AF-7A3A-1042-899B-5B8296DA47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2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81" y="397765"/>
            <a:ext cx="7987601" cy="52627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76222" y="1275589"/>
            <a:ext cx="7986712" cy="37420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4925872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 sz="875"/>
          </a:p>
        </p:txBody>
      </p:sp>
    </p:spTree>
    <p:extLst>
      <p:ext uri="{BB962C8B-B14F-4D97-AF65-F5344CB8AC3E}">
        <p14:creationId xmlns:p14="http://schemas.microsoft.com/office/powerpoint/2010/main" val="3141492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4"/>
            <a:ext cx="9144001" cy="5143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6" name="Rectangle"/>
          <p:cNvSpPr>
            <a:spLocks noGrp="1"/>
          </p:cNvSpPr>
          <p:nvPr>
            <p:ph type="body" sz="half" idx="22"/>
          </p:nvPr>
        </p:nvSpPr>
        <p:spPr>
          <a:xfrm>
            <a:off x="3048000" y="0"/>
            <a:ext cx="3048000" cy="51435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>
                    <a:alpha val="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7" name="Rectangle"/>
          <p:cNvSpPr>
            <a:spLocks noGrp="1"/>
          </p:cNvSpPr>
          <p:nvPr>
            <p:ph type="body" sz="half" idx="23"/>
          </p:nvPr>
        </p:nvSpPr>
        <p:spPr>
          <a:xfrm>
            <a:off x="6096000" y="-1"/>
            <a:ext cx="3048000" cy="51435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817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 sz="875"/>
          </a:p>
        </p:txBody>
      </p:sp>
    </p:spTree>
    <p:extLst>
      <p:ext uri="{BB962C8B-B14F-4D97-AF65-F5344CB8AC3E}">
        <p14:creationId xmlns:p14="http://schemas.microsoft.com/office/powerpoint/2010/main" val="3944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▪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●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1pPr>
            <a:lvl2pPr lvl="1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2pPr>
            <a:lvl3pPr lvl="2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3pPr>
            <a:lvl4pPr lvl="3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4pPr>
            <a:lvl5pPr lvl="4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5pPr>
            <a:lvl6pPr lvl="5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6pPr>
            <a:lvl7pPr lvl="6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7pPr>
            <a:lvl8pPr lvl="7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8pPr>
            <a:lvl9pPr lvl="8" algn="r">
              <a:buNone/>
              <a:defRPr sz="1300" b="1">
                <a:solidFill>
                  <a:schemeClr val="dk1"/>
                </a:solidFill>
                <a:latin typeface="Work Sans Black"/>
                <a:ea typeface="Work Sans Black"/>
                <a:cs typeface="Work Sans Black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63" r:id="rId3"/>
    <p:sldLayoutId id="2147483673" r:id="rId4"/>
    <p:sldLayoutId id="2147483677" r:id="rId5"/>
    <p:sldLayoutId id="214748368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Norwester" pitchFamily="2" charset="0"/>
          <a:ea typeface="Norwester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7F9BA-CCD2-87EC-E99A-21BAB5FA0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EADA609-AE5F-03E4-9083-D9C708DFB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0" b="4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26350F-BBB3-96FA-6780-0161FA969EA6}"/>
              </a:ext>
            </a:extLst>
          </p:cNvPr>
          <p:cNvSpPr/>
          <p:nvPr/>
        </p:nvSpPr>
        <p:spPr>
          <a:xfrm>
            <a:off x="0" y="0"/>
            <a:ext cx="5147840" cy="5143500"/>
          </a:xfrm>
          <a:prstGeom prst="rect">
            <a:avLst/>
          </a:prstGeom>
          <a:solidFill>
            <a:srgbClr val="08243B">
              <a:alpha val="7989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Lato" panose="020F050202020403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ED0E41-D356-9C47-1150-6D39D94BD07E}"/>
              </a:ext>
            </a:extLst>
          </p:cNvPr>
          <p:cNvSpPr txBox="1"/>
          <p:nvPr/>
        </p:nvSpPr>
        <p:spPr>
          <a:xfrm>
            <a:off x="4558554" y="-2491068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>
              <a:latin typeface="Lato" panose="020F0502020204030203" pitchFamily="34" charset="77"/>
            </a:endParaRPr>
          </a:p>
        </p:txBody>
      </p:sp>
      <p:sp>
        <p:nvSpPr>
          <p:cNvPr id="6" name="Lorem ipsum dolor sit elit, consect loreretur adipiscing nisi aute. ipsum sit elit, Lorem ipsum dolor sit elit,">
            <a:extLst>
              <a:ext uri="{FF2B5EF4-FFF2-40B4-BE49-F238E27FC236}">
                <a16:creationId xmlns:a16="http://schemas.microsoft.com/office/drawing/2014/main" id="{85C19068-32E5-295D-DC4F-AA9D1D705AF3}"/>
              </a:ext>
            </a:extLst>
          </p:cNvPr>
          <p:cNvSpPr txBox="1"/>
          <p:nvPr/>
        </p:nvSpPr>
        <p:spPr>
          <a:xfrm>
            <a:off x="511492" y="3755977"/>
            <a:ext cx="3941868" cy="12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1pPr>
            <a:lvl2pPr marL="0" marR="0" indent="1143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2pPr>
            <a:lvl3pPr marL="0" marR="0" indent="2286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3pPr>
            <a:lvl4pPr marL="0" marR="0" indent="3429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4pPr>
            <a:lvl5pPr marL="0" marR="0" indent="4572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5pPr>
            <a:lvl6pPr marL="0" marR="0" indent="5715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0" marR="0" indent="6858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0" marR="0" indent="8001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0" marR="0" indent="9144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lnSpc>
                <a:spcPct val="120000"/>
              </a:lnSpc>
              <a:spcAft>
                <a:spcPts val="225"/>
              </a:spcAft>
            </a:pPr>
            <a:endParaRPr lang="en-US" sz="525" dirty="0">
              <a:solidFill>
                <a:schemeClr val="bg1">
                  <a:lumMod val="75000"/>
                </a:schemeClr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24" name="It’s more mnml…">
            <a:extLst>
              <a:ext uri="{FF2B5EF4-FFF2-40B4-BE49-F238E27FC236}">
                <a16:creationId xmlns:a16="http://schemas.microsoft.com/office/drawing/2014/main" id="{D90EAB3E-856E-D901-90C1-C6185ACAE26E}"/>
              </a:ext>
            </a:extLst>
          </p:cNvPr>
          <p:cNvSpPr txBox="1"/>
          <p:nvPr/>
        </p:nvSpPr>
        <p:spPr>
          <a:xfrm>
            <a:off x="266456" y="1897479"/>
            <a:ext cx="5147840" cy="1035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1pPr>
            <a:lvl2pPr marL="0" marR="0" indent="1143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2pPr>
            <a:lvl3pPr marL="0" marR="0" indent="2286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3pPr>
            <a:lvl4pPr marL="0" marR="0" indent="3429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4pPr>
            <a:lvl5pPr marL="0" marR="0" indent="4572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5pPr>
            <a:lvl6pPr marL="0" marR="0" indent="5715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0" marR="0" indent="6858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0" marR="0" indent="8001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0" marR="0" indent="914400" algn="l" defTabSz="41275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27" normalizeH="0" baseline="0">
                <a:ln>
                  <a:noFill/>
                </a:ln>
                <a:solidFill>
                  <a:srgbClr val="454546"/>
                </a:solidFill>
                <a:effectLst/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Montserrat Light" pitchFamily="2" charset="77"/>
                <a:ea typeface="Allerta" pitchFamily="2" charset="0"/>
              </a:rPr>
              <a:t>Taxes/Retirement Supplemental Slides 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1473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1" y="4835324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Q6: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Today, how many workers contribute for every one person that takes out?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3:1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35AD5-096B-D52A-0266-5843E90596B1}"/>
              </a:ext>
            </a:extLst>
          </p:cNvPr>
          <p:cNvSpPr txBox="1"/>
          <p:nvPr/>
        </p:nvSpPr>
        <p:spPr>
          <a:xfrm>
            <a:off x="356134" y="1124703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Q7: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322CA-CDDF-ABDF-ADF7-2ABD6DF2BBA4}"/>
              </a:ext>
            </a:extLst>
          </p:cNvPr>
          <p:cNvSpPr txBox="1"/>
          <p:nvPr/>
        </p:nvSpPr>
        <p:spPr>
          <a:xfrm>
            <a:off x="1042122" y="1170869"/>
            <a:ext cx="54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What will that ratio look like in 10 years?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401F9-5A06-3019-5D71-3C42744BE281}"/>
              </a:ext>
            </a:extLst>
          </p:cNvPr>
          <p:cNvSpPr txBox="1"/>
          <p:nvPr/>
        </p:nvSpPr>
        <p:spPr>
          <a:xfrm>
            <a:off x="7086461" y="1170869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2:1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7B72C-67AB-CB68-59F3-77F5005ED286}"/>
              </a:ext>
            </a:extLst>
          </p:cNvPr>
          <p:cNvSpPr txBox="1"/>
          <p:nvPr/>
        </p:nvSpPr>
        <p:spPr>
          <a:xfrm>
            <a:off x="356134" y="1775632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Q8: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40CF82-49FC-FE9C-3C88-549012DBE2EC}"/>
              </a:ext>
            </a:extLst>
          </p:cNvPr>
          <p:cNvSpPr txBox="1"/>
          <p:nvPr/>
        </p:nvSpPr>
        <p:spPr>
          <a:xfrm>
            <a:off x="1042122" y="1821798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What’s the earliest age you can draw on Social Security today?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FC7F9-723D-1B19-134E-E4F77CDD969B}"/>
              </a:ext>
            </a:extLst>
          </p:cNvPr>
          <p:cNvSpPr txBox="1"/>
          <p:nvPr/>
        </p:nvSpPr>
        <p:spPr>
          <a:xfrm>
            <a:off x="7086461" y="1821798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07699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0" y="4835324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Q6: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Today, how many workers contribute for every one person that takes out?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3:1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35AD5-096B-D52A-0266-5843E90596B1}"/>
              </a:ext>
            </a:extLst>
          </p:cNvPr>
          <p:cNvSpPr txBox="1"/>
          <p:nvPr/>
        </p:nvSpPr>
        <p:spPr>
          <a:xfrm>
            <a:off x="356134" y="1124703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Q7: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322CA-CDDF-ABDF-ADF7-2ABD6DF2BBA4}"/>
              </a:ext>
            </a:extLst>
          </p:cNvPr>
          <p:cNvSpPr txBox="1"/>
          <p:nvPr/>
        </p:nvSpPr>
        <p:spPr>
          <a:xfrm>
            <a:off x="1042122" y="1170869"/>
            <a:ext cx="54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What will that ratio look like in 10 years?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401F9-5A06-3019-5D71-3C42744BE281}"/>
              </a:ext>
            </a:extLst>
          </p:cNvPr>
          <p:cNvSpPr txBox="1"/>
          <p:nvPr/>
        </p:nvSpPr>
        <p:spPr>
          <a:xfrm>
            <a:off x="7086461" y="1170869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2:1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7B72C-67AB-CB68-59F3-77F5005ED286}"/>
              </a:ext>
            </a:extLst>
          </p:cNvPr>
          <p:cNvSpPr txBox="1"/>
          <p:nvPr/>
        </p:nvSpPr>
        <p:spPr>
          <a:xfrm>
            <a:off x="356134" y="1775632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Q8: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40CF82-49FC-FE9C-3C88-549012DBE2EC}"/>
              </a:ext>
            </a:extLst>
          </p:cNvPr>
          <p:cNvSpPr txBox="1"/>
          <p:nvPr/>
        </p:nvSpPr>
        <p:spPr>
          <a:xfrm>
            <a:off x="1042122" y="1821798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What’s the earliest age you can draw on Social Security today?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FC7F9-723D-1B19-134E-E4F77CDD969B}"/>
              </a:ext>
            </a:extLst>
          </p:cNvPr>
          <p:cNvSpPr txBox="1"/>
          <p:nvPr/>
        </p:nvSpPr>
        <p:spPr>
          <a:xfrm>
            <a:off x="7086461" y="1821798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62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E93F6-0C4B-2A22-877B-F62B85E179C6}"/>
              </a:ext>
            </a:extLst>
          </p:cNvPr>
          <p:cNvSpPr txBox="1"/>
          <p:nvPr/>
        </p:nvSpPr>
        <p:spPr>
          <a:xfrm>
            <a:off x="356134" y="2651286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Q9: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8F72BB-17DA-3022-0241-B842A431B9D4}"/>
              </a:ext>
            </a:extLst>
          </p:cNvPr>
          <p:cNvSpPr txBox="1"/>
          <p:nvPr/>
        </p:nvSpPr>
        <p:spPr>
          <a:xfrm>
            <a:off x="1042122" y="2697452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If you begin drawing at 62, how long will you receive benefits, on average, before you die?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CE7FD-8F69-1BF3-C784-64F5BA62C2D9}"/>
              </a:ext>
            </a:extLst>
          </p:cNvPr>
          <p:cNvSpPr txBox="1"/>
          <p:nvPr/>
        </p:nvSpPr>
        <p:spPr>
          <a:xfrm>
            <a:off x="7086461" y="2697452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23 years</a:t>
            </a:r>
          </a:p>
        </p:txBody>
      </p:sp>
    </p:spTree>
    <p:extLst>
      <p:ext uri="{BB962C8B-B14F-4D97-AF65-F5344CB8AC3E}">
        <p14:creationId xmlns:p14="http://schemas.microsoft.com/office/powerpoint/2010/main" val="125629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C03ABE-E1FF-3690-694C-E5B4C265D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24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FCC7D-C9A6-E09D-E516-9F5954E0A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s It Normal For The Top-5 Companies In The S&amp;P 500 Index To Be Worth As  Much As The Bottom 282? (NYSEARCA:SPY) | Seeking Alpha">
            <a:extLst>
              <a:ext uri="{FF2B5EF4-FFF2-40B4-BE49-F238E27FC236}">
                <a16:creationId xmlns:a16="http://schemas.microsoft.com/office/drawing/2014/main" id="{3E044EF8-6B11-07AD-68DC-40C37440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637" y="51197"/>
            <a:ext cx="7876728" cy="504110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349327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1D3F19-B7AC-5DAF-B82B-E0766A165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412599" cy="52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32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5EBA2C-DF5E-0A02-7D1C-41ACE157D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35421" cy="52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99480"/>
            <a:ext cx="469709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69"/>
              </a:lnSpc>
            </a:pPr>
            <a:r>
              <a:rPr lang="en-US" sz="2781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Why Asset Location Matters</a:t>
            </a:r>
            <a:endParaRPr lang="en-US" sz="2781" dirty="0"/>
          </a:p>
        </p:txBody>
      </p:sp>
      <p:sp>
        <p:nvSpPr>
          <p:cNvPr id="3" name="Text 1"/>
          <p:cNvSpPr/>
          <p:nvPr/>
        </p:nvSpPr>
        <p:spPr>
          <a:xfrm>
            <a:off x="496119" y="1925911"/>
            <a:ext cx="2575471" cy="46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656"/>
              </a:lnSpc>
            </a:pPr>
            <a:r>
              <a:rPr lang="en-US" sz="3656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0.41%</a:t>
            </a:r>
            <a:endParaRPr lang="en-US" sz="3656" dirty="0"/>
          </a:p>
        </p:txBody>
      </p:sp>
      <p:sp>
        <p:nvSpPr>
          <p:cNvPr id="4" name="Text 2"/>
          <p:cNvSpPr/>
          <p:nvPr/>
        </p:nvSpPr>
        <p:spPr>
          <a:xfrm>
            <a:off x="897806" y="257078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19"/>
              </a:lnSpc>
            </a:pPr>
            <a:r>
              <a:rPr lang="en-US" sz="1375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Annual Boost</a:t>
            </a:r>
            <a:endParaRPr lang="en-US" sz="1375" dirty="0"/>
          </a:p>
        </p:txBody>
      </p:sp>
      <p:sp>
        <p:nvSpPr>
          <p:cNvPr id="5" name="Text 3"/>
          <p:cNvSpPr/>
          <p:nvPr/>
        </p:nvSpPr>
        <p:spPr>
          <a:xfrm>
            <a:off x="496119" y="2877295"/>
            <a:ext cx="257547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81"/>
              </a:lnSpc>
            </a:pPr>
            <a:r>
              <a:rPr lang="en-US" sz="1094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Potential return increase from optimal asset location</a:t>
            </a:r>
            <a:endParaRPr lang="en-US" sz="1094" dirty="0"/>
          </a:p>
        </p:txBody>
      </p:sp>
      <p:sp>
        <p:nvSpPr>
          <p:cNvPr id="6" name="Text 4"/>
          <p:cNvSpPr/>
          <p:nvPr/>
        </p:nvSpPr>
        <p:spPr>
          <a:xfrm>
            <a:off x="3284190" y="1925911"/>
            <a:ext cx="2575545" cy="46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656"/>
              </a:lnSpc>
            </a:pPr>
            <a:r>
              <a:rPr lang="en-US" sz="3656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15%</a:t>
            </a:r>
            <a:endParaRPr lang="en-US" sz="3656" dirty="0"/>
          </a:p>
        </p:txBody>
      </p:sp>
      <p:sp>
        <p:nvSpPr>
          <p:cNvPr id="7" name="Text 5"/>
          <p:cNvSpPr/>
          <p:nvPr/>
        </p:nvSpPr>
        <p:spPr>
          <a:xfrm>
            <a:off x="3685952" y="257078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19"/>
              </a:lnSpc>
            </a:pPr>
            <a:r>
              <a:rPr lang="en-US" sz="1375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Long-term Impact</a:t>
            </a:r>
            <a:endParaRPr lang="en-US" sz="1375" dirty="0"/>
          </a:p>
        </p:txBody>
      </p:sp>
      <p:sp>
        <p:nvSpPr>
          <p:cNvPr id="8" name="Text 6"/>
          <p:cNvSpPr/>
          <p:nvPr/>
        </p:nvSpPr>
        <p:spPr>
          <a:xfrm>
            <a:off x="3284190" y="2877295"/>
            <a:ext cx="25755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81"/>
              </a:lnSpc>
            </a:pPr>
            <a:r>
              <a:rPr lang="en-US" sz="1094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Potential portfolio growth over 20 years</a:t>
            </a:r>
            <a:endParaRPr lang="en-US" sz="1094" dirty="0"/>
          </a:p>
        </p:txBody>
      </p:sp>
      <p:sp>
        <p:nvSpPr>
          <p:cNvPr id="9" name="Text 7"/>
          <p:cNvSpPr/>
          <p:nvPr/>
        </p:nvSpPr>
        <p:spPr>
          <a:xfrm>
            <a:off x="6072336" y="1925911"/>
            <a:ext cx="2575471" cy="46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656"/>
              </a:lnSpc>
            </a:pPr>
            <a:r>
              <a:rPr lang="en-US" sz="3656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$8.2k+</a:t>
            </a:r>
            <a:endParaRPr lang="en-US" sz="3656" dirty="0"/>
          </a:p>
        </p:txBody>
      </p:sp>
      <p:sp>
        <p:nvSpPr>
          <p:cNvPr id="10" name="Text 8"/>
          <p:cNvSpPr/>
          <p:nvPr/>
        </p:nvSpPr>
        <p:spPr>
          <a:xfrm>
            <a:off x="6474024" y="2570783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19"/>
              </a:lnSpc>
            </a:pPr>
            <a:r>
              <a:rPr lang="en-US" sz="1375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Dollar Savings Per Year</a:t>
            </a:r>
            <a:endParaRPr lang="en-US" sz="1375" dirty="0"/>
          </a:p>
        </p:txBody>
      </p:sp>
      <p:sp>
        <p:nvSpPr>
          <p:cNvPr id="11" name="Text 9"/>
          <p:cNvSpPr/>
          <p:nvPr/>
        </p:nvSpPr>
        <p:spPr>
          <a:xfrm>
            <a:off x="6072336" y="2877295"/>
            <a:ext cx="257547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81"/>
              </a:lnSpc>
            </a:pPr>
            <a:r>
              <a:rPr lang="en-US" sz="1094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Potential tax savings on a $2M portfolio</a:t>
            </a:r>
            <a:endParaRPr lang="en-US" sz="1094" dirty="0"/>
          </a:p>
        </p:txBody>
      </p:sp>
      <p:sp>
        <p:nvSpPr>
          <p:cNvPr id="12" name="Text 10"/>
          <p:cNvSpPr/>
          <p:nvPr/>
        </p:nvSpPr>
        <p:spPr>
          <a:xfrm>
            <a:off x="496119" y="3490392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81"/>
              </a:lnSpc>
            </a:pPr>
            <a:r>
              <a:rPr lang="en-US" sz="1094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Asset location can significantly impact your after-tax returns. The strategy creates more wealth without taking additional investment risk.</a:t>
            </a:r>
            <a:endParaRPr lang="en-US" sz="1094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0900A-CDBD-CFC4-ADCB-4A62E65ABB54}"/>
              </a:ext>
            </a:extLst>
          </p:cNvPr>
          <p:cNvSpPr txBox="1"/>
          <p:nvPr/>
        </p:nvSpPr>
        <p:spPr>
          <a:xfrm>
            <a:off x="496119" y="4206875"/>
            <a:ext cx="670319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Source: Charles Schwab https://www.schwab.com/learn/story/how-asset-location-can-help-save-on-taxes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3948" y="309488"/>
            <a:ext cx="4576093" cy="351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188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Optimal Asset Placement Strategy</a:t>
            </a:r>
            <a:endParaRPr lang="en-US" sz="2188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48" y="830014"/>
            <a:ext cx="562794" cy="133491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25513" y="942529"/>
            <a:ext cx="1406947" cy="175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094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Income Investments</a:t>
            </a:r>
            <a:endParaRPr lang="en-US" sz="1094" dirty="0"/>
          </a:p>
        </p:txBody>
      </p:sp>
      <p:sp>
        <p:nvSpPr>
          <p:cNvPr id="5" name="Text 2"/>
          <p:cNvSpPr/>
          <p:nvPr/>
        </p:nvSpPr>
        <p:spPr>
          <a:xfrm>
            <a:off x="1125513" y="1185863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Place in tax-deferred accounts</a:t>
            </a:r>
            <a:endParaRPr lang="en-US" sz="875" dirty="0"/>
          </a:p>
        </p:txBody>
      </p:sp>
      <p:sp>
        <p:nvSpPr>
          <p:cNvPr id="6" name="Text 3"/>
          <p:cNvSpPr/>
          <p:nvPr/>
        </p:nvSpPr>
        <p:spPr>
          <a:xfrm>
            <a:off x="1125513" y="1433438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Bonds</a:t>
            </a:r>
            <a:endParaRPr lang="en-US" sz="875" dirty="0"/>
          </a:p>
        </p:txBody>
      </p:sp>
      <p:sp>
        <p:nvSpPr>
          <p:cNvPr id="7" name="Text 4"/>
          <p:cNvSpPr/>
          <p:nvPr/>
        </p:nvSpPr>
        <p:spPr>
          <a:xfrm>
            <a:off x="1125513" y="1652885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REITs</a:t>
            </a:r>
            <a:endParaRPr lang="en-US" sz="875" dirty="0"/>
          </a:p>
        </p:txBody>
      </p:sp>
      <p:sp>
        <p:nvSpPr>
          <p:cNvPr id="8" name="Text 5"/>
          <p:cNvSpPr/>
          <p:nvPr/>
        </p:nvSpPr>
        <p:spPr>
          <a:xfrm>
            <a:off x="1125513" y="1872333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High-dividend stocks</a:t>
            </a:r>
            <a:endParaRPr lang="en-US" sz="875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48" y="2164928"/>
            <a:ext cx="562794" cy="133491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25513" y="2277443"/>
            <a:ext cx="1406947" cy="175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094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Growth Investments</a:t>
            </a:r>
            <a:endParaRPr lang="en-US" sz="1094" dirty="0"/>
          </a:p>
        </p:txBody>
      </p:sp>
      <p:sp>
        <p:nvSpPr>
          <p:cNvPr id="11" name="Text 7"/>
          <p:cNvSpPr/>
          <p:nvPr/>
        </p:nvSpPr>
        <p:spPr>
          <a:xfrm>
            <a:off x="1125513" y="2520777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Place in tax-free accounts</a:t>
            </a:r>
            <a:endParaRPr lang="en-US" sz="875" dirty="0"/>
          </a:p>
        </p:txBody>
      </p:sp>
      <p:sp>
        <p:nvSpPr>
          <p:cNvPr id="12" name="Text 8"/>
          <p:cNvSpPr/>
          <p:nvPr/>
        </p:nvSpPr>
        <p:spPr>
          <a:xfrm>
            <a:off x="1125513" y="2768352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Growth stocks</a:t>
            </a:r>
            <a:endParaRPr lang="en-US" sz="875" dirty="0"/>
          </a:p>
        </p:txBody>
      </p:sp>
      <p:sp>
        <p:nvSpPr>
          <p:cNvPr id="13" name="Text 9"/>
          <p:cNvSpPr/>
          <p:nvPr/>
        </p:nvSpPr>
        <p:spPr>
          <a:xfrm>
            <a:off x="1125513" y="2987799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Small-cap funds</a:t>
            </a:r>
            <a:endParaRPr lang="en-US" sz="875" dirty="0"/>
          </a:p>
        </p:txBody>
      </p:sp>
      <p:sp>
        <p:nvSpPr>
          <p:cNvPr id="14" name="Text 10"/>
          <p:cNvSpPr/>
          <p:nvPr/>
        </p:nvSpPr>
        <p:spPr>
          <a:xfrm>
            <a:off x="1125513" y="3207247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Emerging markets</a:t>
            </a:r>
            <a:endParaRPr lang="en-US" sz="875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48" y="3499842"/>
            <a:ext cx="562794" cy="1334914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125513" y="3612356"/>
            <a:ext cx="1696343" cy="175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094" dirty="0">
                <a:solidFill>
                  <a:srgbClr val="5B5F71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Tax-Efficient Investments</a:t>
            </a:r>
            <a:endParaRPr lang="en-US" sz="1094" dirty="0"/>
          </a:p>
        </p:txBody>
      </p:sp>
      <p:sp>
        <p:nvSpPr>
          <p:cNvPr id="17" name="Text 12"/>
          <p:cNvSpPr/>
          <p:nvPr/>
        </p:nvSpPr>
        <p:spPr>
          <a:xfrm>
            <a:off x="1125513" y="3855690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6"/>
              </a:lnSpc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Place in taxable accounts</a:t>
            </a:r>
            <a:endParaRPr lang="en-US" sz="875" dirty="0"/>
          </a:p>
        </p:txBody>
      </p:sp>
      <p:sp>
        <p:nvSpPr>
          <p:cNvPr id="18" name="Text 13"/>
          <p:cNvSpPr/>
          <p:nvPr/>
        </p:nvSpPr>
        <p:spPr>
          <a:xfrm>
            <a:off x="1125513" y="4103266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Index funds</a:t>
            </a:r>
            <a:endParaRPr lang="en-US" sz="875" dirty="0"/>
          </a:p>
        </p:txBody>
      </p:sp>
      <p:sp>
        <p:nvSpPr>
          <p:cNvPr id="19" name="Text 14"/>
          <p:cNvSpPr/>
          <p:nvPr/>
        </p:nvSpPr>
        <p:spPr>
          <a:xfrm>
            <a:off x="1125513" y="4322713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Municipal bonds</a:t>
            </a:r>
            <a:endParaRPr lang="en-US" sz="875" dirty="0"/>
          </a:p>
        </p:txBody>
      </p:sp>
      <p:sp>
        <p:nvSpPr>
          <p:cNvPr id="20" name="Text 15"/>
          <p:cNvSpPr/>
          <p:nvPr/>
        </p:nvSpPr>
        <p:spPr>
          <a:xfrm>
            <a:off x="1125513" y="4542160"/>
            <a:ext cx="7624539" cy="180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14313" indent="-214313">
              <a:lnSpc>
                <a:spcPts val="1406"/>
              </a:lnSpc>
              <a:buSzPct val="100000"/>
              <a:buChar char="•"/>
            </a:pPr>
            <a:r>
              <a:rPr lang="en-US" sz="875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Buy-and-hold stocks</a:t>
            </a:r>
            <a:endParaRPr lang="en-US" sz="875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EC5F75-62E1-3CC1-EE7D-FB907CFD2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714" y="-57604"/>
            <a:ext cx="9246406" cy="52011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7" name="luke-pamer-5951.jpg" descr="Two people running and biking together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107" y="0"/>
            <a:ext cx="4571947" cy="4667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3" h="21449" extrusionOk="0">
                <a:moveTo>
                  <a:pt x="1176" y="0"/>
                </a:moveTo>
                <a:lnTo>
                  <a:pt x="589" y="577"/>
                </a:lnTo>
                <a:cubicBezTo>
                  <a:pt x="-197" y="1348"/>
                  <a:pt x="-197" y="2599"/>
                  <a:pt x="590" y="3371"/>
                </a:cubicBezTo>
                <a:cubicBezTo>
                  <a:pt x="1376" y="4142"/>
                  <a:pt x="2650" y="4142"/>
                  <a:pt x="3436" y="3371"/>
                </a:cubicBezTo>
                <a:lnTo>
                  <a:pt x="6869" y="0"/>
                </a:lnTo>
                <a:lnTo>
                  <a:pt x="1176" y="0"/>
                </a:lnTo>
                <a:close/>
                <a:moveTo>
                  <a:pt x="7119" y="0"/>
                </a:moveTo>
                <a:lnTo>
                  <a:pt x="633" y="6367"/>
                </a:lnTo>
                <a:cubicBezTo>
                  <a:pt x="-153" y="7139"/>
                  <a:pt x="-153" y="8390"/>
                  <a:pt x="633" y="9162"/>
                </a:cubicBezTo>
                <a:cubicBezTo>
                  <a:pt x="1419" y="9933"/>
                  <a:pt x="2693" y="9934"/>
                  <a:pt x="3480" y="9162"/>
                </a:cubicBezTo>
                <a:lnTo>
                  <a:pt x="12812" y="0"/>
                </a:lnTo>
                <a:lnTo>
                  <a:pt x="7119" y="0"/>
                </a:lnTo>
                <a:close/>
                <a:moveTo>
                  <a:pt x="13060" y="0"/>
                </a:moveTo>
                <a:lnTo>
                  <a:pt x="768" y="12067"/>
                </a:lnTo>
                <a:cubicBezTo>
                  <a:pt x="-18" y="12839"/>
                  <a:pt x="-18" y="14090"/>
                  <a:pt x="769" y="14862"/>
                </a:cubicBezTo>
                <a:cubicBezTo>
                  <a:pt x="1555" y="15634"/>
                  <a:pt x="2829" y="15634"/>
                  <a:pt x="3615" y="14862"/>
                </a:cubicBezTo>
                <a:lnTo>
                  <a:pt x="18754" y="0"/>
                </a:lnTo>
                <a:lnTo>
                  <a:pt x="13060" y="0"/>
                </a:lnTo>
                <a:close/>
                <a:moveTo>
                  <a:pt x="19002" y="0"/>
                </a:moveTo>
                <a:lnTo>
                  <a:pt x="683" y="17984"/>
                </a:lnTo>
                <a:cubicBezTo>
                  <a:pt x="-103" y="18756"/>
                  <a:pt x="-103" y="20008"/>
                  <a:pt x="683" y="20780"/>
                </a:cubicBezTo>
                <a:cubicBezTo>
                  <a:pt x="1469" y="21551"/>
                  <a:pt x="2744" y="21551"/>
                  <a:pt x="3530" y="20779"/>
                </a:cubicBezTo>
                <a:lnTo>
                  <a:pt x="21403" y="3234"/>
                </a:lnTo>
                <a:lnTo>
                  <a:pt x="21403" y="0"/>
                </a:lnTo>
                <a:lnTo>
                  <a:pt x="19002" y="0"/>
                </a:lnTo>
                <a:close/>
                <a:moveTo>
                  <a:pt x="21403" y="3477"/>
                </a:moveTo>
                <a:lnTo>
                  <a:pt x="6710" y="17901"/>
                </a:lnTo>
                <a:cubicBezTo>
                  <a:pt x="5924" y="18673"/>
                  <a:pt x="5925" y="19923"/>
                  <a:pt x="6711" y="20695"/>
                </a:cubicBezTo>
                <a:cubicBezTo>
                  <a:pt x="7497" y="21466"/>
                  <a:pt x="8771" y="21467"/>
                  <a:pt x="9557" y="20695"/>
                </a:cubicBezTo>
                <a:lnTo>
                  <a:pt x="21403" y="9066"/>
                </a:lnTo>
                <a:lnTo>
                  <a:pt x="21403" y="3477"/>
                </a:lnTo>
                <a:close/>
                <a:moveTo>
                  <a:pt x="21403" y="9310"/>
                </a:moveTo>
                <a:lnTo>
                  <a:pt x="12517" y="18034"/>
                </a:lnTo>
                <a:cubicBezTo>
                  <a:pt x="11731" y="18805"/>
                  <a:pt x="11731" y="20057"/>
                  <a:pt x="12517" y="20828"/>
                </a:cubicBezTo>
                <a:cubicBezTo>
                  <a:pt x="13303" y="21600"/>
                  <a:pt x="14578" y="21600"/>
                  <a:pt x="15364" y="20828"/>
                </a:cubicBezTo>
                <a:lnTo>
                  <a:pt x="21403" y="14900"/>
                </a:lnTo>
                <a:lnTo>
                  <a:pt x="21403" y="9310"/>
                </a:lnTo>
                <a:close/>
                <a:moveTo>
                  <a:pt x="21403" y="15143"/>
                </a:moveTo>
                <a:lnTo>
                  <a:pt x="18415" y="18076"/>
                </a:lnTo>
                <a:cubicBezTo>
                  <a:pt x="17630" y="18848"/>
                  <a:pt x="17629" y="20099"/>
                  <a:pt x="18415" y="20871"/>
                </a:cubicBezTo>
                <a:cubicBezTo>
                  <a:pt x="18809" y="21256"/>
                  <a:pt x="19323" y="21449"/>
                  <a:pt x="19838" y="21449"/>
                </a:cubicBezTo>
                <a:cubicBezTo>
                  <a:pt x="20353" y="21449"/>
                  <a:pt x="20868" y="21257"/>
                  <a:pt x="21262" y="20871"/>
                </a:cubicBezTo>
                <a:lnTo>
                  <a:pt x="21403" y="20732"/>
                </a:lnTo>
                <a:lnTo>
                  <a:pt x="21403" y="15143"/>
                </a:lnTo>
                <a:close/>
              </a:path>
            </a:pathLst>
          </a:custGeom>
        </p:spPr>
      </p:pic>
      <p:sp>
        <p:nvSpPr>
          <p:cNvPr id="1908" name="It’s more mnml…"/>
          <p:cNvSpPr txBox="1"/>
          <p:nvPr/>
        </p:nvSpPr>
        <p:spPr>
          <a:xfrm>
            <a:off x="841492" y="2016632"/>
            <a:ext cx="3890306" cy="136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9050" tIns="19050" rIns="19050" bIns="19050">
            <a:spAutoFit/>
          </a:bodyPr>
          <a:lstStyle/>
          <a:p>
            <a: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pPr>
            <a:r>
              <a:rPr lang="en-US" sz="3200" dirty="0">
                <a:solidFill>
                  <a:schemeClr val="tx1"/>
                </a:solidFill>
                <a:latin typeface="Montserrat Light" pitchFamily="2" charset="77"/>
                <a:ea typeface="Allerta" pitchFamily="2" charset="0"/>
                <a:sym typeface="Montserrat Bold"/>
              </a:rPr>
              <a:t>Taxes/Retirement Supplemental Slides </a:t>
            </a:r>
            <a:endParaRPr lang="en-US" sz="3200" dirty="0">
              <a:solidFill>
                <a:schemeClr val="tx1"/>
              </a:solidFill>
              <a:latin typeface="Montserrat Light" pitchFamily="2" charset="77"/>
              <a:sym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7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0" y="4835324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In what year was Social Security established?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1935</a:t>
            </a:r>
          </a:p>
        </p:txBody>
      </p:sp>
    </p:spTree>
    <p:extLst>
      <p:ext uri="{BB962C8B-B14F-4D97-AF65-F5344CB8AC3E}">
        <p14:creationId xmlns:p14="http://schemas.microsoft.com/office/powerpoint/2010/main" val="64265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0" y="4835324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In what year was Social Security established?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76FE3-81CC-4915-86FD-C59D903F5B69}"/>
              </a:ext>
            </a:extLst>
          </p:cNvPr>
          <p:cNvSpPr txBox="1"/>
          <p:nvPr/>
        </p:nvSpPr>
        <p:spPr>
          <a:xfrm>
            <a:off x="356134" y="1016216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27892-FCEE-7CC9-1A8D-AD929ECF0779}"/>
              </a:ext>
            </a:extLst>
          </p:cNvPr>
          <p:cNvSpPr txBox="1"/>
          <p:nvPr/>
        </p:nvSpPr>
        <p:spPr>
          <a:xfrm>
            <a:off x="1042122" y="1062382"/>
            <a:ext cx="5443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In the beginning, how many workers contributed to the Social Security for every one person who took out?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1935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1C54DB-364C-CD0E-A0D3-FA2D098C9BEC}"/>
              </a:ext>
            </a:extLst>
          </p:cNvPr>
          <p:cNvSpPr txBox="1"/>
          <p:nvPr/>
        </p:nvSpPr>
        <p:spPr>
          <a:xfrm>
            <a:off x="7086461" y="1062382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42:1</a:t>
            </a:r>
          </a:p>
        </p:txBody>
      </p:sp>
    </p:spTree>
    <p:extLst>
      <p:ext uri="{BB962C8B-B14F-4D97-AF65-F5344CB8AC3E}">
        <p14:creationId xmlns:p14="http://schemas.microsoft.com/office/powerpoint/2010/main" val="428059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0" y="4835324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In what year was Social Security established?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76FE3-81CC-4915-86FD-C59D903F5B69}"/>
              </a:ext>
            </a:extLst>
          </p:cNvPr>
          <p:cNvSpPr txBox="1"/>
          <p:nvPr/>
        </p:nvSpPr>
        <p:spPr>
          <a:xfrm>
            <a:off x="356134" y="1016216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27892-FCEE-7CC9-1A8D-AD929ECF0779}"/>
              </a:ext>
            </a:extLst>
          </p:cNvPr>
          <p:cNvSpPr txBox="1"/>
          <p:nvPr/>
        </p:nvSpPr>
        <p:spPr>
          <a:xfrm>
            <a:off x="1042122" y="1062382"/>
            <a:ext cx="5443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In the beginning, how many workers contributed to the Social Security for every one person who took out?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8DFE6-5D0C-22E9-B65F-C974D89B97C4}"/>
              </a:ext>
            </a:extLst>
          </p:cNvPr>
          <p:cNvSpPr txBox="1"/>
          <p:nvPr/>
        </p:nvSpPr>
        <p:spPr>
          <a:xfrm>
            <a:off x="356134" y="2132094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Q3: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E684A-DD61-B510-223E-EE63F93D5F45}"/>
              </a:ext>
            </a:extLst>
          </p:cNvPr>
          <p:cNvSpPr txBox="1"/>
          <p:nvPr/>
        </p:nvSpPr>
        <p:spPr>
          <a:xfrm>
            <a:off x="1042122" y="2178260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How old did you have to be to draw on Social Security in 1935?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1935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1C54DB-364C-CD0E-A0D3-FA2D098C9BEC}"/>
              </a:ext>
            </a:extLst>
          </p:cNvPr>
          <p:cNvSpPr txBox="1"/>
          <p:nvPr/>
        </p:nvSpPr>
        <p:spPr>
          <a:xfrm>
            <a:off x="7086461" y="1062382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42:1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CD5A9-F73B-B6CC-FADF-AF744F90C11F}"/>
              </a:ext>
            </a:extLst>
          </p:cNvPr>
          <p:cNvSpPr txBox="1"/>
          <p:nvPr/>
        </p:nvSpPr>
        <p:spPr>
          <a:xfrm>
            <a:off x="7086461" y="2178260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31416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0" y="4835324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In what year was Social Security established?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76FE3-81CC-4915-86FD-C59D903F5B69}"/>
              </a:ext>
            </a:extLst>
          </p:cNvPr>
          <p:cNvSpPr txBox="1"/>
          <p:nvPr/>
        </p:nvSpPr>
        <p:spPr>
          <a:xfrm>
            <a:off x="356134" y="1016216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27892-FCEE-7CC9-1A8D-AD929ECF0779}"/>
              </a:ext>
            </a:extLst>
          </p:cNvPr>
          <p:cNvSpPr txBox="1"/>
          <p:nvPr/>
        </p:nvSpPr>
        <p:spPr>
          <a:xfrm>
            <a:off x="1042122" y="1062382"/>
            <a:ext cx="5443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In the beginning, how many workers contributed to the Social Security for every one person who took out?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8DFE6-5D0C-22E9-B65F-C974D89B97C4}"/>
              </a:ext>
            </a:extLst>
          </p:cNvPr>
          <p:cNvSpPr txBox="1"/>
          <p:nvPr/>
        </p:nvSpPr>
        <p:spPr>
          <a:xfrm>
            <a:off x="356134" y="2132094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Q3: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E684A-DD61-B510-223E-EE63F93D5F45}"/>
              </a:ext>
            </a:extLst>
          </p:cNvPr>
          <p:cNvSpPr txBox="1"/>
          <p:nvPr/>
        </p:nvSpPr>
        <p:spPr>
          <a:xfrm>
            <a:off x="1042122" y="2178260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How old did you have to be to draw on Social Security in 1935?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1D4AA-9E75-8F14-A824-684B276C9793}"/>
              </a:ext>
            </a:extLst>
          </p:cNvPr>
          <p:cNvSpPr txBox="1"/>
          <p:nvPr/>
        </p:nvSpPr>
        <p:spPr>
          <a:xfrm>
            <a:off x="356134" y="2969003"/>
            <a:ext cx="71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Q4: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304E1-9A60-9DF7-F717-0825B4F7E848}"/>
              </a:ext>
            </a:extLst>
          </p:cNvPr>
          <p:cNvSpPr txBox="1"/>
          <p:nvPr/>
        </p:nvSpPr>
        <p:spPr>
          <a:xfrm>
            <a:off x="1042122" y="3015169"/>
            <a:ext cx="566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What was the average life expectancy in 1935?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1935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1C54DB-364C-CD0E-A0D3-FA2D098C9BEC}"/>
              </a:ext>
            </a:extLst>
          </p:cNvPr>
          <p:cNvSpPr txBox="1"/>
          <p:nvPr/>
        </p:nvSpPr>
        <p:spPr>
          <a:xfrm>
            <a:off x="7086461" y="1062382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42:1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CD5A9-F73B-B6CC-FADF-AF744F90C11F}"/>
              </a:ext>
            </a:extLst>
          </p:cNvPr>
          <p:cNvSpPr txBox="1"/>
          <p:nvPr/>
        </p:nvSpPr>
        <p:spPr>
          <a:xfrm>
            <a:off x="7086461" y="2178260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65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DE7339-7DD4-7EBA-30DC-3E83D35FEE86}"/>
              </a:ext>
            </a:extLst>
          </p:cNvPr>
          <p:cNvSpPr txBox="1"/>
          <p:nvPr/>
        </p:nvSpPr>
        <p:spPr>
          <a:xfrm>
            <a:off x="7086461" y="3015169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2218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0" y="4859140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1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In what year was Social Security established?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76FE3-81CC-4915-86FD-C59D903F5B69}"/>
              </a:ext>
            </a:extLst>
          </p:cNvPr>
          <p:cNvSpPr txBox="1"/>
          <p:nvPr/>
        </p:nvSpPr>
        <p:spPr>
          <a:xfrm>
            <a:off x="356134" y="1016216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27892-FCEE-7CC9-1A8D-AD929ECF0779}"/>
              </a:ext>
            </a:extLst>
          </p:cNvPr>
          <p:cNvSpPr txBox="1"/>
          <p:nvPr/>
        </p:nvSpPr>
        <p:spPr>
          <a:xfrm>
            <a:off x="1042122" y="1062382"/>
            <a:ext cx="5443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In the beginning, how many workers contributed to the Social Security for every one person who took out?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8DFE6-5D0C-22E9-B65F-C974D89B97C4}"/>
              </a:ext>
            </a:extLst>
          </p:cNvPr>
          <p:cNvSpPr txBox="1"/>
          <p:nvPr/>
        </p:nvSpPr>
        <p:spPr>
          <a:xfrm>
            <a:off x="356134" y="2132094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Q3: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E684A-DD61-B510-223E-EE63F93D5F45}"/>
              </a:ext>
            </a:extLst>
          </p:cNvPr>
          <p:cNvSpPr txBox="1"/>
          <p:nvPr/>
        </p:nvSpPr>
        <p:spPr>
          <a:xfrm>
            <a:off x="1042122" y="2178260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How old did you have to be to draw on Social Security in 1935?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1D4AA-9E75-8F14-A824-684B276C9793}"/>
              </a:ext>
            </a:extLst>
          </p:cNvPr>
          <p:cNvSpPr txBox="1"/>
          <p:nvPr/>
        </p:nvSpPr>
        <p:spPr>
          <a:xfrm>
            <a:off x="356134" y="2969003"/>
            <a:ext cx="71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Q4: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304E1-9A60-9DF7-F717-0825B4F7E848}"/>
              </a:ext>
            </a:extLst>
          </p:cNvPr>
          <p:cNvSpPr txBox="1"/>
          <p:nvPr/>
        </p:nvSpPr>
        <p:spPr>
          <a:xfrm>
            <a:off x="1042122" y="3015169"/>
            <a:ext cx="5668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What was the average life expectancy in 1935?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F7EAB4-6C87-5219-942D-1FDB61A12050}"/>
              </a:ext>
            </a:extLst>
          </p:cNvPr>
          <p:cNvSpPr txBox="1"/>
          <p:nvPr/>
        </p:nvSpPr>
        <p:spPr>
          <a:xfrm>
            <a:off x="356134" y="3581186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Q5: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C8B91-5DEC-25B3-8993-46E7E33557CA}"/>
              </a:ext>
            </a:extLst>
          </p:cNvPr>
          <p:cNvSpPr txBox="1"/>
          <p:nvPr/>
        </p:nvSpPr>
        <p:spPr>
          <a:xfrm>
            <a:off x="1042122" y="3627352"/>
            <a:ext cx="5668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If you made it to 65, how long did you draw on Social Security before dying?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1935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1C54DB-364C-CD0E-A0D3-FA2D098C9BEC}"/>
              </a:ext>
            </a:extLst>
          </p:cNvPr>
          <p:cNvSpPr txBox="1"/>
          <p:nvPr/>
        </p:nvSpPr>
        <p:spPr>
          <a:xfrm>
            <a:off x="7086461" y="1062382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42:1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ACD5A9-F73B-B6CC-FADF-AF744F90C11F}"/>
              </a:ext>
            </a:extLst>
          </p:cNvPr>
          <p:cNvSpPr txBox="1"/>
          <p:nvPr/>
        </p:nvSpPr>
        <p:spPr>
          <a:xfrm>
            <a:off x="7086461" y="2178260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65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DE7339-7DD4-7EBA-30DC-3E83D35FEE86}"/>
              </a:ext>
            </a:extLst>
          </p:cNvPr>
          <p:cNvSpPr txBox="1"/>
          <p:nvPr/>
        </p:nvSpPr>
        <p:spPr>
          <a:xfrm>
            <a:off x="7086461" y="3015169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62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56A997-12B2-76E7-1A6C-87ABF33DCB35}"/>
              </a:ext>
            </a:extLst>
          </p:cNvPr>
          <p:cNvSpPr txBox="1"/>
          <p:nvPr/>
        </p:nvSpPr>
        <p:spPr>
          <a:xfrm>
            <a:off x="7086461" y="3627352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2 years</a:t>
            </a:r>
          </a:p>
        </p:txBody>
      </p:sp>
    </p:spTree>
    <p:extLst>
      <p:ext uri="{BB962C8B-B14F-4D97-AF65-F5344CB8AC3E}">
        <p14:creationId xmlns:p14="http://schemas.microsoft.com/office/powerpoint/2010/main" val="106316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1" y="4835324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Q6: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Today, how many workers contribute for every one person that takes out?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3:1</a:t>
            </a:r>
          </a:p>
        </p:txBody>
      </p:sp>
    </p:spTree>
    <p:extLst>
      <p:ext uri="{BB962C8B-B14F-4D97-AF65-F5344CB8AC3E}">
        <p14:creationId xmlns:p14="http://schemas.microsoft.com/office/powerpoint/2010/main" val="11954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CDB8A2-6D9B-9442-CD3C-62CB6AD64C8A}"/>
              </a:ext>
            </a:extLst>
          </p:cNvPr>
          <p:cNvSpPr/>
          <p:nvPr/>
        </p:nvSpPr>
        <p:spPr>
          <a:xfrm>
            <a:off x="550" y="4835324"/>
            <a:ext cx="9143999" cy="308176"/>
          </a:xfrm>
          <a:prstGeom prst="rect">
            <a:avLst/>
          </a:prstGeom>
          <a:solidFill>
            <a:srgbClr val="08243B">
              <a:alpha val="558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9CDE7-DF44-9E57-09AA-5A2902C1BA6F}"/>
              </a:ext>
            </a:extLst>
          </p:cNvPr>
          <p:cNvSpPr txBox="1"/>
          <p:nvPr/>
        </p:nvSpPr>
        <p:spPr>
          <a:xfrm>
            <a:off x="356134" y="33429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Q6: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EB56E-4983-9897-9E78-D4CE8AE68F55}"/>
              </a:ext>
            </a:extLst>
          </p:cNvPr>
          <p:cNvSpPr txBox="1"/>
          <p:nvPr/>
        </p:nvSpPr>
        <p:spPr>
          <a:xfrm>
            <a:off x="1042122" y="380456"/>
            <a:ext cx="544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  <a:latin typeface="Montserrat" pitchFamily="2" charset="77"/>
              </a:rPr>
              <a:t>Today, how many workers contribute for every one person that takes out?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E99BA3-0B4C-7645-E155-E141FF8990EB}"/>
              </a:ext>
            </a:extLst>
          </p:cNvPr>
          <p:cNvSpPr txBox="1"/>
          <p:nvPr/>
        </p:nvSpPr>
        <p:spPr>
          <a:xfrm>
            <a:off x="7086461" y="380456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  <a:latin typeface="Montserrat" pitchFamily="2" charset="77"/>
              </a:rPr>
              <a:t>3:1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A35AD5-096B-D52A-0266-5843E90596B1}"/>
              </a:ext>
            </a:extLst>
          </p:cNvPr>
          <p:cNvSpPr txBox="1"/>
          <p:nvPr/>
        </p:nvSpPr>
        <p:spPr>
          <a:xfrm>
            <a:off x="356134" y="1124703"/>
            <a:ext cx="689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Montserrat" pitchFamily="2" charset="77"/>
              </a:rPr>
              <a:t>Q7: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322CA-CDDF-ABDF-ADF7-2ABD6DF2BBA4}"/>
              </a:ext>
            </a:extLst>
          </p:cNvPr>
          <p:cNvSpPr txBox="1"/>
          <p:nvPr/>
        </p:nvSpPr>
        <p:spPr>
          <a:xfrm>
            <a:off x="1042122" y="1170869"/>
            <a:ext cx="54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Montserrat" pitchFamily="2" charset="77"/>
              </a:rPr>
              <a:t>What will that ratio look like in 10 years?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E401F9-5A06-3019-5D71-3C42744BE281}"/>
              </a:ext>
            </a:extLst>
          </p:cNvPr>
          <p:cNvSpPr txBox="1"/>
          <p:nvPr/>
        </p:nvSpPr>
        <p:spPr>
          <a:xfrm>
            <a:off x="7086461" y="1170869"/>
            <a:ext cx="161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1"/>
                </a:solidFill>
                <a:latin typeface="Montserrat" pitchFamily="2" charset="77"/>
              </a:rPr>
              <a:t>2:1</a:t>
            </a:r>
          </a:p>
        </p:txBody>
      </p:sp>
    </p:spTree>
    <p:extLst>
      <p:ext uri="{BB962C8B-B14F-4D97-AF65-F5344CB8AC3E}">
        <p14:creationId xmlns:p14="http://schemas.microsoft.com/office/powerpoint/2010/main" val="1016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Jacquenetta template">
  <a:themeElements>
    <a:clrScheme name="Power Wealth Management">
      <a:dk1>
        <a:srgbClr val="08243A"/>
      </a:dk1>
      <a:lt1>
        <a:srgbClr val="FFFFFF"/>
      </a:lt1>
      <a:dk2>
        <a:srgbClr val="666666"/>
      </a:dk2>
      <a:lt2>
        <a:srgbClr val="FAFAF8"/>
      </a:lt2>
      <a:accent1>
        <a:srgbClr val="22201C"/>
      </a:accent1>
      <a:accent2>
        <a:srgbClr val="08243B"/>
      </a:accent2>
      <a:accent3>
        <a:srgbClr val="516473"/>
      </a:accent3>
      <a:accent4>
        <a:srgbClr val="CBC3AB"/>
      </a:accent4>
      <a:accent5>
        <a:srgbClr val="F3EFE3"/>
      </a:accent5>
      <a:accent6>
        <a:srgbClr val="CD9601"/>
      </a:accent6>
      <a:hlink>
        <a:srgbClr val="CD9601"/>
      </a:hlink>
      <a:folHlink>
        <a:srgbClr val="CD96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95943</TotalTime>
  <Words>557</Words>
  <Application>Microsoft Office PowerPoint</Application>
  <PresentationFormat>On-screen Show (16:9)</PresentationFormat>
  <Paragraphs>109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Lato</vt:lpstr>
      <vt:lpstr>Work Sans Light</vt:lpstr>
      <vt:lpstr>Montserrat Light</vt:lpstr>
      <vt:lpstr>Montserrat</vt:lpstr>
      <vt:lpstr>Work Sans</vt:lpstr>
      <vt:lpstr>Arial</vt:lpstr>
      <vt:lpstr>Instrument Sans Semi Bold</vt:lpstr>
      <vt:lpstr>Norwester</vt:lpstr>
      <vt:lpstr>Instrument Sans Medium</vt:lpstr>
      <vt:lpstr>Work Sans Black</vt:lpstr>
      <vt:lpstr>Jacquenetta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*Intro Video*</dc:title>
  <dc:creator>Louis  Rocco</dc:creator>
  <cp:lastModifiedBy>Louis  Rocco</cp:lastModifiedBy>
  <cp:revision>59</cp:revision>
  <cp:lastPrinted>2023-07-13T15:10:08Z</cp:lastPrinted>
  <dcterms:modified xsi:type="dcterms:W3CDTF">2026-01-14T19:11:17Z</dcterms:modified>
</cp:coreProperties>
</file>